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75" r:id="rId2"/>
    <p:sldId id="344" r:id="rId3"/>
    <p:sldId id="343" r:id="rId4"/>
    <p:sldId id="345" r:id="rId5"/>
    <p:sldId id="346" r:id="rId6"/>
    <p:sldId id="347" r:id="rId7"/>
    <p:sldId id="348" r:id="rId8"/>
    <p:sldId id="349" r:id="rId9"/>
    <p:sldId id="374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76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77" r:id="rId29"/>
    <p:sldId id="367" r:id="rId30"/>
    <p:sldId id="368" r:id="rId31"/>
    <p:sldId id="369" r:id="rId32"/>
    <p:sldId id="370" r:id="rId33"/>
    <p:sldId id="371" r:id="rId34"/>
    <p:sldId id="372" r:id="rId35"/>
    <p:sldId id="373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1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00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78" autoAdjust="0"/>
  </p:normalViewPr>
  <p:slideViewPr>
    <p:cSldViewPr>
      <p:cViewPr>
        <p:scale>
          <a:sx n="75" d="100"/>
          <a:sy n="75" d="100"/>
        </p:scale>
        <p:origin x="-1016" y="-48"/>
      </p:cViewPr>
      <p:guideLst>
        <p:guide orient="horz" pos="2160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9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="" xmlns:a16="http://schemas.microsoft.com/office/drawing/2014/main" id="{DF6F187B-85FC-4E21-AA54-1D6D737C318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7" name="Rectangle 3">
            <a:extLst>
              <a:ext uri="{FF2B5EF4-FFF2-40B4-BE49-F238E27FC236}">
                <a16:creationId xmlns="" xmlns:a16="http://schemas.microsoft.com/office/drawing/2014/main" id="{3593AA5A-3306-49BA-B197-ED55EDF2B01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8" name="Rectangle 4">
            <a:extLst>
              <a:ext uri="{FF2B5EF4-FFF2-40B4-BE49-F238E27FC236}">
                <a16:creationId xmlns="" xmlns:a16="http://schemas.microsoft.com/office/drawing/2014/main" id="{2FC8B9CD-5C40-4D20-8828-B8F129E2806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9" name="Rectangle 5">
            <a:extLst>
              <a:ext uri="{FF2B5EF4-FFF2-40B4-BE49-F238E27FC236}">
                <a16:creationId xmlns="" xmlns:a16="http://schemas.microsoft.com/office/drawing/2014/main" id="{FB074F6D-CB8F-47BF-8EA4-3D336940334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AE98BE-7683-41EC-AE66-732E211827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652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="" xmlns:a16="http://schemas.microsoft.com/office/drawing/2014/main" id="{DCE4389C-B52D-4DDB-A5FD-D147B717D4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3" name="Rectangle 3">
            <a:extLst>
              <a:ext uri="{FF2B5EF4-FFF2-40B4-BE49-F238E27FC236}">
                <a16:creationId xmlns="" xmlns:a16="http://schemas.microsoft.com/office/drawing/2014/main" id="{91412CCE-1519-4DED-A198-D9C90B910C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8" name="Rectangle 4">
            <a:extLst>
              <a:ext uri="{FF2B5EF4-FFF2-40B4-BE49-F238E27FC236}">
                <a16:creationId xmlns="" xmlns:a16="http://schemas.microsoft.com/office/drawing/2014/main" id="{47F75305-40BB-47CB-B07A-51E9F67624D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5" name="Rectangle 5">
            <a:extLst>
              <a:ext uri="{FF2B5EF4-FFF2-40B4-BE49-F238E27FC236}">
                <a16:creationId xmlns="" xmlns:a16="http://schemas.microsoft.com/office/drawing/2014/main" id="{D3ECC8E2-A014-4242-8A26-63EE3316E25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9926" name="Rectangle 6">
            <a:extLst>
              <a:ext uri="{FF2B5EF4-FFF2-40B4-BE49-F238E27FC236}">
                <a16:creationId xmlns="" xmlns:a16="http://schemas.microsoft.com/office/drawing/2014/main" id="{70CA547C-7DE4-4D27-A0BE-8A7397E84A0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7" name="Rectangle 7">
            <a:extLst>
              <a:ext uri="{FF2B5EF4-FFF2-40B4-BE49-F238E27FC236}">
                <a16:creationId xmlns="" xmlns:a16="http://schemas.microsoft.com/office/drawing/2014/main" id="{C3DE676C-DDDD-491C-8BD7-5A6F941091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6B91CC-C201-49AA-B6FE-99C6CD0AE2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128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="" xmlns:a16="http://schemas.microsoft.com/office/drawing/2014/main" id="{BC53ADE1-064A-44D7-A5E9-ECCCC05CC9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B55B4B-75DE-4E35-B88E-315A930EC04A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="" xmlns:a16="http://schemas.microsoft.com/office/drawing/2014/main" id="{2EF886FB-8A32-4AC9-A7D4-04C946B693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="" xmlns:a16="http://schemas.microsoft.com/office/drawing/2014/main" id="{E2EBFD48-BF02-41F5-AFD4-D90465B77D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8156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91CC-C201-49AA-B6FE-99C6CD0AE2BA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677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91CC-C201-49AA-B6FE-99C6CD0AE2BA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787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91CC-C201-49AA-B6FE-99C6CD0AE2BA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62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91CC-C201-49AA-B6FE-99C6CD0AE2B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255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91CC-C201-49AA-B6FE-99C6CD0AE2B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249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91CC-C201-49AA-B6FE-99C6CD0AE2B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286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91CC-C201-49AA-B6FE-99C6CD0AE2BA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926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91CC-C201-49AA-B6FE-99C6CD0AE2BA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493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91CC-C201-49AA-B6FE-99C6CD0AE2BA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158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91CC-C201-49AA-B6FE-99C6CD0AE2BA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439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91CC-C201-49AA-B6FE-99C6CD0AE2BA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00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3A0C288-4C5C-445A-B396-909F0D671C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E8E9A29-3B63-4EF3-9683-12AA9B46F7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BF58BA5-2148-4A6E-8887-F8B6F92FC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02DD26-5180-447A-AF69-1FB6F260A7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06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CE25B5D-3BA1-4159-AE17-100D6CBB9B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93FA73A-C4D0-4629-BF6B-75B3E24715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D1B2CFD-FDBA-45CC-8B85-A2825D565B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7F1FE-7CDB-497D-B4D3-E0FB1F7E8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0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7988743-812A-4B23-AE7C-EDCC48503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C389A39-50B2-4DF1-A7FB-0D468A36E9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3F88E36-9900-4A3B-9B45-38CBBA3663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1CBDE-552C-4D7F-9D81-026AC9560F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12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0AD80C6-268F-4435-BE61-BB14AE426E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7F23A15-7EC9-499D-8A46-D97DD699E2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1EC2BB8-155D-4E8A-A80F-27A1E0C48D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304A3-DA1D-485A-856E-F9C8B6E31E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82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7FE9429-D1AB-400A-A206-4B33FECA86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7AB673E-DB74-4DB2-95A8-47E3B33557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318775A-D9CC-4AAA-96D0-D0DB1D887F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F0CD9-BC94-457D-A9CD-7835324FC6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0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633A4EB-D061-4F48-8491-25D5E215C8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1821CD2-9BA5-459A-8264-8797109B22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67E86EE-8A03-4DC3-AF06-043F650667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97E49-A83F-4071-9FDD-9B4D17B138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45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112B740-23ED-4E2A-9F64-8392979804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297C8B22-EAC9-44EA-86CD-F7280AE6B9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5EAEED50-424B-4C9F-BDC3-E1E8B4A58A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6180E-2EAD-4109-AF41-D07D0E5A9A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71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8DDD8F78-16A4-465F-BE43-11737A460B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0C3BA26-2A95-409C-9E34-8E9EB3BBA9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F554C263-F9E6-4453-898A-ED20D9FBF9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24846-553E-464E-ACD0-F3478B23F3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49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993955-8BE3-4739-B9BB-2E64914DEF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45F9420E-6235-4B58-BAA4-84037DAA7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8D9204D-6DE3-4342-B05C-E10D3C68F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6147B-71A2-4DC5-95B1-15F24A36E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75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231EAEC-AA19-450D-9826-D74381144E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8E73E49-4832-413E-AB91-5EC34513E3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47E220-1F67-469F-AD46-FFA26688C0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017F08-BB9F-4A3A-9F1F-A3F15F9534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40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90CB9DE-8318-4D5B-B751-EF9B2C7785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3844B90-C714-482C-A19D-2CCD619938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F2129C-71F4-470D-ADE5-71E8201C1E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BB460-6C60-4BD2-94E0-57C2D1689F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41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F1BC6A67-E4A6-4DED-8839-9AD8E895CA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1E2325B7-891E-4F78-AC9D-5B1B32C34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5A99C42B-BD13-466B-8AF4-32C37DF6B5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0A8BF62D-3E8B-4B92-BB82-328E5255A4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AE4E6158-32D2-4CC0-ADAA-2273F5FE7F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86A92113-F92C-4070-A1DD-2857B2CA1F5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>
            <a:extLst>
              <a:ext uri="{FF2B5EF4-FFF2-40B4-BE49-F238E27FC236}">
                <a16:creationId xmlns="" xmlns:a16="http://schemas.microsoft.com/office/drawing/2014/main" id="{1B7617CF-09AB-4796-9059-BC64DF547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3200">
          <a:solidFill>
            <a:schemeClr val="bg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800">
          <a:solidFill>
            <a:schemeClr val="bg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000">
          <a:solidFill>
            <a:schemeClr val="bg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bg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umasurvivorsnetwork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C466CE8C-528A-471D-9389-9726EB6B2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066800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Depression and PTSD in Orthopedic Trauma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A49607FA-3272-4EAA-850E-9F9CFD75E6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3505200"/>
            <a:ext cx="7848600" cy="304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dirty="0" err="1">
                <a:ea typeface="ＭＳ Ｐゴシック" panose="020B0600070205080204" pitchFamily="34" charset="-128"/>
              </a:rPr>
              <a:t>Basem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Attum</a:t>
            </a:r>
            <a:r>
              <a:rPr lang="en-US" altLang="en-US" b="1">
                <a:ea typeface="ＭＳ Ｐゴシック" panose="020B0600070205080204" pitchFamily="34" charset="-128"/>
              </a:rPr>
              <a:t>, MD, MS</a:t>
            </a:r>
          </a:p>
          <a:p>
            <a:pPr algn="ctr" eaLnBrk="1" hangingPunct="1">
              <a:buFont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William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Obremskey</a:t>
            </a:r>
            <a:r>
              <a:rPr lang="en-US" altLang="en-US" b="1" dirty="0">
                <a:ea typeface="ＭＳ Ｐゴシック" panose="020B0600070205080204" pitchFamily="34" charset="-128"/>
              </a:rPr>
              <a:t>, MD, MPH, MMHC</a:t>
            </a:r>
            <a:r>
              <a:rPr lang="en-US" altLang="en-US" sz="3600" dirty="0">
                <a:ea typeface="ＭＳ Ｐゴシック" panose="020B0600070205080204" pitchFamily="34" charset="-128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Vanderbilt University Medical Center</a:t>
            </a:r>
          </a:p>
          <a:p>
            <a:pPr algn="ctr" eaLnBrk="1" hangingPunct="1">
              <a:buFontTx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/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/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Created September 2017</a:t>
            </a:r>
          </a:p>
        </p:txBody>
      </p:sp>
    </p:spTree>
    <p:extLst>
      <p:ext uri="{BB962C8B-B14F-4D97-AF65-F5344CB8AC3E}">
        <p14:creationId xmlns:p14="http://schemas.microsoft.com/office/powerpoint/2010/main" val="288149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304800" y="2514600"/>
            <a:ext cx="6069365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PTSD-Stressors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 lack of control of the situation leading up to the traumatic event and/or death of a family member at the scene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A441956-005B-4097-89F1-3BE309BBF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1201"/>
            <a:ext cx="8540496" cy="89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53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349723" y="2286000"/>
            <a:ext cx="7803677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PTSD-Risk Factors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115 patients evaluated using the Visual Analog Scale (VAS) at a level one trauma center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 identified pain as a risk factor for the development of PTSD </a:t>
            </a:r>
          </a:p>
          <a:p>
            <a:pPr marL="1243013" lvl="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An increase of ½ of a standard deviation on the VAS was found to have a 5 fold increase at 4 months and 7 fold increase at 8 months post-discharge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2F5D77F-FE39-407F-BAC2-47DE0D6E8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1" y="381000"/>
            <a:ext cx="8836819" cy="147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17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356581" y="2057400"/>
            <a:ext cx="676202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PTSD-Time of Presentation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Variable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Present with PTSD symptoms as early as the initial hospital stay.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At one to 6 months post discharge</a:t>
            </a:r>
          </a:p>
          <a:p>
            <a:pPr marL="1243013" lvl="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Some developed worsening symptoms</a:t>
            </a:r>
          </a:p>
          <a:p>
            <a:pPr marL="1243013" lvl="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Others symptoms will improve</a:t>
            </a:r>
          </a:p>
          <a:p>
            <a:pPr marL="1243013" lvl="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Some will have the same severity throughout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504F66E-0252-4F1E-B0D5-2F94BE170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56" y="381000"/>
            <a:ext cx="7815263" cy="129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75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228600" y="1981200"/>
            <a:ext cx="606936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Outcomes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Orthopedic trauma patients were one standard deviation below the healthy population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almost one third of these patients having a diagnosis of PTSD</a:t>
            </a:r>
            <a:endParaRPr lang="en-US" b="1" baseline="30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179F199-3122-456C-BA3D-59BA54B74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83" y="381000"/>
            <a:ext cx="7558088" cy="12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03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356581" y="2057400"/>
            <a:ext cx="6912899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Outcome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101 trauma patients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evaluated at admission and again at 1 year.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PTSD had the strongest association with outcome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baseline="30000" dirty="0">
              <a:solidFill>
                <a:schemeClr val="bg1"/>
              </a:solidFill>
            </a:endParaRPr>
          </a:p>
          <a:p>
            <a:pPr marL="1243013" lvl="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demonstrated adverse outcomes in 7 of 8 domains of the SF-36 compared to patients without PTSD.</a:t>
            </a:r>
          </a:p>
          <a:p>
            <a:pPr lvl="1"/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C4AA02D-8879-4399-9014-F8F3EA65F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81" y="381000"/>
            <a:ext cx="67151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96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304800" y="2514600"/>
            <a:ext cx="794236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Outcome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Measured extent and severity of functional impairment at 12 months through the use of the Form-36 (SF-36) work questionnaire.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significantly increased impairments in all functional domains, associated with elevated odds of one or more ADL impairments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3X increase of PTSD and five to six fold increase of PTSD plus depression.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3D110AD-F8D8-416B-B497-865CA0113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7372350" cy="203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90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329149" y="1415165"/>
            <a:ext cx="80528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FFF00"/>
                </a:solidFill>
              </a:rPr>
              <a:t>How prevalent is post-traumatic stress disorder and depression after acute trauma in the orthopedic trauma population?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CD21B31-60CD-4542-9948-B037480AF2BC}"/>
              </a:ext>
            </a:extLst>
          </p:cNvPr>
          <p:cNvSpPr txBox="1"/>
          <p:nvPr/>
        </p:nvSpPr>
        <p:spPr>
          <a:xfrm>
            <a:off x="2971800" y="381000"/>
            <a:ext cx="26308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784467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356581" y="1905000"/>
            <a:ext cx="87112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Prevalence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32/106 qualified for PTSD </a:t>
            </a:r>
            <a:r>
              <a:rPr lang="en-US" b="1" dirty="0">
                <a:solidFill>
                  <a:srgbClr val="FFFF00"/>
                </a:solidFill>
              </a:rPr>
              <a:t>(30%)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19 for depression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16 qualified for both PTSD and depression. </a:t>
            </a:r>
          </a:p>
          <a:p>
            <a:pPr marL="1243013" lvl="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association between PTSD and depression was significant (p&lt;.01).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2597ADE-49EF-499E-ACC7-ADA66460C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1000"/>
            <a:ext cx="6993731" cy="13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7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356581" y="1905000"/>
            <a:ext cx="87112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Prevalence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32/106 qualified for PTSD </a:t>
            </a:r>
            <a:r>
              <a:rPr lang="en-US" b="1" dirty="0">
                <a:solidFill>
                  <a:srgbClr val="FFFF00"/>
                </a:solidFill>
              </a:rPr>
              <a:t>(30%)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SF-36</a:t>
            </a:r>
          </a:p>
          <a:p>
            <a:pPr marL="1243013" lvl="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Patients with PTSD had significantly lower scores on the SF-36 subscales. </a:t>
            </a:r>
          </a:p>
          <a:p>
            <a:pPr marL="1243013" lvl="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Those with both PTSD and depression had significantly lower scores that patients who had neither PTSD or Depression.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2597ADE-49EF-499E-ACC7-ADA66460C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1000"/>
            <a:ext cx="6993731" cy="13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26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356581" y="1676400"/>
            <a:ext cx="606936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Prevalence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Patients reported elevated levels of psychological distress compared to age and sex matched cohorts. 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17-20%</a:t>
            </a:r>
            <a:r>
              <a:rPr lang="en-US" b="1" dirty="0">
                <a:solidFill>
                  <a:schemeClr val="bg1"/>
                </a:solidFill>
              </a:rPr>
              <a:t> of the patients reported severe levels of depression, phobia and anxiety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914258A-2C55-4C4E-8576-081F55EFD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16" y="457200"/>
            <a:ext cx="7374767" cy="106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0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658333" y="1408307"/>
            <a:ext cx="7783865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Objectives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PTSD and depression and how are they distinguished?</a:t>
            </a:r>
          </a:p>
          <a:p>
            <a:pPr lvl="1"/>
            <a:endParaRPr lang="en-US" sz="21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FFFF00"/>
                </a:solidFill>
              </a:rPr>
              <a:t>How prevalent is post-traumatic stress disorder and depression after acute trauma in   the orthopedic trauma population?</a:t>
            </a:r>
          </a:p>
          <a:p>
            <a:pPr lvl="1"/>
            <a:endParaRPr lang="en-US" sz="2100" b="1" dirty="0">
              <a:solidFill>
                <a:schemeClr val="bg1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FFFF00"/>
                </a:solidFill>
              </a:rPr>
              <a:t>What resources are available for patients with suspicion of either PTSD or depression?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3DD575E-EDF5-4388-A237-C0B90AEBD50B}"/>
              </a:ext>
            </a:extLst>
          </p:cNvPr>
          <p:cNvSpPr txBox="1"/>
          <p:nvPr/>
        </p:nvSpPr>
        <p:spPr>
          <a:xfrm>
            <a:off x="1752600" y="457200"/>
            <a:ext cx="5006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PTSD and Depression</a:t>
            </a:r>
          </a:p>
        </p:txBody>
      </p:sp>
    </p:spTree>
    <p:extLst>
      <p:ext uri="{BB962C8B-B14F-4D97-AF65-F5344CB8AC3E}">
        <p14:creationId xmlns:p14="http://schemas.microsoft.com/office/powerpoint/2010/main" val="3745741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228600" y="2514600"/>
            <a:ext cx="7467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Prevalence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Used a Revised Civilian Mississippi Scale for Posttraumatic stress disorder on 580 persons at two level one trauma centers.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51% </a:t>
            </a:r>
            <a:r>
              <a:rPr lang="en-US" b="1" dirty="0">
                <a:solidFill>
                  <a:schemeClr val="bg1"/>
                </a:solidFill>
              </a:rPr>
              <a:t>of these patients met the criteria for PTSD including </a:t>
            </a:r>
            <a:r>
              <a:rPr lang="en-US" b="1" dirty="0">
                <a:solidFill>
                  <a:srgbClr val="FFFF00"/>
                </a:solidFill>
              </a:rPr>
              <a:t>57%</a:t>
            </a:r>
            <a:r>
              <a:rPr lang="en-US" b="1" dirty="0">
                <a:solidFill>
                  <a:schemeClr val="bg1"/>
                </a:solidFill>
              </a:rPr>
              <a:t> of those involved in motor vehicle accidents and </a:t>
            </a:r>
            <a:r>
              <a:rPr lang="en-US" b="1" dirty="0">
                <a:solidFill>
                  <a:srgbClr val="FFFF00"/>
                </a:solidFill>
              </a:rPr>
              <a:t>65%</a:t>
            </a:r>
            <a:r>
              <a:rPr lang="en-US" b="1" dirty="0">
                <a:solidFill>
                  <a:schemeClr val="bg1"/>
                </a:solidFill>
              </a:rPr>
              <a:t> of the pedestrians struck by a motor vehicle</a:t>
            </a:r>
            <a:r>
              <a:rPr lang="en-US" sz="1800" b="1" dirty="0">
                <a:solidFill>
                  <a:schemeClr val="bg1"/>
                </a:solidFill>
              </a:rPr>
              <a:t>. </a:t>
            </a:r>
            <a:endParaRPr lang="en-US" sz="1800" b="1" baseline="30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34E3D43-6157-4DB9-AB67-36E5BFD51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" y="381000"/>
            <a:ext cx="6743700" cy="18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13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245165" y="1905000"/>
            <a:ext cx="790799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Prevalence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Korean study on 148 men who had one or more long bone fractures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 Used Korean version of the PTSD scale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27% </a:t>
            </a:r>
            <a:r>
              <a:rPr lang="en-US" b="1" dirty="0">
                <a:solidFill>
                  <a:schemeClr val="bg1"/>
                </a:solidFill>
              </a:rPr>
              <a:t>met the criteria for the diagnosis of PTSD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Lower extremity fracture, multiple extremity fracture and higher pain visual analog scale were significantly related to the to the occurrence of PTSD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890A55A-6E05-41B8-94A5-8CBFDB51A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18" y="228600"/>
            <a:ext cx="7779544" cy="147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07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228600" y="1828800"/>
            <a:ext cx="43754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During the early post traumatic period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36.3% </a:t>
            </a:r>
            <a:r>
              <a:rPr lang="en-US" b="1" dirty="0">
                <a:solidFill>
                  <a:schemeClr val="bg1"/>
                </a:solidFill>
              </a:rPr>
              <a:t>of patients were being treated for PTSD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By year five, the percentage drastically rose to 77.2%.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FE0D7B4-05C0-44B9-A6E5-92E5CA613E4D}"/>
              </a:ext>
            </a:extLst>
          </p:cNvPr>
          <p:cNvSpPr txBox="1"/>
          <p:nvPr/>
        </p:nvSpPr>
        <p:spPr>
          <a:xfrm>
            <a:off x="2580743" y="5944"/>
            <a:ext cx="277031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solidFill>
                  <a:schemeClr val="accent1"/>
                </a:solidFill>
              </a:rPr>
              <a:t>Amputations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97B0A3A-CDB9-4037-9221-29CB05C45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19468"/>
            <a:ext cx="8543925" cy="907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F38C12F-0FC3-4B5B-913C-31F75DFFE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186" y="1752600"/>
            <a:ext cx="3769043" cy="228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03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54731" y="2133600"/>
            <a:ext cx="606936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Lower Extremity Injuries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Lower extremity injuries have a high incidence of PTSD.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161 patients 3 to 12 months post discharge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 subset of 99 patients with lower extremity injuries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57% of patients had a minimal level of depression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26% moderate level of depression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6% had severe levels of depression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36546A7-6CF3-4BD8-AD89-C7868B5CA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50" y="55111"/>
            <a:ext cx="5430181" cy="19260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D8940DD-DD56-49EA-BD47-FCB12BDA0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344" y="2536032"/>
            <a:ext cx="2964656" cy="346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01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304800" y="2778358"/>
            <a:ext cx="606936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MVC`s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More than </a:t>
            </a:r>
            <a:r>
              <a:rPr lang="en-US" b="1" dirty="0">
                <a:solidFill>
                  <a:srgbClr val="FFFF00"/>
                </a:solidFill>
              </a:rPr>
              <a:t>25% </a:t>
            </a:r>
            <a:r>
              <a:rPr lang="en-US" b="1" dirty="0">
                <a:solidFill>
                  <a:schemeClr val="bg1"/>
                </a:solidFill>
              </a:rPr>
              <a:t>of survivors experienced PTSD with even more meeting the subthreshold criteria.</a:t>
            </a:r>
            <a:endParaRPr lang="en-US" b="1" baseline="30000" dirty="0">
              <a:solidFill>
                <a:schemeClr val="bg1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&gt; 50% </a:t>
            </a:r>
            <a:r>
              <a:rPr lang="en-US" b="1" dirty="0">
                <a:solidFill>
                  <a:schemeClr val="bg1"/>
                </a:solidFill>
              </a:rPr>
              <a:t>of the motor vehicle crash survivors with PTSD at 1 year still had the diagnosis 2 years later.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6533650-68A6-40C2-9B9F-680EE3E7F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4010028" cy="12492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206A683-98FD-47B9-B042-D62261E25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047" y="1752600"/>
            <a:ext cx="7510698" cy="979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3E6FE5C-24D8-40CE-98AD-89D7ED696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249" y="533400"/>
            <a:ext cx="4892918" cy="90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76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228600" y="1828800"/>
            <a:ext cx="66294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Depression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116 patients found a relationship between injury severity and level of depression. 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55%</a:t>
            </a:r>
            <a:r>
              <a:rPr lang="en-US" b="1" dirty="0">
                <a:solidFill>
                  <a:schemeClr val="bg1"/>
                </a:solidFill>
              </a:rPr>
              <a:t> of patients minimal depression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28%</a:t>
            </a:r>
            <a:r>
              <a:rPr lang="en-US" b="1" dirty="0">
                <a:solidFill>
                  <a:schemeClr val="bg1"/>
                </a:solidFill>
              </a:rPr>
              <a:t> experienced moderate depression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13% </a:t>
            </a:r>
            <a:r>
              <a:rPr lang="en-US" b="1" dirty="0">
                <a:solidFill>
                  <a:schemeClr val="bg1"/>
                </a:solidFill>
              </a:rPr>
              <a:t>experienced severe depression. 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Patients with open fractures were 4.6 times more likely to experience depression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5ECF890-A470-4DC0-9EDB-225EA5105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181" y="76200"/>
            <a:ext cx="4573144" cy="16220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722432F-1B0D-4898-9AD5-1558A1B8A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752600"/>
            <a:ext cx="2362200" cy="145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60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D285895-5D6A-42C1-9D65-C98A31C8B0B9}"/>
              </a:ext>
            </a:extLst>
          </p:cNvPr>
          <p:cNvSpPr/>
          <p:nvPr/>
        </p:nvSpPr>
        <p:spPr>
          <a:xfrm>
            <a:off x="0" y="1380294"/>
            <a:ext cx="76741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FFF00"/>
                </a:solidFill>
              </a:rPr>
              <a:t>What resources are available for patients with suspicion of either PTSD or depression?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E5E0EF5-243F-46ED-8895-8109EE746AD0}"/>
              </a:ext>
            </a:extLst>
          </p:cNvPr>
          <p:cNvSpPr txBox="1"/>
          <p:nvPr/>
        </p:nvSpPr>
        <p:spPr>
          <a:xfrm>
            <a:off x="2971800" y="381000"/>
            <a:ext cx="26308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2283564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381000" y="304800"/>
            <a:ext cx="8305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Treatment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PTSD and Depression-Nonpharmacologic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Cognitive behavioral therapy (CBT)</a:t>
            </a:r>
          </a:p>
          <a:p>
            <a:pPr marL="1243013" lvl="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focus on changing perception after trauma along with exposure to provocative stimuli in a controlled manner. </a:t>
            </a:r>
          </a:p>
          <a:p>
            <a:pPr marL="1243013" lvl="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Immediate one time cognitive behavioral therapy not effective</a:t>
            </a:r>
          </a:p>
          <a:p>
            <a:pPr marL="1243013" lvl="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Long term therapy needed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31640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381000" y="304800"/>
            <a:ext cx="83058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Treatment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PTSD and Depression-Nonpharmacologic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Cognitive behavioral therapy (CBT)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0FAA9462-A550-463F-916B-F40DECDAB38E}"/>
              </a:ext>
            </a:extLst>
          </p:cNvPr>
          <p:cNvSpPr/>
          <p:nvPr/>
        </p:nvSpPr>
        <p:spPr>
          <a:xfrm>
            <a:off x="609600" y="4343400"/>
            <a:ext cx="14859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Behavior reinforces thought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0135FD3F-7FB5-4F28-88A1-697A017A9871}"/>
              </a:ext>
            </a:extLst>
          </p:cNvPr>
          <p:cNvSpPr/>
          <p:nvPr/>
        </p:nvSpPr>
        <p:spPr>
          <a:xfrm>
            <a:off x="5715000" y="4343400"/>
            <a:ext cx="1447800" cy="1371600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Feelings create behavior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22939A3-703F-4B1B-8109-AEA0416D231B}"/>
              </a:ext>
            </a:extLst>
          </p:cNvPr>
          <p:cNvSpPr/>
          <p:nvPr/>
        </p:nvSpPr>
        <p:spPr>
          <a:xfrm>
            <a:off x="3276600" y="1625701"/>
            <a:ext cx="1524000" cy="137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Thoughts create feelings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="" xmlns:a16="http://schemas.microsoft.com/office/drawing/2014/main" id="{7C01DB47-977A-48AA-9E28-1D1BC85284C8}"/>
              </a:ext>
            </a:extLst>
          </p:cNvPr>
          <p:cNvSpPr/>
          <p:nvPr/>
        </p:nvSpPr>
        <p:spPr>
          <a:xfrm rot="3330345">
            <a:off x="4248992" y="3510204"/>
            <a:ext cx="2004835" cy="432894"/>
          </a:xfrm>
          <a:prstGeom prst="rightArrow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="" xmlns:a16="http://schemas.microsoft.com/office/drawing/2014/main" id="{54C1943B-D304-483F-9C7E-3C7F88E72577}"/>
              </a:ext>
            </a:extLst>
          </p:cNvPr>
          <p:cNvSpPr/>
          <p:nvPr/>
        </p:nvSpPr>
        <p:spPr>
          <a:xfrm rot="5400000">
            <a:off x="3682418" y="3556177"/>
            <a:ext cx="407564" cy="3120598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E47D5975-5FAD-49C6-96C5-A088738A798A}"/>
              </a:ext>
            </a:extLst>
          </p:cNvPr>
          <p:cNvSpPr/>
          <p:nvPr/>
        </p:nvSpPr>
        <p:spPr>
          <a:xfrm rot="18671078">
            <a:off x="1665395" y="3490292"/>
            <a:ext cx="2095208" cy="445210"/>
          </a:xfrm>
          <a:prstGeom prst="right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61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356579" y="1981200"/>
            <a:ext cx="741581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Treatment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PTSD and Depression-Nonpharmacologic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Randomized control trial on 152 patients by </a:t>
            </a:r>
          </a:p>
          <a:p>
            <a:pPr marL="1243013" lvl="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four sessions of </a:t>
            </a:r>
            <a:r>
              <a:rPr lang="en-US" b="1" dirty="0">
                <a:solidFill>
                  <a:srgbClr val="FFFF00"/>
                </a:solidFill>
              </a:rPr>
              <a:t>CBT</a:t>
            </a:r>
            <a:r>
              <a:rPr lang="en-US" b="1" dirty="0">
                <a:solidFill>
                  <a:schemeClr val="bg1"/>
                </a:solidFill>
              </a:rPr>
              <a:t> 5-10 weeks after injury </a:t>
            </a:r>
          </a:p>
          <a:p>
            <a:pPr marL="1585913" lvl="4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significantly lower total impact of event scores compared to those not receiving any intervention.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00F7C1F-CF47-46E6-B0B7-77B1357CA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77" y="228600"/>
            <a:ext cx="5915025" cy="135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3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357439" y="1551385"/>
            <a:ext cx="7796819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Orthopedic injuries play a significant impact on society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Year 2000, productivity losses from lower extremity injuries alone was $17.5 billion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75% more than the losses of nonfatal traumatic brain injuries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50% more than the losses from nonfatal upper extremity injuries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6 times more than losses from nonfatal spinal cord injuries.</a:t>
            </a:r>
            <a:r>
              <a:rPr lang="en-US" b="1" baseline="30000" dirty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28983A0-6EC7-4D2D-8E69-2E12C573C9D8}"/>
              </a:ext>
            </a:extLst>
          </p:cNvPr>
          <p:cNvSpPr txBox="1"/>
          <p:nvPr/>
        </p:nvSpPr>
        <p:spPr>
          <a:xfrm>
            <a:off x="1752600" y="457200"/>
            <a:ext cx="5006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PTSD and Depression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50075F4-D0A4-4C4C-B2A0-4C28D0B73744}"/>
              </a:ext>
            </a:extLst>
          </p:cNvPr>
          <p:cNvSpPr/>
          <p:nvPr/>
        </p:nvSpPr>
        <p:spPr>
          <a:xfrm>
            <a:off x="2286000" y="605090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Finkelstein E, Corso PS, Miller TR. </a:t>
            </a:r>
            <a:r>
              <a:rPr lang="en-US" sz="10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incidence and economic burden of injuries in the United States.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Oxford University Press, USA; 2006.</a:t>
            </a:r>
          </a:p>
        </p:txBody>
      </p:sp>
    </p:spTree>
    <p:extLst>
      <p:ext uri="{BB962C8B-B14F-4D97-AF65-F5344CB8AC3E}">
        <p14:creationId xmlns:p14="http://schemas.microsoft.com/office/powerpoint/2010/main" val="586323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304800" y="289679"/>
            <a:ext cx="75438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Treatment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PTSD and Depression-Pharmacologic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antidepressants </a:t>
            </a:r>
          </a:p>
          <a:p>
            <a:pPr marL="1243013" lvl="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Selective serotonin reuptake inhibitors (SSRI)</a:t>
            </a:r>
          </a:p>
          <a:p>
            <a:pPr marL="1243013" lvl="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Sertraline and Fluoxetine are the SSRIs that are most commonly used</a:t>
            </a:r>
            <a:r>
              <a:rPr lang="en-US" b="1" dirty="0"/>
              <a:t>.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Tricyclic antidepressants,  monoamine oxidase inhibitors and anticonvulsants are also used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Benzodiazepines for PTSD has fallen out of favor due to the vulnerability of this patient population to develop addiction.</a:t>
            </a:r>
            <a:r>
              <a:rPr lang="en-US" b="1" baseline="30000" dirty="0">
                <a:solidFill>
                  <a:schemeClr val="bg1"/>
                </a:solidFill>
              </a:rPr>
              <a:t>34</a:t>
            </a:r>
            <a:endParaRPr lang="en-US" b="1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842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198783" y="381000"/>
            <a:ext cx="749741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Treatment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Trauma Collaborative Network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focus on the relationship between a patient and physician. 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coordinates resources to patients addressing psychosocial sequelae after trauma.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focuses on the need to empower patients and assume more responsibility for recovery and the need to be proactive.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implemented by creating proactive practice teams which are molded by training providers to facilitate patient engagement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54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174818" y="304800"/>
            <a:ext cx="813098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Treatment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Trauma Survivors Network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00"/>
              </a:solidFill>
            </a:endParaRP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Developed by the American Trauma Society in conjunction with John Hopkins University</a:t>
            </a:r>
          </a:p>
          <a:p>
            <a:pPr marL="685800" lvl="2"/>
            <a:endParaRPr lang="en-US" b="1" dirty="0">
              <a:solidFill>
                <a:schemeClr val="bg1"/>
              </a:solidFill>
            </a:endParaRP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Standardized program used in multiple trauma centers throughout the United States</a:t>
            </a:r>
            <a:r>
              <a:rPr lang="en-US" b="1" dirty="0">
                <a:solidFill>
                  <a:srgbClr val="FFFF00"/>
                </a:solidFill>
              </a:rPr>
              <a:t>(</a:t>
            </a:r>
            <a:r>
              <a:rPr lang="en-US" b="1" u="sng" dirty="0">
                <a:solidFill>
                  <a:srgbClr val="FFFF00"/>
                </a:solidFill>
                <a:hlinkClick r:id="rId3"/>
              </a:rPr>
              <a:t>www.traumasurvivorsnetwork.org</a:t>
            </a:r>
            <a:r>
              <a:rPr lang="en-US" b="1" dirty="0">
                <a:solidFill>
                  <a:srgbClr val="FFFF00"/>
                </a:solidFill>
              </a:rPr>
              <a:t>)</a:t>
            </a:r>
          </a:p>
          <a:p>
            <a:pPr marL="685800" lvl="2"/>
            <a:endParaRPr lang="en-US" b="1" dirty="0">
              <a:solidFill>
                <a:srgbClr val="FFFF00"/>
              </a:solidFill>
            </a:endParaRP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Shown to be effective in improving functional outcomes and quality of life. </a:t>
            </a:r>
          </a:p>
          <a:p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E8E5024-831B-40AB-9F8F-4C8342943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135" y="0"/>
            <a:ext cx="3283865" cy="114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04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228600" y="428178"/>
            <a:ext cx="81534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Treatment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Trauma Survivors Network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consists of</a:t>
            </a:r>
          </a:p>
          <a:p>
            <a:pPr marL="1243013" lvl="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Timely access to information for patients and families through access to the TSN website, and Trauma Patient and Family Handbook</a:t>
            </a:r>
          </a:p>
          <a:p>
            <a:pPr marL="1028700" lvl="3"/>
            <a:endParaRPr lang="en-US" b="1" dirty="0">
              <a:solidFill>
                <a:schemeClr val="bg1"/>
              </a:solidFill>
            </a:endParaRPr>
          </a:p>
          <a:p>
            <a:pPr marL="1243013" lvl="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Peer support provided by visitation of experienced trauma survivors and regular support groups and an online social networking website</a:t>
            </a:r>
          </a:p>
          <a:p>
            <a:pPr marL="1028700" lvl="3"/>
            <a:endParaRPr lang="en-US" b="1" dirty="0">
              <a:solidFill>
                <a:schemeClr val="bg1"/>
              </a:solidFill>
            </a:endParaRPr>
          </a:p>
          <a:p>
            <a:pPr marL="1243013" lvl="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Family education classes</a:t>
            </a:r>
            <a:r>
              <a:rPr lang="en-US" b="1" dirty="0"/>
              <a:t>;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388B6DA-FA28-48C5-9F2C-D0BB24C6B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135" y="0"/>
            <a:ext cx="3283865" cy="114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42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356581" y="609600"/>
            <a:ext cx="787301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Treatment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Trauma Survivors Network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consists of</a:t>
            </a:r>
          </a:p>
          <a:p>
            <a:pPr marL="1243013" lvl="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 self-management class:</a:t>
            </a:r>
          </a:p>
          <a:p>
            <a:pPr marL="1700213" lvl="4" indent="-214313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NextSteps</a:t>
            </a:r>
            <a:r>
              <a:rPr lang="en-US" b="1" dirty="0">
                <a:solidFill>
                  <a:schemeClr val="bg1"/>
                </a:solidFill>
              </a:rPr>
              <a:t>, offered both online and in person </a:t>
            </a:r>
          </a:p>
          <a:p>
            <a:pPr marL="1243013" lvl="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The goal of components is to increase patient self-efficacy, support network, and capacity to actively engage in the recovery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BE01439-F445-47A6-B176-7364BC0A4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135" y="0"/>
            <a:ext cx="3283865" cy="114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84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1295400" y="0"/>
            <a:ext cx="7772400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714500" lvl="5"/>
            <a:r>
              <a:rPr lang="en-US" sz="3600" b="1" dirty="0">
                <a:solidFill>
                  <a:schemeClr val="accent1"/>
                </a:solidFill>
              </a:rPr>
              <a:t>SUMMARY</a:t>
            </a:r>
          </a:p>
          <a:p>
            <a:pPr marL="1714500" lvl="5"/>
            <a:endParaRPr lang="en-US" sz="2700" b="1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Depression and PTSD are common and unseen complications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During the post-operative period, orthopedic surgeon often </a:t>
            </a:r>
            <a:r>
              <a:rPr lang="en-US" b="1" dirty="0">
                <a:solidFill>
                  <a:srgbClr val="FFFF00"/>
                </a:solidFill>
              </a:rPr>
              <a:t>only </a:t>
            </a:r>
            <a:r>
              <a:rPr lang="en-US" b="1" dirty="0">
                <a:solidFill>
                  <a:schemeClr val="bg1"/>
                </a:solidFill>
              </a:rPr>
              <a:t>physician patients visit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The orthopedic surgeon needs to be able to identify PTSD and depression early in the postoperative process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342900" lvl="1"/>
            <a:r>
              <a:rPr lang="en-US" b="1" dirty="0">
                <a:solidFill>
                  <a:schemeClr val="bg1"/>
                </a:solidFill>
              </a:rPr>
              <a:t>Acknowledge to patient that this is normal</a:t>
            </a:r>
          </a:p>
          <a:p>
            <a:pPr marL="342900" lvl="1"/>
            <a:endParaRPr lang="en-US" b="1" dirty="0">
              <a:solidFill>
                <a:schemeClr val="bg1"/>
              </a:solidFill>
            </a:endParaRPr>
          </a:p>
          <a:p>
            <a:pPr marL="342900" lvl="1"/>
            <a:r>
              <a:rPr lang="en-US" b="1" dirty="0">
                <a:solidFill>
                  <a:srgbClr val="FFFF00"/>
                </a:solidFill>
              </a:rPr>
              <a:t>Refer patient to PCP, counselor or psychiatrist</a:t>
            </a:r>
          </a:p>
          <a:p>
            <a:pPr marL="342900" lvl="1"/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="" xmlns:a16="http://schemas.microsoft.com/office/drawing/2014/main" id="{D8CEB77B-599C-4BBC-9CE0-E0986BDF6FB3}"/>
              </a:ext>
            </a:extLst>
          </p:cNvPr>
          <p:cNvSpPr/>
          <p:nvPr/>
        </p:nvSpPr>
        <p:spPr>
          <a:xfrm>
            <a:off x="762000" y="2057400"/>
            <a:ext cx="533400" cy="609600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="" xmlns:a16="http://schemas.microsoft.com/office/drawing/2014/main" id="{54763553-B4AB-41A5-A0CE-C35CA3E0944C}"/>
              </a:ext>
            </a:extLst>
          </p:cNvPr>
          <p:cNvSpPr/>
          <p:nvPr/>
        </p:nvSpPr>
        <p:spPr>
          <a:xfrm>
            <a:off x="762000" y="990600"/>
            <a:ext cx="533400" cy="609600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="" xmlns:a16="http://schemas.microsoft.com/office/drawing/2014/main" id="{ECD253A3-51CB-4364-87FC-B0F8EFAC7E4E}"/>
              </a:ext>
            </a:extLst>
          </p:cNvPr>
          <p:cNvSpPr/>
          <p:nvPr/>
        </p:nvSpPr>
        <p:spPr>
          <a:xfrm>
            <a:off x="762000" y="3143250"/>
            <a:ext cx="533400" cy="609600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="" xmlns:a16="http://schemas.microsoft.com/office/drawing/2014/main" id="{1E0491ED-F3E4-4C10-A727-FE7055C129E0}"/>
              </a:ext>
            </a:extLst>
          </p:cNvPr>
          <p:cNvSpPr/>
          <p:nvPr/>
        </p:nvSpPr>
        <p:spPr>
          <a:xfrm>
            <a:off x="1371600" y="4876800"/>
            <a:ext cx="228600" cy="228600"/>
          </a:xfrm>
          <a:prstGeom prst="triangl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BECB1690-FDF3-4231-B528-A72F8239E330}"/>
              </a:ext>
            </a:extLst>
          </p:cNvPr>
          <p:cNvSpPr/>
          <p:nvPr/>
        </p:nvSpPr>
        <p:spPr>
          <a:xfrm>
            <a:off x="1371600" y="5592053"/>
            <a:ext cx="228600" cy="228600"/>
          </a:xfrm>
          <a:prstGeom prst="triangl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-13716" y="1319154"/>
            <a:ext cx="77838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PTSD and depression and how are they distinguished?</a:t>
            </a:r>
          </a:p>
          <a:p>
            <a:pPr lvl="1"/>
            <a:endParaRPr lang="en-US" sz="30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1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F37113E-D010-4FCC-9B5C-9BBF2EB2B8D6}"/>
              </a:ext>
            </a:extLst>
          </p:cNvPr>
          <p:cNvSpPr txBox="1"/>
          <p:nvPr/>
        </p:nvSpPr>
        <p:spPr>
          <a:xfrm>
            <a:off x="2971800" y="381000"/>
            <a:ext cx="26308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340121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304800" y="1447800"/>
            <a:ext cx="7339619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chemeClr val="accent3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Persistent sadness, decreased ability to experience pleasure and decreased interest in usual activities.</a:t>
            </a:r>
          </a:p>
          <a:p>
            <a:pPr lvl="1"/>
            <a:endParaRPr lang="en-US" b="1" dirty="0">
              <a:solidFill>
                <a:schemeClr val="bg1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May result from the traumatic experience or from the chronic disability as a result of injury. 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sz="21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E0D5B5A-3CC9-401F-A304-5715217994C6}"/>
              </a:ext>
            </a:extLst>
          </p:cNvPr>
          <p:cNvSpPr txBox="1"/>
          <p:nvPr/>
        </p:nvSpPr>
        <p:spPr>
          <a:xfrm>
            <a:off x="2895600" y="685800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Depression</a:t>
            </a:r>
          </a:p>
        </p:txBody>
      </p:sp>
    </p:spTree>
    <p:extLst>
      <p:ext uri="{BB962C8B-B14F-4D97-AF65-F5344CB8AC3E}">
        <p14:creationId xmlns:p14="http://schemas.microsoft.com/office/powerpoint/2010/main" val="2764359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304800" y="533400"/>
            <a:ext cx="80772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			    </a:t>
            </a:r>
            <a:r>
              <a:rPr lang="en-US" sz="3600" b="1" dirty="0">
                <a:solidFill>
                  <a:schemeClr val="accent1"/>
                </a:solidFill>
              </a:rPr>
              <a:t>PTSD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(DSM-IV-TR) require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Development of symptoms as a result of an identifiable trauma with these three symptoms present: </a:t>
            </a:r>
          </a:p>
          <a:p>
            <a:pPr marL="1028700" lvl="3"/>
            <a:r>
              <a:rPr lang="en-US" sz="2800" b="1" dirty="0">
                <a:solidFill>
                  <a:schemeClr val="bg1"/>
                </a:solidFill>
              </a:rPr>
              <a:t>1. 	Re-experiencing  the event</a:t>
            </a:r>
          </a:p>
          <a:p>
            <a:pPr marL="1028700" lvl="3"/>
            <a:r>
              <a:rPr lang="en-US" sz="2800" b="1" dirty="0">
                <a:solidFill>
                  <a:schemeClr val="bg1"/>
                </a:solidFill>
              </a:rPr>
              <a:t>2.	Avoidance and emotional numbing</a:t>
            </a:r>
          </a:p>
          <a:p>
            <a:pPr marL="1028700" lvl="3"/>
            <a:r>
              <a:rPr lang="en-US" sz="2800" b="1" dirty="0">
                <a:solidFill>
                  <a:schemeClr val="bg1"/>
                </a:solidFill>
              </a:rPr>
              <a:t>3.	Hyperarousal for a duration greater than 1 month and must affect behavior.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0971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381000" y="533400"/>
            <a:ext cx="6477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		</a:t>
            </a:r>
            <a:r>
              <a:rPr lang="en-US" sz="3200" b="1" dirty="0">
                <a:solidFill>
                  <a:schemeClr val="accent1"/>
                </a:solidFill>
              </a:rPr>
              <a:t>PTSD-Risk Factors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Young age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Female gender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Poor education</a:t>
            </a:r>
          </a:p>
          <a:p>
            <a:pPr marL="1014413" lvl="2" indent="-214313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 graduating </a:t>
            </a:r>
            <a:r>
              <a:rPr lang="en-US" altLang="en-US" sz="28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highschool</a:t>
            </a:r>
            <a:endParaRPr lang="en-US" altLang="en-US" sz="28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Lower socioeconomic class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Alcohol abuse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Drug abuse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Pain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Cognitive deficit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31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356581" y="2773050"/>
            <a:ext cx="6730019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PTSD-Risk Factors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Identified a recurring relationship between pain and associated psychological distress  </a:t>
            </a:r>
          </a:p>
          <a:p>
            <a:pPr marL="1243013" lvl="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pain and psychological stress can exacerbate each other during the chronic stage of trauma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286D1B2-80FB-4394-BA6E-F1D302FD2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87" y="1051406"/>
            <a:ext cx="7615238" cy="172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2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0FA8F-0EFA-40F1-8565-EBFBFCDB6D0E}"/>
              </a:ext>
            </a:extLst>
          </p:cNvPr>
          <p:cNvSpPr/>
          <p:nvPr/>
        </p:nvSpPr>
        <p:spPr>
          <a:xfrm>
            <a:off x="356581" y="2438400"/>
            <a:ext cx="8101619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PTSD and Depression-Risk Factors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Cognitive Deficit</a:t>
            </a:r>
          </a:p>
          <a:p>
            <a:pPr marL="1128713" lvl="2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Prospective study</a:t>
            </a:r>
          </a:p>
          <a:p>
            <a:pPr marL="1585913" lvl="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55% of patients with ISS score &gt;15 had cognitive deficit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Clinically significant symptoms of depression and PTSD occurred in 40% and 26% of patients, respectively in patients with cognitive deficit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C994B72-455E-4C17-9E8F-3EC1CDCA9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14126"/>
            <a:ext cx="6096000" cy="211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3915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2787</TotalTime>
  <Words>1317</Words>
  <Application>Microsoft Office PowerPoint</Application>
  <PresentationFormat>On-screen Show (4:3)</PresentationFormat>
  <Paragraphs>200</Paragraphs>
  <Slides>35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Depression and PTSD in Orthopedic Trauma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 Dislocations and Femoral Head Fractures</dc:title>
  <dc:creator>John T.  Gorczyca</dc:creator>
  <cp:lastModifiedBy>gangler</cp:lastModifiedBy>
  <cp:revision>191</cp:revision>
  <dcterms:created xsi:type="dcterms:W3CDTF">2009-09-14T00:48:29Z</dcterms:created>
  <dcterms:modified xsi:type="dcterms:W3CDTF">2017-09-21T18:01:37Z</dcterms:modified>
</cp:coreProperties>
</file>