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7.jpg" ContentType="image/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8"/>
  </p:notesMasterIdLst>
  <p:sldIdLst>
    <p:sldId id="256" r:id="rId2"/>
    <p:sldId id="257" r:id="rId3"/>
    <p:sldId id="321" r:id="rId4"/>
    <p:sldId id="320" r:id="rId5"/>
    <p:sldId id="258" r:id="rId6"/>
    <p:sldId id="259" r:id="rId7"/>
    <p:sldId id="260" r:id="rId8"/>
    <p:sldId id="261" r:id="rId9"/>
    <p:sldId id="262" r:id="rId10"/>
    <p:sldId id="328" r:id="rId11"/>
    <p:sldId id="329" r:id="rId12"/>
    <p:sldId id="330" r:id="rId13"/>
    <p:sldId id="263" r:id="rId14"/>
    <p:sldId id="264" r:id="rId15"/>
    <p:sldId id="265" r:id="rId16"/>
    <p:sldId id="272" r:id="rId17"/>
    <p:sldId id="266" r:id="rId18"/>
    <p:sldId id="267" r:id="rId19"/>
    <p:sldId id="268" r:id="rId20"/>
    <p:sldId id="269" r:id="rId21"/>
    <p:sldId id="270" r:id="rId22"/>
    <p:sldId id="271" r:id="rId23"/>
    <p:sldId id="273" r:id="rId24"/>
    <p:sldId id="274" r:id="rId25"/>
    <p:sldId id="275" r:id="rId26"/>
    <p:sldId id="317" r:id="rId27"/>
    <p:sldId id="318" r:id="rId28"/>
    <p:sldId id="276" r:id="rId29"/>
    <p:sldId id="326" r:id="rId30"/>
    <p:sldId id="277" r:id="rId31"/>
    <p:sldId id="278" r:id="rId32"/>
    <p:sldId id="279" r:id="rId33"/>
    <p:sldId id="280" r:id="rId34"/>
    <p:sldId id="282" r:id="rId35"/>
    <p:sldId id="322" r:id="rId36"/>
    <p:sldId id="323" r:id="rId37"/>
    <p:sldId id="319" r:id="rId38"/>
    <p:sldId id="283" r:id="rId39"/>
    <p:sldId id="284" r:id="rId40"/>
    <p:sldId id="285" r:id="rId41"/>
    <p:sldId id="286" r:id="rId42"/>
    <p:sldId id="287" r:id="rId43"/>
    <p:sldId id="289" r:id="rId44"/>
    <p:sldId id="290" r:id="rId45"/>
    <p:sldId id="327" r:id="rId46"/>
    <p:sldId id="291" r:id="rId47"/>
    <p:sldId id="292" r:id="rId48"/>
    <p:sldId id="324" r:id="rId49"/>
    <p:sldId id="332" r:id="rId50"/>
    <p:sldId id="333" r:id="rId51"/>
    <p:sldId id="346" r:id="rId52"/>
    <p:sldId id="341" r:id="rId53"/>
    <p:sldId id="342" r:id="rId54"/>
    <p:sldId id="343" r:id="rId55"/>
    <p:sldId id="345" r:id="rId56"/>
    <p:sldId id="297" r:id="rId57"/>
    <p:sldId id="298" r:id="rId58"/>
    <p:sldId id="299" r:id="rId59"/>
    <p:sldId id="300" r:id="rId60"/>
    <p:sldId id="301" r:id="rId61"/>
    <p:sldId id="302" r:id="rId62"/>
    <p:sldId id="303" r:id="rId63"/>
    <p:sldId id="304" r:id="rId64"/>
    <p:sldId id="305" r:id="rId65"/>
    <p:sldId id="306" r:id="rId66"/>
    <p:sldId id="307" r:id="rId67"/>
    <p:sldId id="334" r:id="rId68"/>
    <p:sldId id="335" r:id="rId69"/>
    <p:sldId id="336" r:id="rId70"/>
    <p:sldId id="338" r:id="rId71"/>
    <p:sldId id="339" r:id="rId72"/>
    <p:sldId id="313" r:id="rId73"/>
    <p:sldId id="340" r:id="rId74"/>
    <p:sldId id="315" r:id="rId75"/>
    <p:sldId id="316" r:id="rId76"/>
    <p:sldId id="337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83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18BB2-796F-8D49-B8C4-AF6166A1EFF2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996AE-673C-6443-A1D3-79286D7E6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8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Acknowledgement</a:t>
            </a:r>
            <a:r>
              <a:rPr lang="en-US" baseline="0" dirty="0"/>
              <a:t> to Dr. Matt Graves for this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4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</a:t>
            </a:r>
            <a:r>
              <a:rPr lang="en-US" baseline="0" dirty="0"/>
              <a:t> how the metatarsal bases are dislocated dorsally secondary to failure of dorsal ligaments under tension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53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the increased</a:t>
            </a:r>
            <a:r>
              <a:rPr lang="en-US" baseline="0" dirty="0"/>
              <a:t> space in the first web space. Subtle swelling over dorsum of </a:t>
            </a:r>
            <a:r>
              <a:rPr lang="en-US" baseline="0" dirty="0" err="1"/>
              <a:t>midfoot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2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D752F5-89D9-5542-BD3C-5ACA8AD76BC5}" type="slidenum">
              <a:rPr lang="en-US">
                <a:latin typeface="Calibri" charset="0"/>
              </a:rPr>
              <a:pPr eaLnBrk="1" hangingPunct="1"/>
              <a:t>18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can still have unstable ligamentous injury in</a:t>
            </a:r>
            <a:r>
              <a:rPr lang="en-US" baseline="0" dirty="0"/>
              <a:t> absence of CT findings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8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MRI can be inconclusive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2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Although ligaments can’t be visualized, pathologic widening of the joints</a:t>
            </a:r>
            <a:r>
              <a:rPr lang="en-US" baseline="0" dirty="0"/>
              <a:t> indicates absent function of the </a:t>
            </a:r>
            <a:r>
              <a:rPr lang="en-US" baseline="0" dirty="0" err="1"/>
              <a:t>Lisfranc</a:t>
            </a:r>
            <a:r>
              <a:rPr lang="en-US" baseline="0" dirty="0"/>
              <a:t> ligament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00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classification divides injuries in terms of joint congruity, location of involvement, and direction of instability. Type A injuries are those with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joint incongruity. Type B injuries are subdivided into injuries involving the medial column in isolation (B1) and those involving the lateral rays (B2). Type C injuries are divergent patterns with either partial (C1) or total (C2) incongruity.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97AC-1CCD-C74A-A63F-D1B5AE8CAF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4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A862801-8004-C942-99E5-611B9C2C3A27}" type="datetime1">
              <a:rPr lang="en-US" sz="1200" b="0"/>
              <a:pPr/>
              <a:t>5/2/2017</a:t>
            </a:fld>
            <a:endParaRPr lang="en-US" sz="1200" b="0"/>
          </a:p>
        </p:txBody>
      </p:sp>
      <p:sp>
        <p:nvSpPr>
          <p:cNvPr id="6246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217E2E4-807C-D54D-9029-352C1EC8E174}" type="slidenum">
              <a:rPr lang="en-US" sz="1200" b="0"/>
              <a:pPr/>
              <a:t>26</a:t>
            </a:fld>
            <a:endParaRPr lang="en-US" sz="1200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B50CF1-F76A-A24D-9155-BAC5D5BDB48E}" type="datetime1">
              <a:rPr lang="en-US" sz="1200" b="0"/>
              <a:pPr/>
              <a:t>5/2/2017</a:t>
            </a:fld>
            <a:endParaRPr lang="en-US" sz="1200" b="0"/>
          </a:p>
        </p:txBody>
      </p:sp>
      <p:sp>
        <p:nvSpPr>
          <p:cNvPr id="6451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A447746-5BE5-3C48-B68E-8B8480E03AFA}" type="slidenum">
              <a:rPr lang="en-US" sz="1200" b="0"/>
              <a:pPr/>
              <a:t>27</a:t>
            </a:fld>
            <a:endParaRPr lang="en-US" sz="12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Skeletal stability to allow for soft tissue rest. Reduction</a:t>
            </a:r>
            <a:r>
              <a:rPr lang="en-US" baseline="0" dirty="0"/>
              <a:t> is not anatomic but alignment and stability is restored.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 to the uncommon occurrence of TMT joint disruptions, the lack of familiarity of many treating physicians, and the potential for subtle presentation many of these injuries initially missed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97AC-1CCD-C74A-A63F-D1B5AE8CAF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1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Comparing</a:t>
            </a:r>
            <a:r>
              <a:rPr lang="en-US" baseline="0" dirty="0"/>
              <a:t> a low energy ligamentous sprain with a high energy </a:t>
            </a:r>
            <a:r>
              <a:rPr lang="en-US" baseline="0" dirty="0" err="1"/>
              <a:t>midfoot</a:t>
            </a:r>
            <a:r>
              <a:rPr lang="en-US" baseline="0" dirty="0"/>
              <a:t> crush injury does not make sense. This would be analogous to comparing a Weber B fibula fracture with a </a:t>
            </a:r>
            <a:r>
              <a:rPr lang="en-US" baseline="0" dirty="0" err="1"/>
              <a:t>pilon</a:t>
            </a:r>
            <a:r>
              <a:rPr lang="en-US" baseline="0" dirty="0"/>
              <a:t> fracture and expecting the results to be similar. No matter the treatment chosen, the energy imparted by the injury to the bone and tissue will dictate a worse outcome for that patient. For the ankle we separate these injuries into “rotational ankle fractures” and “</a:t>
            </a:r>
            <a:r>
              <a:rPr lang="en-US" baseline="0" dirty="0" err="1"/>
              <a:t>pilon</a:t>
            </a:r>
            <a:r>
              <a:rPr lang="en-US" baseline="0" dirty="0"/>
              <a:t> fractures”. Unfortunately for the </a:t>
            </a:r>
            <a:r>
              <a:rPr lang="en-US" baseline="0" dirty="0" err="1"/>
              <a:t>midfoot</a:t>
            </a:r>
            <a:r>
              <a:rPr lang="en-US" baseline="0" dirty="0"/>
              <a:t>, everything is grouped under the umbrella of “</a:t>
            </a:r>
            <a:r>
              <a:rPr lang="en-US" baseline="0" dirty="0" err="1"/>
              <a:t>Lisfranc</a:t>
            </a:r>
            <a:r>
              <a:rPr lang="en-US" baseline="0" dirty="0"/>
              <a:t> injury”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4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Comparing</a:t>
            </a:r>
            <a:r>
              <a:rPr lang="en-US" baseline="0" dirty="0"/>
              <a:t> a low energy ligamentous sprain with a high energy </a:t>
            </a:r>
            <a:r>
              <a:rPr lang="en-US" baseline="0" dirty="0" err="1"/>
              <a:t>midfoot</a:t>
            </a:r>
            <a:r>
              <a:rPr lang="en-US" baseline="0" dirty="0"/>
              <a:t> crush injury does not make sense. This would be analogous to comparing a Weber B fibula fracture with a </a:t>
            </a:r>
            <a:r>
              <a:rPr lang="en-US" baseline="0" dirty="0" err="1"/>
              <a:t>pilon</a:t>
            </a:r>
            <a:r>
              <a:rPr lang="en-US" baseline="0" dirty="0"/>
              <a:t> fracture and expecting the results to be similar. No matter the treatment chosen, the energy imparted by the injury to the bone and tissue will dictate a worse outcome for that patient. For the ankle we separate these injuries into “rotational ankle fractures” and “</a:t>
            </a:r>
            <a:r>
              <a:rPr lang="en-US" baseline="0" dirty="0" err="1"/>
              <a:t>pilon</a:t>
            </a:r>
            <a:r>
              <a:rPr lang="en-US" baseline="0" dirty="0"/>
              <a:t> fractures”. Unfortunately for the </a:t>
            </a:r>
            <a:r>
              <a:rPr lang="en-US" baseline="0" dirty="0" err="1"/>
              <a:t>midfoot</a:t>
            </a:r>
            <a:r>
              <a:rPr lang="en-US" baseline="0" dirty="0"/>
              <a:t>, everything is grouped under the umbrella of “</a:t>
            </a:r>
            <a:r>
              <a:rPr lang="en-US" baseline="0" dirty="0" err="1"/>
              <a:t>Lisfranc</a:t>
            </a:r>
            <a:r>
              <a:rPr lang="en-US" baseline="0" dirty="0"/>
              <a:t> injury”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39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Bones heal, ligaments scar. No where else in the body do</a:t>
            </a:r>
            <a:r>
              <a:rPr lang="en-US" baseline="0" dirty="0"/>
              <a:t> we accept “reliable scar” formation. Imagine if I said this about a tibia fracture…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16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 joint=</a:t>
            </a:r>
            <a:r>
              <a:rPr lang="en-US" dirty="0" err="1"/>
              <a:t>intercuneiform</a:t>
            </a:r>
            <a:r>
              <a:rPr lang="en-US" baseline="0" dirty="0"/>
              <a:t> joint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45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pilot hole</a:t>
            </a:r>
            <a:r>
              <a:rPr lang="en-US" baseline="0" dirty="0"/>
              <a:t> is created in the dorsal cortex of the first metatarsal with a burr. Typically 15-20mm distal to the joint. This allows for retrograde lag screw placement that is perpendicular to the bone without breaking out the dorsal cortex. Minimizes screw head prominence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97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</a:t>
            </a:r>
            <a:r>
              <a:rPr lang="en-US" baseline="0" dirty="0"/>
              <a:t>e the maintenance of the joint space. No compression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65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</a:t>
            </a:r>
            <a:r>
              <a:rPr lang="en-US" baseline="0" dirty="0"/>
              <a:t> the absence of any joint space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83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Modified</a:t>
            </a:r>
            <a:r>
              <a:rPr lang="en-US" baseline="0" dirty="0"/>
              <a:t> </a:t>
            </a:r>
            <a:r>
              <a:rPr lang="en-US" baseline="0" dirty="0" err="1"/>
              <a:t>Allgower</a:t>
            </a:r>
            <a:r>
              <a:rPr lang="en-US" baseline="0" dirty="0"/>
              <a:t> </a:t>
            </a:r>
            <a:r>
              <a:rPr lang="en-US" baseline="0" dirty="0" err="1"/>
              <a:t>Donati</a:t>
            </a:r>
            <a:r>
              <a:rPr lang="en-US" baseline="0" dirty="0"/>
              <a:t> sutures to minimize tension on skin edges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942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Comminuted intra-articular first</a:t>
            </a:r>
            <a:r>
              <a:rPr lang="en-US" baseline="0" dirty="0"/>
              <a:t>, second and third metatarsal base fractures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97AC-1CCD-C74A-A63F-D1B5AE8CAFE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12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Fusion of</a:t>
            </a:r>
            <a:r>
              <a:rPr lang="en-US" baseline="0" dirty="0"/>
              <a:t> 1</a:t>
            </a:r>
            <a:r>
              <a:rPr lang="en-US" baseline="30000" dirty="0"/>
              <a:t>st</a:t>
            </a:r>
            <a:r>
              <a:rPr lang="en-US" baseline="0" dirty="0"/>
              <a:t>-3</a:t>
            </a:r>
            <a:r>
              <a:rPr lang="en-US" baseline="30000" dirty="0"/>
              <a:t>rd</a:t>
            </a:r>
            <a:r>
              <a:rPr lang="en-US" baseline="0" dirty="0"/>
              <a:t> TM joints and IC joints with screws placed in lag mode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1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</a:t>
            </a:r>
            <a:r>
              <a:rPr lang="en-US" baseline="0" dirty="0" err="1"/>
              <a:t>tarsometatarsal</a:t>
            </a:r>
            <a:r>
              <a:rPr lang="en-US" baseline="0" dirty="0"/>
              <a:t> joints have little inherent stability. When soft tissue attachments are removed the joints have shallow articulations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97AC-1CCD-C74A-A63F-D1B5AE8CAF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75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60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 year old status post MVC. Note</a:t>
            </a:r>
            <a:r>
              <a:rPr lang="en-US" baseline="0" dirty="0"/>
              <a:t> the fracture dislocation of the medial cuneiform on the oblique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97AC-1CCD-C74A-A63F-D1B5AE8CAFE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42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</a:t>
            </a:r>
            <a:r>
              <a:rPr lang="en-US" dirty="0" err="1"/>
              <a:t>comminution</a:t>
            </a:r>
            <a:r>
              <a:rPr lang="en-US" baseline="0" dirty="0"/>
              <a:t> of medial column. Impaction of </a:t>
            </a:r>
            <a:r>
              <a:rPr lang="en-US" baseline="0" dirty="0" err="1"/>
              <a:t>navicular</a:t>
            </a:r>
            <a:r>
              <a:rPr lang="en-US" baseline="0" dirty="0"/>
              <a:t>. Medial dislocation of medial cuneiform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85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312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dislocation of both the first</a:t>
            </a:r>
            <a:r>
              <a:rPr lang="en-US" baseline="0" dirty="0"/>
              <a:t> TMT and MTP joints. </a:t>
            </a:r>
            <a:r>
              <a:rPr lang="en-US" baseline="0" dirty="0" err="1"/>
              <a:t>Comminution</a:t>
            </a:r>
            <a:r>
              <a:rPr lang="en-US" baseline="0" dirty="0"/>
              <a:t> of first metatarsal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97AC-1CCD-C74A-A63F-D1B5AE8CAFE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614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11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Plantar oblique ligament (C1-M2-M3) = Ligament of </a:t>
            </a:r>
            <a:r>
              <a:rPr lang="en-US" dirty="0" err="1"/>
              <a:t>Sappey</a:t>
            </a:r>
            <a:r>
              <a:rPr lang="en-US" dirty="0"/>
              <a:t>. The Dorsal ligaments fail</a:t>
            </a:r>
            <a:r>
              <a:rPr lang="en-US" baseline="0" dirty="0"/>
              <a:t> first under tension leading to dorsal subluxation of metatarsal bases.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697AC-1CCD-C74A-A63F-D1B5AE8CAF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43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Dorsalis</a:t>
            </a:r>
            <a:r>
              <a:rPr lang="en-US" dirty="0"/>
              <a:t> </a:t>
            </a:r>
            <a:r>
              <a:rPr lang="en-US" dirty="0" err="1"/>
              <a:t>Pedis</a:t>
            </a:r>
            <a:r>
              <a:rPr lang="en-US" baseline="0" dirty="0"/>
              <a:t> found just lateral to Extensor </a:t>
            </a:r>
            <a:r>
              <a:rPr lang="en-US" baseline="0" dirty="0" err="1"/>
              <a:t>Hallucis</a:t>
            </a:r>
            <a:r>
              <a:rPr lang="en-US" baseline="0" dirty="0"/>
              <a:t> </a:t>
            </a:r>
            <a:r>
              <a:rPr lang="en-US" baseline="0" dirty="0" err="1"/>
              <a:t>Brevis</a:t>
            </a:r>
            <a:r>
              <a:rPr lang="en-US" baseline="0" dirty="0"/>
              <a:t> (EHB) tendon at the level of </a:t>
            </a:r>
            <a:r>
              <a:rPr lang="en-US" baseline="0" dirty="0" err="1"/>
              <a:t>tarsometatarsal</a:t>
            </a:r>
            <a:r>
              <a:rPr lang="en-US" baseline="0" dirty="0"/>
              <a:t> joints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9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TMT=</a:t>
            </a:r>
            <a:r>
              <a:rPr lang="en-US" dirty="0" err="1"/>
              <a:t>tarsometatarsal</a:t>
            </a:r>
            <a:r>
              <a:rPr lang="en-US" dirty="0"/>
              <a:t> joint</a:t>
            </a:r>
          </a:p>
          <a:p>
            <a:r>
              <a:rPr lang="en-US" dirty="0"/>
              <a:t>NC=</a:t>
            </a:r>
            <a:r>
              <a:rPr lang="en-US" dirty="0" err="1"/>
              <a:t>Naviculocuneiform</a:t>
            </a:r>
            <a:r>
              <a:rPr lang="en-US" baseline="0" dirty="0"/>
              <a:t> joint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0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01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Lateral column is essential for</a:t>
            </a:r>
            <a:r>
              <a:rPr lang="en-US" baseline="0" dirty="0"/>
              <a:t> shock absorption on uneven surfaces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01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996AE-673C-6443-A1D3-79286D7E6C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0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7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5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71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" charset="0"/>
                <a:ea typeface="ＭＳ Ｐゴシック" pitchFamily="-109" charset="-128"/>
                <a:cs typeface="+mn-cs"/>
              </a:defRPr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" charset="0"/>
                <a:ea typeface="ＭＳ Ｐゴシック" pitchFamily="-109" charset="-128"/>
                <a:cs typeface="+mn-cs"/>
              </a:defRPr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8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91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" charset="0"/>
                <a:ea typeface="ＭＳ Ｐゴシック" pitchFamily="-109" charset="-128"/>
                <a:cs typeface="+mn-cs"/>
              </a:defRPr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" charset="0"/>
                <a:ea typeface="ＭＳ Ｐゴシック" pitchFamily="-109" charset="-128"/>
                <a:cs typeface="+mn-cs"/>
              </a:defRPr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61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334000" y="6324600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3886200" y="6248400"/>
            <a:ext cx="914400" cy="6096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0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5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4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5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24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5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8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fld id="{C2693714-82F8-8B47-B907-C437A229C7C1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" charset="0"/>
                <a:ea typeface="ＭＳ Ｐゴシック" pitchFamily="-109" charset="-128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 New Roman" charset="0"/>
              </a:defRPr>
            </a:lvl1pPr>
          </a:lstStyle>
          <a:p>
            <a:fld id="{DB7987CF-B842-F747-9B3C-7B133A0A47BE}" type="slidenum">
              <a:rPr lang="en-US" smtClean="0"/>
              <a:t>‹#›</a:t>
            </a:fld>
            <a:endParaRPr lang="en-US"/>
          </a:p>
        </p:txBody>
      </p:sp>
      <p:pic>
        <p:nvPicPr>
          <p:cNvPr id="1031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" charset="0"/>
        </a:defRPr>
      </a:lvl9pPr>
    </p:titleStyle>
    <p:bodyStyle>
      <a:lvl1pPr marL="342900" indent="-342900" algn="ctr" rtl="0" eaLnBrk="1" fontAlgn="base" hangingPunct="1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ctr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ctr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ctr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18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293"/>
            <a:ext cx="7772400" cy="1470025"/>
          </a:xfrm>
        </p:spPr>
        <p:txBody>
          <a:bodyPr/>
          <a:lstStyle/>
          <a:p>
            <a:r>
              <a:rPr lang="en-US" dirty="0" err="1"/>
              <a:t>Midfoot</a:t>
            </a:r>
            <a:r>
              <a:rPr lang="en-US" dirty="0"/>
              <a:t> Fractures and Dislocations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5517" y="5460404"/>
            <a:ext cx="6400800" cy="1752600"/>
          </a:xfrm>
        </p:spPr>
        <p:txBody>
          <a:bodyPr/>
          <a:lstStyle/>
          <a:p>
            <a:r>
              <a:rPr lang="en-US" sz="2400" dirty="0">
                <a:solidFill>
                  <a:schemeClr val="accent4">
                    <a:lumMod val="90000"/>
                  </a:schemeClr>
                </a:solidFill>
              </a:rPr>
              <a:t>Brian Weatherford, MD</a:t>
            </a:r>
          </a:p>
          <a:p>
            <a:r>
              <a:rPr lang="en-US" sz="2400" dirty="0">
                <a:solidFill>
                  <a:schemeClr val="accent4">
                    <a:lumMod val="90000"/>
                  </a:schemeClr>
                </a:solidFill>
              </a:rPr>
              <a:t>Illinois Bone and Joint Institute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/>
          <a:srcRect l="35178" t="8627" r="29873"/>
          <a:stretch/>
        </p:blipFill>
        <p:spPr bwMode="auto">
          <a:xfrm>
            <a:off x="2812375" y="1665317"/>
            <a:ext cx="3164191" cy="373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809426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699" y="36078"/>
            <a:ext cx="7378705" cy="789973"/>
          </a:xfrm>
        </p:spPr>
        <p:txBody>
          <a:bodyPr/>
          <a:lstStyle/>
          <a:p>
            <a:r>
              <a:rPr lang="en-US" dirty="0"/>
              <a:t>Functional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165" y="826052"/>
            <a:ext cx="4223635" cy="569975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Column Theory</a:t>
            </a:r>
          </a:p>
          <a:p>
            <a:pPr marL="514350" indent="-457200" algn="l">
              <a:buFont typeface="Arial"/>
              <a:buChar char="•"/>
            </a:pPr>
            <a:r>
              <a:rPr lang="en-US" dirty="0"/>
              <a:t>Intermediate column (Red)</a:t>
            </a:r>
          </a:p>
          <a:p>
            <a:pPr marL="914400" lvl="1" indent="-457200" algn="l"/>
            <a:r>
              <a:rPr lang="en-US" sz="2800" dirty="0"/>
              <a:t>2</a:t>
            </a:r>
            <a:r>
              <a:rPr lang="en-US" sz="2800" baseline="30000" dirty="0"/>
              <a:t>nd</a:t>
            </a:r>
            <a:r>
              <a:rPr lang="en-US" sz="2800" dirty="0"/>
              <a:t> , 3</a:t>
            </a:r>
            <a:r>
              <a:rPr lang="en-US" sz="2800" baseline="30000" dirty="0"/>
              <a:t>rd</a:t>
            </a:r>
            <a:r>
              <a:rPr lang="en-US" sz="2800" dirty="0"/>
              <a:t> TMT joints and NC joints</a:t>
            </a:r>
          </a:p>
          <a:p>
            <a:pPr marL="914400" lvl="1" indent="-457200" algn="l"/>
            <a:r>
              <a:rPr lang="en-US" sz="2800" dirty="0"/>
              <a:t>Rigid (no motion)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01" r="-1234"/>
          <a:stretch/>
        </p:blipFill>
        <p:spPr>
          <a:xfrm>
            <a:off x="5630704" y="826052"/>
            <a:ext cx="2432618" cy="4903752"/>
          </a:xfrm>
        </p:spPr>
      </p:pic>
      <p:sp>
        <p:nvSpPr>
          <p:cNvPr id="8" name="TextBox 7"/>
          <p:cNvSpPr txBox="1"/>
          <p:nvPr/>
        </p:nvSpPr>
        <p:spPr>
          <a:xfrm>
            <a:off x="5397946" y="5729804"/>
            <a:ext cx="362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Yellow shading = medial column, red shading = intermediate column, green shading = lateral column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71812" y="140706"/>
            <a:ext cx="0" cy="1370691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1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699" y="36078"/>
            <a:ext cx="7378705" cy="789973"/>
          </a:xfrm>
        </p:spPr>
        <p:txBody>
          <a:bodyPr/>
          <a:lstStyle/>
          <a:p>
            <a:r>
              <a:rPr lang="en-US" dirty="0"/>
              <a:t>Functional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165" y="826052"/>
            <a:ext cx="4223635" cy="569975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Column Theory</a:t>
            </a:r>
          </a:p>
          <a:p>
            <a:pPr marL="514350" indent="-457200" algn="l">
              <a:buFont typeface="Arial"/>
              <a:buChar char="•"/>
            </a:pPr>
            <a:r>
              <a:rPr lang="en-US" dirty="0"/>
              <a:t>Lateral Column (Green)</a:t>
            </a:r>
          </a:p>
          <a:p>
            <a:pPr marL="914400" lvl="1" indent="-457200" algn="l"/>
            <a:r>
              <a:rPr lang="en-US" sz="2800" dirty="0"/>
              <a:t>4</a:t>
            </a:r>
            <a:r>
              <a:rPr lang="en-US" sz="2800" baseline="30000" dirty="0"/>
              <a:t>th</a:t>
            </a:r>
            <a:r>
              <a:rPr lang="en-US" sz="2800" dirty="0"/>
              <a:t> and 5</a:t>
            </a:r>
            <a:r>
              <a:rPr lang="en-US" sz="2800" baseline="30000" dirty="0"/>
              <a:t>th</a:t>
            </a:r>
            <a:r>
              <a:rPr lang="en-US" sz="2800" dirty="0"/>
              <a:t> TMT joints</a:t>
            </a:r>
          </a:p>
          <a:p>
            <a:pPr marL="914400" lvl="1" indent="-457200" algn="l"/>
            <a:r>
              <a:rPr lang="en-US" sz="2800" dirty="0"/>
              <a:t>Mobile</a:t>
            </a:r>
          </a:p>
          <a:p>
            <a:pPr marL="914400" lvl="1" indent="-457200" algn="l"/>
            <a:r>
              <a:rPr lang="en-US" sz="2800" dirty="0"/>
              <a:t>Essential </a:t>
            </a:r>
          </a:p>
          <a:p>
            <a:pPr marL="1314450" lvl="2" indent="-457200" algn="l"/>
            <a:r>
              <a:rPr lang="en-US" sz="2800" dirty="0"/>
              <a:t>Shock absorber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01" r="-1234"/>
          <a:stretch/>
        </p:blipFill>
        <p:spPr>
          <a:xfrm>
            <a:off x="5630704" y="826052"/>
            <a:ext cx="2432618" cy="4903752"/>
          </a:xfrm>
        </p:spPr>
      </p:pic>
      <p:sp>
        <p:nvSpPr>
          <p:cNvPr id="8" name="TextBox 7"/>
          <p:cNvSpPr txBox="1"/>
          <p:nvPr/>
        </p:nvSpPr>
        <p:spPr>
          <a:xfrm>
            <a:off x="5397946" y="5729804"/>
            <a:ext cx="362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Yellow shading = medial column, red shading = intermediate column, green shading = lateral column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431522" y="544078"/>
            <a:ext cx="0" cy="1370691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14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699" y="36078"/>
            <a:ext cx="7378705" cy="789973"/>
          </a:xfrm>
        </p:spPr>
        <p:txBody>
          <a:bodyPr/>
          <a:lstStyle/>
          <a:p>
            <a:r>
              <a:rPr lang="en-US" dirty="0"/>
              <a:t>Functional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165" y="826052"/>
            <a:ext cx="4223635" cy="569975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</a:rPr>
              <a:t>Column Theory</a:t>
            </a:r>
          </a:p>
          <a:p>
            <a:pPr marL="514350" indent="-457200" algn="l">
              <a:buFont typeface="Arial"/>
              <a:buChar char="•"/>
            </a:pPr>
            <a:r>
              <a:rPr lang="en-US" b="1" u="sng" dirty="0">
                <a:solidFill>
                  <a:srgbClr val="FF9900"/>
                </a:solidFill>
              </a:rPr>
              <a:t>Medial and Intermediate Columns are rigid 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>
                <a:solidFill>
                  <a:srgbClr val="FF9900"/>
                </a:solidFill>
              </a:rPr>
              <a:t>Lever for propulsion</a:t>
            </a:r>
          </a:p>
          <a:p>
            <a:pPr marL="514350" indent="-457200" algn="l">
              <a:buFont typeface="Arial"/>
              <a:buChar char="•"/>
            </a:pPr>
            <a:r>
              <a:rPr lang="en-US" b="1" u="sng" dirty="0">
                <a:solidFill>
                  <a:srgbClr val="FF9900"/>
                </a:solidFill>
              </a:rPr>
              <a:t>Lateral column is mobile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>
                <a:solidFill>
                  <a:srgbClr val="FF9900"/>
                </a:solidFill>
              </a:rPr>
              <a:t>Shock absorber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>
                <a:solidFill>
                  <a:srgbClr val="FF9900"/>
                </a:solidFill>
              </a:rPr>
              <a:t>Accommodate to uneven surfaces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01" r="-1234"/>
          <a:stretch/>
        </p:blipFill>
        <p:spPr>
          <a:xfrm>
            <a:off x="5630704" y="826052"/>
            <a:ext cx="2432618" cy="4903752"/>
          </a:xfrm>
        </p:spPr>
      </p:pic>
      <p:sp>
        <p:nvSpPr>
          <p:cNvPr id="8" name="TextBox 7"/>
          <p:cNvSpPr txBox="1"/>
          <p:nvPr/>
        </p:nvSpPr>
        <p:spPr>
          <a:xfrm>
            <a:off x="5397946" y="5729804"/>
            <a:ext cx="362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Yellow shading = medial column, red shading = intermediate column, green shading = lateral column</a:t>
            </a:r>
          </a:p>
        </p:txBody>
      </p:sp>
    </p:spTree>
    <p:extLst>
      <p:ext uri="{BB962C8B-B14F-4D97-AF65-F5344CB8AC3E}">
        <p14:creationId xmlns:p14="http://schemas.microsoft.com/office/powerpoint/2010/main" val="2298149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9772"/>
            <a:ext cx="7772400" cy="1143000"/>
          </a:xfrm>
        </p:spPr>
        <p:txBody>
          <a:bodyPr/>
          <a:lstStyle/>
          <a:p>
            <a:r>
              <a:rPr lang="en-US" dirty="0"/>
              <a:t>Mechanism of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12" y="1542772"/>
            <a:ext cx="4027071" cy="4553228"/>
          </a:xfrm>
        </p:spPr>
        <p:txBody>
          <a:bodyPr/>
          <a:lstStyle/>
          <a:p>
            <a:pPr algn="l"/>
            <a:r>
              <a:rPr lang="en-US" dirty="0"/>
              <a:t>Direct vs Indirect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Indirect with axial force to </a:t>
            </a:r>
            <a:r>
              <a:rPr lang="en-US" dirty="0" err="1"/>
              <a:t>plantarflexed</a:t>
            </a:r>
            <a:r>
              <a:rPr lang="en-US" dirty="0"/>
              <a:t> foot</a:t>
            </a:r>
          </a:p>
          <a:p>
            <a:pPr lvl="1" algn="l"/>
            <a:r>
              <a:rPr lang="en-US" dirty="0"/>
              <a:t>Weaker dorsal ligaments fail under tension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Direct = crushing mechanism</a:t>
            </a:r>
          </a:p>
          <a:p>
            <a:pPr lvl="1" algn="l"/>
            <a:r>
              <a:rPr lang="en-US" dirty="0"/>
              <a:t>Concern for soft tissue compromise or compartment syndrome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8248" y="50040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0073" t="7091" r="20166" b="-3615"/>
          <a:stretch/>
        </p:blipFill>
        <p:spPr>
          <a:xfrm>
            <a:off x="4292144" y="2139078"/>
            <a:ext cx="4597044" cy="3349504"/>
          </a:xfrm>
        </p:spPr>
      </p:pic>
    </p:spTree>
    <p:extLst>
      <p:ext uri="{BB962C8B-B14F-4D97-AF65-F5344CB8AC3E}">
        <p14:creationId xmlns:p14="http://schemas.microsoft.com/office/powerpoint/2010/main" val="1363654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981200"/>
            <a:ext cx="4089177" cy="4625628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Careful History</a:t>
            </a:r>
          </a:p>
          <a:p>
            <a:pPr lvl="1" algn="l"/>
            <a:r>
              <a:rPr lang="en-US" dirty="0"/>
              <a:t>Ability to weight bear?</a:t>
            </a:r>
          </a:p>
          <a:p>
            <a:pPr lvl="1" algn="l"/>
            <a:r>
              <a:rPr lang="en-US" dirty="0"/>
              <a:t>Push off?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Physical Exam</a:t>
            </a:r>
          </a:p>
          <a:p>
            <a:pPr lvl="1" algn="l"/>
            <a:r>
              <a:rPr lang="en-US" dirty="0"/>
              <a:t>*Plantar arch ecchymosis*</a:t>
            </a:r>
          </a:p>
          <a:p>
            <a:pPr lvl="1" algn="l"/>
            <a:r>
              <a:rPr lang="en-US" dirty="0"/>
              <a:t>Gap sign</a:t>
            </a:r>
          </a:p>
          <a:p>
            <a:pPr lvl="1" algn="l"/>
            <a:r>
              <a:rPr lang="en-US" dirty="0"/>
              <a:t>Provocative maneuvers</a:t>
            </a:r>
          </a:p>
          <a:p>
            <a:pPr lvl="2" algn="l"/>
            <a:r>
              <a:rPr lang="en-US" dirty="0"/>
              <a:t>Pronation abduction stress</a:t>
            </a:r>
          </a:p>
          <a:p>
            <a:pPr lvl="2" algn="l"/>
            <a:r>
              <a:rPr lang="en-US" dirty="0"/>
              <a:t>Dorsal/plantar translation</a:t>
            </a:r>
          </a:p>
        </p:txBody>
      </p:sp>
      <p:pic>
        <p:nvPicPr>
          <p:cNvPr id="5" name="Content Placeholder 4" descr="Fig 3A Plantar ecchymosi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70" r="-53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8932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 sign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7761" t="13181" r="21065" b="8139"/>
          <a:stretch/>
        </p:blipFill>
        <p:spPr>
          <a:xfrm rot="10800000">
            <a:off x="4648200" y="1981200"/>
            <a:ext cx="4495800" cy="4320204"/>
          </a:xfrm>
          <a:prstGeom prst="rect">
            <a:avLst/>
          </a:prstGeom>
        </p:spPr>
      </p:pic>
      <p:pic>
        <p:nvPicPr>
          <p:cNvPr id="6" name="Content Placeholder 5" descr="Fig 3B gap sign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r="23418"/>
          <a:stretch>
            <a:fillRect/>
          </a:stretch>
        </p:blipFill>
        <p:spPr>
          <a:xfrm>
            <a:off x="685800" y="1981200"/>
            <a:ext cx="3810000" cy="4114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035454" y="5359355"/>
            <a:ext cx="0" cy="942049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onut 7"/>
          <p:cNvSpPr/>
          <p:nvPr/>
        </p:nvSpPr>
        <p:spPr>
          <a:xfrm>
            <a:off x="1210636" y="2869244"/>
            <a:ext cx="1186172" cy="1040010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5836083" y="3649027"/>
            <a:ext cx="949268" cy="780232"/>
          </a:xfrm>
          <a:prstGeom prst="donu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9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9754"/>
            <a:ext cx="7772400" cy="1143000"/>
          </a:xfrm>
        </p:spPr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  <a:defRPr/>
            </a:pPr>
            <a:r>
              <a:rPr lang="en-US" dirty="0"/>
              <a:t>AP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dirty="0"/>
              <a:t>Up to 3 mm normal between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metatarsal bases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dirty="0"/>
              <a:t>Lateral base 1</a:t>
            </a:r>
            <a:r>
              <a:rPr lang="en-US" baseline="30000" dirty="0"/>
              <a:t>st</a:t>
            </a:r>
            <a:r>
              <a:rPr lang="en-US" dirty="0"/>
              <a:t> MT in-line with lateral aspect of medial cuneiform</a:t>
            </a:r>
          </a:p>
          <a:p>
            <a:pPr lvl="1" algn="l">
              <a:buFont typeface="Arial" pitchFamily="34" charset="0"/>
              <a:buChar char="•"/>
              <a:defRPr/>
            </a:pPr>
            <a:r>
              <a:rPr lang="en-US" dirty="0"/>
              <a:t>Medial base 2</a:t>
            </a:r>
            <a:r>
              <a:rPr lang="en-US" baseline="30000" dirty="0"/>
              <a:t>nd</a:t>
            </a:r>
            <a:r>
              <a:rPr lang="en-US" dirty="0"/>
              <a:t> MT in-line with medial aspect of middle cuneiform</a:t>
            </a:r>
          </a:p>
          <a:p>
            <a:pPr algn="l">
              <a:buFont typeface="Arial" pitchFamily="34" charset="0"/>
              <a:buChar char="•"/>
              <a:defRPr/>
            </a:pPr>
            <a:endParaRPr lang="en-US" dirty="0"/>
          </a:p>
          <a:p>
            <a:pPr algn="l"/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82" r="-3908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6066654" y="3184280"/>
            <a:ext cx="146577" cy="1436688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5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1600"/>
            <a:ext cx="7772400" cy="1143000"/>
          </a:xfrm>
        </p:spPr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>
                <a:latin typeface="Arial" charset="0"/>
              </a:rPr>
              <a:t>30 degree oblique</a:t>
            </a:r>
          </a:p>
          <a:p>
            <a:pPr lvl="1" algn="l"/>
            <a:r>
              <a:rPr lang="en-US" dirty="0">
                <a:latin typeface="Arial" charset="0"/>
              </a:rPr>
              <a:t>Medial base 3</a:t>
            </a:r>
            <a:r>
              <a:rPr lang="en-US" baseline="30000" dirty="0">
                <a:latin typeface="Arial" charset="0"/>
              </a:rPr>
              <a:t>rd</a:t>
            </a:r>
            <a:r>
              <a:rPr lang="en-US" dirty="0">
                <a:latin typeface="Arial" charset="0"/>
              </a:rPr>
              <a:t> MT in-line with medial aspect of lateral cuneiform</a:t>
            </a:r>
          </a:p>
          <a:p>
            <a:pPr lvl="1" algn="l"/>
            <a:r>
              <a:rPr lang="en-US" dirty="0">
                <a:latin typeface="Arial" charset="0"/>
              </a:rPr>
              <a:t>Medial base 4</a:t>
            </a:r>
            <a:r>
              <a:rPr lang="en-US" baseline="30000" dirty="0">
                <a:latin typeface="Arial" charset="0"/>
              </a:rPr>
              <a:t>th</a:t>
            </a:r>
            <a:r>
              <a:rPr lang="en-US" dirty="0">
                <a:latin typeface="Arial" charset="0"/>
              </a:rPr>
              <a:t> MT in-line with medial aspect of cuboid</a:t>
            </a:r>
          </a:p>
          <a:p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17" r="-44117"/>
          <a:stretch>
            <a:fillRect/>
          </a:stretch>
        </p:blipFill>
        <p:spPr bwMode="auto">
          <a:xfrm>
            <a:off x="4648199" y="1387231"/>
            <a:ext cx="4359971" cy="470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6091580" y="2872154"/>
            <a:ext cx="788806" cy="1530513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270786" y="3106615"/>
            <a:ext cx="841214" cy="1477489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7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Imaging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382000" cy="1219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Lateral: A metatarsal should never be more dorsal than its respective tarsal bone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95600"/>
            <a:ext cx="72929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581400" y="3727450"/>
            <a:ext cx="2198688" cy="84455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ZC 4-8-4 L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72929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581400" y="3727450"/>
            <a:ext cx="2264068" cy="1165015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3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Fleck Sign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Indicative of avulsion of the </a:t>
            </a:r>
            <a:r>
              <a:rPr lang="en-US" dirty="0" err="1"/>
              <a:t>Lisfranc</a:t>
            </a:r>
            <a:r>
              <a:rPr lang="en-US" dirty="0"/>
              <a:t> ligament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High suspicion for ligamentous instability</a:t>
            </a:r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83" r="-2828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664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6121"/>
            <a:ext cx="7772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2186" y="1512588"/>
            <a:ext cx="8066014" cy="4583412"/>
          </a:xfrm>
        </p:spPr>
        <p:txBody>
          <a:bodyPr>
            <a:normAutofit fontScale="85000" lnSpcReduction="2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dirty="0"/>
              <a:t>Anatomy of the </a:t>
            </a:r>
            <a:r>
              <a:rPr lang="en-US" dirty="0" err="1"/>
              <a:t>Tarsometatarsal</a:t>
            </a:r>
            <a:r>
              <a:rPr lang="en-US" dirty="0"/>
              <a:t> joint complex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Physical exam and imaging findings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Treatment options</a:t>
            </a:r>
          </a:p>
          <a:p>
            <a:pPr marL="914400" lvl="1" indent="-514350" algn="l"/>
            <a:r>
              <a:rPr lang="en-US" dirty="0" err="1"/>
              <a:t>Nonoperative</a:t>
            </a:r>
            <a:endParaRPr lang="en-US" dirty="0"/>
          </a:p>
          <a:p>
            <a:pPr marL="914400" lvl="1" indent="-514350" algn="l"/>
            <a:r>
              <a:rPr lang="en-US" dirty="0"/>
              <a:t>ORIF</a:t>
            </a:r>
          </a:p>
          <a:p>
            <a:pPr marL="914400" lvl="1" indent="-514350" algn="l"/>
            <a:r>
              <a:rPr lang="en-US" dirty="0"/>
              <a:t>Arthrodesis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Review current literature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Case examples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Associated injuries</a:t>
            </a:r>
          </a:p>
          <a:p>
            <a:pPr marL="857250" lvl="1" indent="-457200" algn="l"/>
            <a:r>
              <a:rPr lang="en-US" dirty="0"/>
              <a:t>Cuboid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/>
              <a:t>Summary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480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Imaging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CT scan</a:t>
            </a:r>
          </a:p>
          <a:p>
            <a:pPr lvl="1" algn="l"/>
            <a:r>
              <a:rPr lang="en-US" dirty="0"/>
              <a:t>Articular </a:t>
            </a:r>
            <a:r>
              <a:rPr lang="en-US" dirty="0" err="1"/>
              <a:t>comminution</a:t>
            </a:r>
            <a:endParaRPr lang="en-US" dirty="0"/>
          </a:p>
          <a:p>
            <a:pPr lvl="1" algn="l"/>
            <a:r>
              <a:rPr lang="en-US" dirty="0"/>
              <a:t>Non displaced fracture lines</a:t>
            </a:r>
          </a:p>
          <a:p>
            <a:pPr lvl="1" algn="l"/>
            <a:r>
              <a:rPr lang="en-US" dirty="0"/>
              <a:t>Helpful for </a:t>
            </a:r>
            <a:r>
              <a:rPr lang="en-US" dirty="0" err="1"/>
              <a:t>preop</a:t>
            </a:r>
            <a:r>
              <a:rPr lang="en-US" dirty="0"/>
              <a:t> planning</a:t>
            </a:r>
          </a:p>
          <a:p>
            <a:pPr lvl="1" algn="l"/>
            <a:r>
              <a:rPr lang="en-US" sz="3200" b="1" i="1" u="sng" dirty="0"/>
              <a:t>Not dynamic!</a:t>
            </a:r>
          </a:p>
          <a:p>
            <a:pPr lvl="2" algn="l"/>
            <a:r>
              <a:rPr lang="en-US" sz="2800" dirty="0"/>
              <a:t>Does not demonstrate how foot tolerates physiologic load</a:t>
            </a:r>
          </a:p>
        </p:txBody>
      </p:sp>
      <p:pic>
        <p:nvPicPr>
          <p:cNvPr id="6" name="Content Placeholder 5" descr="04_TMT-Lisfranc-1h_540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r="169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41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MRI</a:t>
            </a:r>
          </a:p>
          <a:p>
            <a:pPr lvl="1" algn="l"/>
            <a:r>
              <a:rPr lang="en-US" dirty="0"/>
              <a:t>Ligamentous injury</a:t>
            </a:r>
          </a:p>
          <a:p>
            <a:pPr lvl="1" algn="l"/>
            <a:r>
              <a:rPr lang="en-US" dirty="0"/>
              <a:t>*Plantar Oblique Ligament*</a:t>
            </a:r>
          </a:p>
          <a:p>
            <a:pPr lvl="2" algn="l"/>
            <a:r>
              <a:rPr lang="en-US" dirty="0"/>
              <a:t>Disruption is predictive of  instability on EUA</a:t>
            </a:r>
          </a:p>
          <a:p>
            <a:pPr lvl="2" algn="l"/>
            <a:r>
              <a:rPr lang="en-US" dirty="0" err="1"/>
              <a:t>Raikin</a:t>
            </a:r>
            <a:r>
              <a:rPr lang="en-US" dirty="0"/>
              <a:t> et al, JBJS 2009</a:t>
            </a:r>
          </a:p>
          <a:p>
            <a:pPr lvl="1" algn="l"/>
            <a:r>
              <a:rPr lang="en-US" sz="3200" b="1" i="1" u="sng" dirty="0"/>
              <a:t>Not dynamic!</a:t>
            </a:r>
          </a:p>
          <a:p>
            <a:pPr lvl="2" algn="l"/>
            <a:r>
              <a:rPr lang="en-US" sz="2800" dirty="0"/>
              <a:t>Does not demonstrate how foot tolerates physiologic load</a:t>
            </a:r>
          </a:p>
          <a:p>
            <a:pPr lvl="1" algn="l"/>
            <a:endParaRPr lang="en-US" sz="3200" b="1" i="1" u="sng" dirty="0"/>
          </a:p>
          <a:p>
            <a:pPr lvl="1" algn="l"/>
            <a:endParaRPr lang="en-US" dirty="0"/>
          </a:p>
        </p:txBody>
      </p:sp>
      <p:pic>
        <p:nvPicPr>
          <p:cNvPr id="5" name="Content Placeholder 4" descr="F6.larg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" r="6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26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Imaging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FF9900"/>
                </a:solidFill>
              </a:rPr>
              <a:t>Weight bearing X-ray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>
                <a:solidFill>
                  <a:srgbClr val="FF9900"/>
                </a:solidFill>
              </a:rPr>
              <a:t>Contralateral view for comparison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FF9900"/>
                </a:solidFill>
              </a:rPr>
              <a:t>Dynamic evaluation 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>
                <a:solidFill>
                  <a:srgbClr val="FF9900"/>
                </a:solidFill>
              </a:rPr>
              <a:t>How foot responds to physiologic load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First line of imaging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Before more costly advanced studies</a:t>
            </a:r>
          </a:p>
        </p:txBody>
      </p:sp>
      <p:pic>
        <p:nvPicPr>
          <p:cNvPr id="7" name="Content Placeholder 5" descr="Fig 4 WB stress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2" r="15502"/>
          <a:stretch/>
        </p:blipFill>
        <p:spPr>
          <a:xfrm>
            <a:off x="4825051" y="2132082"/>
            <a:ext cx="3810000" cy="4114800"/>
          </a:xfrm>
        </p:spPr>
      </p:pic>
      <p:cxnSp>
        <p:nvCxnSpPr>
          <p:cNvPr id="9" name="Straight Arrow Connector 8"/>
          <p:cNvCxnSpPr/>
          <p:nvPr/>
        </p:nvCxnSpPr>
        <p:spPr>
          <a:xfrm flipH="1">
            <a:off x="7540753" y="3017850"/>
            <a:ext cx="299683" cy="119353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56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1626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9813"/>
            <a:ext cx="4711700" cy="22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05" y="1626781"/>
            <a:ext cx="2693210" cy="4983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86" y="1517113"/>
            <a:ext cx="3594100" cy="509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648" y="1517113"/>
            <a:ext cx="2768600" cy="518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700" y="1593313"/>
            <a:ext cx="36195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0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Stress Imaging</a:t>
            </a:r>
          </a:p>
        </p:txBody>
      </p:sp>
      <p:pic>
        <p:nvPicPr>
          <p:cNvPr id="4" name="Content Placeholder 3" descr="Fig 5A midfoot stres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r="656"/>
          <a:stretch/>
        </p:blipFill>
        <p:spPr>
          <a:xfrm>
            <a:off x="2623535" y="1143000"/>
            <a:ext cx="3809711" cy="5616308"/>
          </a:xfrm>
        </p:spPr>
      </p:pic>
      <p:pic>
        <p:nvPicPr>
          <p:cNvPr id="5" name="Picture 4" descr="Fig 5b midfoot str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0"/>
            <a:ext cx="6305460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007211" y="2978248"/>
            <a:ext cx="305217" cy="1822918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09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244" y="1752600"/>
            <a:ext cx="4206407" cy="4343400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Multiple classifications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Does not direct treatment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Myerson classification most commonly used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Based on </a:t>
            </a:r>
            <a:r>
              <a:rPr lang="en-US" dirty="0" err="1"/>
              <a:t>Quenu</a:t>
            </a:r>
            <a:r>
              <a:rPr lang="en-US" dirty="0"/>
              <a:t> and </a:t>
            </a:r>
            <a:r>
              <a:rPr lang="en-US" dirty="0" err="1"/>
              <a:t>Kuss</a:t>
            </a:r>
            <a:r>
              <a:rPr lang="en-US" dirty="0"/>
              <a:t> </a:t>
            </a:r>
          </a:p>
          <a:p>
            <a:pPr marL="857250" lvl="1" indent="-457200" algn="l">
              <a:buFont typeface="Arial"/>
              <a:buChar char="•"/>
            </a:pPr>
            <a:endParaRPr lang="en-US" dirty="0"/>
          </a:p>
        </p:txBody>
      </p:sp>
      <p:pic>
        <p:nvPicPr>
          <p:cNvPr id="6" name="Content Placeholder 7" descr="Fig 6 Myerson classification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b="-1176"/>
          <a:stretch/>
        </p:blipFill>
        <p:spPr>
          <a:xfrm>
            <a:off x="4282651" y="1752600"/>
            <a:ext cx="4838157" cy="3616877"/>
          </a:xfrm>
        </p:spPr>
      </p:pic>
      <p:sp>
        <p:nvSpPr>
          <p:cNvPr id="5" name="Rectangle 4"/>
          <p:cNvSpPr/>
          <p:nvPr/>
        </p:nvSpPr>
        <p:spPr>
          <a:xfrm>
            <a:off x="4495800" y="549583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Watson TS, </a:t>
            </a:r>
            <a:r>
              <a:rPr lang="en-US" sz="1400" dirty="0" err="1"/>
              <a:t>Shurnas</a:t>
            </a:r>
            <a:r>
              <a:rPr lang="en-US" sz="1400" dirty="0"/>
              <a:t> PS, </a:t>
            </a:r>
            <a:r>
              <a:rPr lang="en-US" sz="1400" dirty="0" err="1"/>
              <a:t>Denker</a:t>
            </a:r>
            <a:r>
              <a:rPr lang="en-US" sz="1400" dirty="0"/>
              <a:t> J. Treatment of </a:t>
            </a:r>
            <a:r>
              <a:rPr lang="en-US" sz="1400" dirty="0" err="1"/>
              <a:t>Lisfranc</a:t>
            </a:r>
            <a:r>
              <a:rPr lang="en-US" sz="1400" dirty="0"/>
              <a:t> joint injury: current concepts. J Am </a:t>
            </a:r>
            <a:r>
              <a:rPr lang="en-US" sz="1400" dirty="0" err="1"/>
              <a:t>Acad</a:t>
            </a:r>
            <a:r>
              <a:rPr lang="en-US" sz="1400" dirty="0"/>
              <a:t> </a:t>
            </a:r>
            <a:r>
              <a:rPr lang="en-US" sz="1400" dirty="0" err="1"/>
              <a:t>Orthop</a:t>
            </a:r>
            <a:r>
              <a:rPr lang="en-US" sz="1400" dirty="0"/>
              <a:t> Surg. 2010 Dec;18(12):718-28.</a:t>
            </a:r>
          </a:p>
        </p:txBody>
      </p:sp>
    </p:spTree>
    <p:extLst>
      <p:ext uri="{BB962C8B-B14F-4D97-AF65-F5344CB8AC3E}">
        <p14:creationId xmlns:p14="http://schemas.microsoft.com/office/powerpoint/2010/main" val="2941380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Treatment Principles</a:t>
            </a:r>
          </a:p>
        </p:txBody>
      </p:sp>
      <p:sp>
        <p:nvSpPr>
          <p:cNvPr id="61442" name="Rectangle 1027"/>
          <p:cNvSpPr>
            <a:spLocks noGrp="1" noChangeArrowheads="1"/>
          </p:cNvSpPr>
          <p:nvPr>
            <p:ph idx="1"/>
          </p:nvPr>
        </p:nvSpPr>
        <p:spPr>
          <a:xfrm>
            <a:off x="392186" y="1568611"/>
            <a:ext cx="8422658" cy="4527390"/>
          </a:xfrm>
        </p:spPr>
        <p:txBody>
          <a:bodyPr/>
          <a:lstStyle/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latin typeface="Times New Roman" charset="0"/>
              </a:rPr>
              <a:t>MUST </a:t>
            </a:r>
          </a:p>
          <a:p>
            <a:pPr lvl="1" algn="l" eaLnBrk="1" hangingPunct="1"/>
            <a:r>
              <a:rPr lang="en-US" dirty="0">
                <a:latin typeface="Times New Roman" charset="0"/>
                <a:cs typeface="ＭＳ Ｐゴシック" charset="0"/>
              </a:rPr>
              <a:t>Restore alignment </a:t>
            </a:r>
          </a:p>
          <a:p>
            <a:pPr lvl="1" algn="l" eaLnBrk="1" hangingPunct="1"/>
            <a:r>
              <a:rPr lang="en-US" dirty="0">
                <a:latin typeface="Times New Roman" charset="0"/>
                <a:cs typeface="ＭＳ Ｐゴシック" charset="0"/>
              </a:rPr>
              <a:t>Protect </a:t>
            </a:r>
            <a:r>
              <a:rPr lang="en-US" dirty="0" err="1">
                <a:latin typeface="Times New Roman" charset="0"/>
                <a:cs typeface="ＭＳ Ｐゴシック" charset="0"/>
              </a:rPr>
              <a:t>talonavicular</a:t>
            </a:r>
            <a:r>
              <a:rPr lang="en-US" dirty="0">
                <a:latin typeface="Times New Roman" charset="0"/>
                <a:cs typeface="ＭＳ Ｐゴシック" charset="0"/>
              </a:rPr>
              <a:t> motion</a:t>
            </a:r>
          </a:p>
          <a:p>
            <a:pPr lvl="1" algn="l" eaLnBrk="1" hangingPunct="1"/>
            <a:r>
              <a:rPr lang="en-US" dirty="0">
                <a:latin typeface="Times New Roman" charset="0"/>
                <a:cs typeface="ＭＳ Ｐゴシック" charset="0"/>
              </a:rPr>
              <a:t>Protect 4,5 TMT motion</a:t>
            </a:r>
          </a:p>
          <a:p>
            <a:pPr lvl="1" algn="l" eaLnBrk="1" hangingPunct="1"/>
            <a:endParaRPr lang="en-US" dirty="0">
              <a:latin typeface="Times New Roman" charset="0"/>
              <a:cs typeface="ＭＳ Ｐゴシック" charset="0"/>
            </a:endParaRP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latin typeface="Times New Roman" charset="0"/>
              </a:rPr>
              <a:t>Motion of other joints not essential for function</a:t>
            </a:r>
          </a:p>
        </p:txBody>
      </p:sp>
    </p:spTree>
    <p:extLst>
      <p:ext uri="{BB962C8B-B14F-4D97-AF65-F5344CB8AC3E}">
        <p14:creationId xmlns:p14="http://schemas.microsoft.com/office/powerpoint/2010/main" val="2598362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Treatment Principles</a:t>
            </a:r>
          </a:p>
        </p:txBody>
      </p:sp>
      <p:sp>
        <p:nvSpPr>
          <p:cNvPr id="63490" name="Rectangle 1027"/>
          <p:cNvSpPr>
            <a:spLocks noGrp="1" noChangeArrowheads="1"/>
          </p:cNvSpPr>
          <p:nvPr>
            <p:ph idx="1"/>
          </p:nvPr>
        </p:nvSpPr>
        <p:spPr>
          <a:xfrm>
            <a:off x="533400" y="1600199"/>
            <a:ext cx="7982636" cy="4748935"/>
          </a:xfrm>
        </p:spPr>
        <p:txBody>
          <a:bodyPr>
            <a:normAutofit fontScale="92500" lnSpcReduction="20000"/>
          </a:bodyPr>
          <a:lstStyle/>
          <a:p>
            <a:pPr marL="457200" indent="-457200" algn="l" eaLnBrk="1" hangingPunct="1">
              <a:buFont typeface="Arial"/>
              <a:buChar char="•"/>
            </a:pPr>
            <a:r>
              <a:rPr lang="en-US" dirty="0" err="1">
                <a:latin typeface="Times New Roman" charset="0"/>
              </a:rPr>
              <a:t>Hindfoot</a:t>
            </a:r>
            <a:r>
              <a:rPr lang="en-US" dirty="0">
                <a:latin typeface="Times New Roman" charset="0"/>
              </a:rPr>
              <a:t>: Protect ankle, </a:t>
            </a:r>
            <a:r>
              <a:rPr lang="en-US" dirty="0" err="1">
                <a:latin typeface="Times New Roman" charset="0"/>
              </a:rPr>
              <a:t>subtalar</a:t>
            </a:r>
            <a:r>
              <a:rPr lang="en-US" dirty="0">
                <a:latin typeface="Times New Roman" charset="0"/>
              </a:rPr>
              <a:t>, and </a:t>
            </a:r>
            <a:r>
              <a:rPr lang="en-US" dirty="0" err="1">
                <a:latin typeface="Times New Roman" charset="0"/>
              </a:rPr>
              <a:t>talonavicular</a:t>
            </a:r>
            <a:r>
              <a:rPr lang="en-US" dirty="0">
                <a:latin typeface="Times New Roman" charset="0"/>
              </a:rPr>
              <a:t> joints</a:t>
            </a:r>
          </a:p>
          <a:p>
            <a:pPr marL="457200" indent="-457200" algn="l" eaLnBrk="1" hangingPunct="1">
              <a:buFont typeface="Arial"/>
              <a:buChar char="•"/>
            </a:pPr>
            <a:endParaRPr lang="en-US" dirty="0">
              <a:latin typeface="Times New Roman" charset="0"/>
            </a:endParaRP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 err="1">
                <a:latin typeface="Times New Roman" charset="0"/>
              </a:rPr>
              <a:t>Midfoot</a:t>
            </a:r>
            <a:r>
              <a:rPr lang="en-US" dirty="0">
                <a:latin typeface="Times New Roman" charset="0"/>
              </a:rPr>
              <a:t>: restore length and alignment of medial and lateral “columns”</a:t>
            </a:r>
          </a:p>
          <a:p>
            <a:pPr marL="457200" indent="-457200" algn="l" eaLnBrk="1" hangingPunct="1">
              <a:buFont typeface="Arial"/>
              <a:buChar char="•"/>
            </a:pPr>
            <a:endParaRPr lang="en-US" dirty="0">
              <a:latin typeface="Times New Roman" charset="0"/>
            </a:endParaRP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latin typeface="Times New Roman" charset="0"/>
              </a:rPr>
              <a:t>Forefoot: Even weight distribution across metatarsal heads</a:t>
            </a:r>
          </a:p>
          <a:p>
            <a:pPr marL="457200" indent="-457200" algn="l" eaLnBrk="1" hangingPunct="1">
              <a:buFont typeface="Arial"/>
              <a:buChar char="•"/>
            </a:pPr>
            <a:endParaRPr lang="en-US" dirty="0">
              <a:latin typeface="Times New Roman" charset="0"/>
            </a:endParaRPr>
          </a:p>
          <a:p>
            <a:pPr marL="457200" indent="-457200" algn="l" eaLnBrk="1" hangingPunct="1"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latin typeface="Times New Roman" charset="0"/>
              </a:rPr>
              <a:t>GOAL IS A STABLE, PLANTIGRADE FOOT</a:t>
            </a:r>
          </a:p>
        </p:txBody>
      </p:sp>
    </p:spTree>
    <p:extLst>
      <p:ext uri="{BB962C8B-B14F-4D97-AF65-F5344CB8AC3E}">
        <p14:creationId xmlns:p14="http://schemas.microsoft.com/office/powerpoint/2010/main" val="30027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3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080" y="1752600"/>
            <a:ext cx="4327720" cy="4343400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b="1" u="sng" dirty="0" err="1">
                <a:solidFill>
                  <a:srgbClr val="FF9900"/>
                </a:solidFill>
              </a:rPr>
              <a:t>Nonoperative</a:t>
            </a:r>
            <a:endParaRPr lang="en-US" b="1" u="sng" dirty="0">
              <a:solidFill>
                <a:srgbClr val="FF9900"/>
              </a:solidFill>
            </a:endParaRPr>
          </a:p>
          <a:p>
            <a:pPr lvl="1" algn="l"/>
            <a:r>
              <a:rPr lang="en-US" dirty="0"/>
              <a:t>Rule out instability</a:t>
            </a:r>
          </a:p>
          <a:p>
            <a:pPr lvl="1" algn="l"/>
            <a:r>
              <a:rPr lang="en-US" dirty="0"/>
              <a:t>Negative stress imaging</a:t>
            </a:r>
          </a:p>
          <a:p>
            <a:pPr lvl="1" algn="l"/>
            <a:r>
              <a:rPr lang="en-US" b="1" i="1" u="sng" dirty="0">
                <a:solidFill>
                  <a:srgbClr val="FF9900"/>
                </a:solidFill>
              </a:rPr>
              <a:t>Examine under anesthesia if necessary</a:t>
            </a:r>
          </a:p>
          <a:p>
            <a:pPr lvl="1" algn="l"/>
            <a:r>
              <a:rPr lang="en-US" dirty="0"/>
              <a:t>Short leg cast or boot, NWB x 6-8 weeks</a:t>
            </a:r>
          </a:p>
          <a:p>
            <a:pPr lvl="1" algn="l"/>
            <a:endParaRPr lang="en-US" dirty="0"/>
          </a:p>
          <a:p>
            <a:pPr lvl="1" algn="l"/>
            <a:endParaRPr lang="en-US" dirty="0"/>
          </a:p>
        </p:txBody>
      </p:sp>
      <p:pic>
        <p:nvPicPr>
          <p:cNvPr id="6" name="Content Placeholder 5" descr="9d8016d5d9c055b42148aca19bc1e16d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3" b="9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7885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108" y="1981200"/>
            <a:ext cx="3810000" cy="4114800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b="1" u="sng" dirty="0">
                <a:solidFill>
                  <a:srgbClr val="FF9900"/>
                </a:solidFill>
              </a:rPr>
              <a:t>Operative</a:t>
            </a:r>
          </a:p>
          <a:p>
            <a:pPr lvl="1" algn="l"/>
            <a:r>
              <a:rPr lang="en-US" dirty="0"/>
              <a:t>Multiple base fractures</a:t>
            </a:r>
          </a:p>
          <a:p>
            <a:pPr lvl="1" algn="l"/>
            <a:r>
              <a:rPr lang="en-US" dirty="0"/>
              <a:t>Articular displacement</a:t>
            </a:r>
          </a:p>
          <a:p>
            <a:pPr lvl="1" algn="l"/>
            <a:r>
              <a:rPr lang="en-US" dirty="0"/>
              <a:t>Static instability</a:t>
            </a:r>
          </a:p>
          <a:p>
            <a:pPr lvl="1" algn="l"/>
            <a:r>
              <a:rPr lang="en-US" dirty="0"/>
              <a:t>Dynamic instability (How much?)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9122" t="15955" r="30095" b="3324"/>
          <a:stretch/>
        </p:blipFill>
        <p:spPr>
          <a:xfrm>
            <a:off x="4688656" y="1928903"/>
            <a:ext cx="3769544" cy="4030329"/>
          </a:xfrm>
        </p:spPr>
      </p:pic>
    </p:spTree>
    <p:extLst>
      <p:ext uri="{BB962C8B-B14F-4D97-AF65-F5344CB8AC3E}">
        <p14:creationId xmlns:p14="http://schemas.microsoft.com/office/powerpoint/2010/main" val="2420082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4000" dirty="0"/>
              <a:t>Understand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Functional anatomy of the </a:t>
            </a:r>
            <a:r>
              <a:rPr lang="en-US" sz="2800" dirty="0" err="1"/>
              <a:t>midfoot</a:t>
            </a:r>
            <a:endParaRPr lang="en-US" sz="2800" dirty="0"/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Stress imaging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Goals of treatment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Indications for operative treatment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Primary Arthrodesis versus ORIF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dirty="0"/>
          </a:p>
          <a:p>
            <a:pPr marL="514350" indent="-514350" algn="l">
              <a:buFont typeface="+mj-lt"/>
              <a:buAutoNum type="arabicPeriod"/>
            </a:pPr>
            <a:endParaRPr lang="en-US" sz="2800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07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Initial Management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2250" y="1752600"/>
            <a:ext cx="4495800" cy="434340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Closed reduction</a:t>
            </a:r>
          </a:p>
          <a:p>
            <a:pPr lvl="1" algn="l"/>
            <a:r>
              <a:rPr lang="en-US" dirty="0"/>
              <a:t>Minimize risk of skin compromise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Provisional Fixation</a:t>
            </a:r>
          </a:p>
          <a:p>
            <a:pPr lvl="1" algn="l"/>
            <a:r>
              <a:rPr lang="en-US" dirty="0"/>
              <a:t>Indications:</a:t>
            </a:r>
          </a:p>
          <a:p>
            <a:pPr lvl="2" algn="l"/>
            <a:r>
              <a:rPr lang="en-US" dirty="0"/>
              <a:t>Inability to maintain reduction</a:t>
            </a:r>
          </a:p>
          <a:p>
            <a:pPr lvl="2" algn="l"/>
            <a:r>
              <a:rPr lang="en-US" dirty="0"/>
              <a:t>High energy patterns</a:t>
            </a:r>
          </a:p>
          <a:p>
            <a:pPr lvl="2" algn="l"/>
            <a:r>
              <a:rPr lang="en-US" dirty="0"/>
              <a:t>Multiply injured patient</a:t>
            </a:r>
          </a:p>
          <a:p>
            <a:pPr lvl="1" algn="l"/>
            <a:r>
              <a:rPr lang="en-US" dirty="0"/>
              <a:t>Ex-Fix</a:t>
            </a:r>
          </a:p>
          <a:p>
            <a:pPr lvl="1" algn="l"/>
            <a:r>
              <a:rPr lang="en-US" dirty="0"/>
              <a:t>Percutaneous screws or wires</a:t>
            </a:r>
          </a:p>
          <a:p>
            <a:pPr marL="457200" indent="-457200" algn="l">
              <a:buFont typeface="Arial"/>
              <a:buChar char="•"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3" b="-2275"/>
          <a:stretch/>
        </p:blipFill>
        <p:spPr bwMode="auto">
          <a:xfrm>
            <a:off x="4672129" y="2520462"/>
            <a:ext cx="4374576" cy="232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250" y="6142565"/>
            <a:ext cx="6461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Kadow</a:t>
            </a:r>
            <a:r>
              <a:rPr lang="en-US" sz="1200" dirty="0"/>
              <a:t> TR, </a:t>
            </a:r>
            <a:r>
              <a:rPr lang="en-US" sz="1200" dirty="0" err="1"/>
              <a:t>Siska</a:t>
            </a:r>
            <a:r>
              <a:rPr lang="en-US" sz="1200" dirty="0"/>
              <a:t> PA, Evans AR, Sands SS, </a:t>
            </a:r>
            <a:r>
              <a:rPr lang="en-US" sz="1200" dirty="0" err="1"/>
              <a:t>Tarkin</a:t>
            </a:r>
            <a:r>
              <a:rPr lang="en-US" sz="1200" dirty="0"/>
              <a:t> IS. Staged treatment of high energy </a:t>
            </a:r>
            <a:r>
              <a:rPr lang="en-US" sz="1200" dirty="0" err="1"/>
              <a:t>midfoot</a:t>
            </a:r>
            <a:r>
              <a:rPr lang="en-US" sz="1200" dirty="0"/>
              <a:t> fracture dislocations. Foot Ankle Int. 2014 Dec;35(12):1287-91</a:t>
            </a:r>
          </a:p>
        </p:txBody>
      </p:sp>
    </p:spTree>
    <p:extLst>
      <p:ext uri="{BB962C8B-B14F-4D97-AF65-F5344CB8AC3E}">
        <p14:creationId xmlns:p14="http://schemas.microsoft.com/office/powerpoint/2010/main" val="3517948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Management</a:t>
            </a:r>
          </a:p>
        </p:txBody>
      </p:sp>
      <p:pic>
        <p:nvPicPr>
          <p:cNvPr id="7" name="Content Placeholder 6" descr="IMG_322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/>
      </p:pic>
      <p:pic>
        <p:nvPicPr>
          <p:cNvPr id="11" name="Content Placeholder 4" descr="Fig 7A Ex-fix image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  <p:pic>
        <p:nvPicPr>
          <p:cNvPr id="5" name="Content Placeholder 7" descr="Ex-Fix Lisfran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0" t="13674" r="25420" b="2781"/>
          <a:stretch/>
        </p:blipFill>
        <p:spPr bwMode="auto">
          <a:xfrm>
            <a:off x="2575217" y="1926137"/>
            <a:ext cx="4453712" cy="4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92826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Courtesy of John Anderson, MD</a:t>
            </a:r>
          </a:p>
        </p:txBody>
      </p:sp>
      <p:pic>
        <p:nvPicPr>
          <p:cNvPr id="10" name="Content Placeholder 9" descr="Della Bush Fracture blisters, Lisfranc injury, clinical photo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9" name="Content Placeholder 4" descr="Fig 5 Pinning MT fx's 2-5 intra op photo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/>
          <a:stretch>
            <a:fillRect/>
          </a:stretch>
        </p:blipFill>
        <p:spPr/>
      </p:pic>
      <p:pic>
        <p:nvPicPr>
          <p:cNvPr id="11" name="Picture 10" descr="Della Bush Lisfranc injury, MT fxs 2-5, 1st TMT disruption, preop AP xra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64586"/>
            <a:ext cx="4647100" cy="3485325"/>
          </a:xfrm>
          <a:prstGeom prst="rect">
            <a:avLst/>
          </a:prstGeom>
        </p:spPr>
      </p:pic>
      <p:pic>
        <p:nvPicPr>
          <p:cNvPr id="12" name="Picture 11" descr="Della Bush, AP xray foot, Lisfranc fx dislocation sp ORIF with mt pinn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74" y="1600200"/>
            <a:ext cx="3265169" cy="43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5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1535"/>
            <a:ext cx="7772400" cy="1143000"/>
          </a:xfrm>
        </p:spPr>
        <p:txBody>
          <a:bodyPr/>
          <a:lstStyle/>
          <a:p>
            <a:r>
              <a:rPr lang="en-US" dirty="0"/>
              <a:t>Compartment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Highest incidence with forefoot crush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Consider compartment pressure measurement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Treatment is controversial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Calcaneal compartment communicates with deep posterior compartment of leg</a:t>
            </a:r>
          </a:p>
        </p:txBody>
      </p:sp>
      <p:sp>
        <p:nvSpPr>
          <p:cNvPr id="4" name="Rectangle 3"/>
          <p:cNvSpPr/>
          <p:nvPr/>
        </p:nvSpPr>
        <p:spPr>
          <a:xfrm>
            <a:off x="234950" y="60027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Thakur NA, McDonnell M, Got CJ, </a:t>
            </a:r>
            <a:r>
              <a:rPr lang="en-US" sz="1200" dirty="0" err="1"/>
              <a:t>Arcand</a:t>
            </a:r>
            <a:r>
              <a:rPr lang="en-US" sz="1200" dirty="0"/>
              <a:t> N, Spratt KF, </a:t>
            </a:r>
            <a:r>
              <a:rPr lang="en-US" sz="1200" dirty="0" err="1"/>
              <a:t>DiGiovanni</a:t>
            </a:r>
            <a:r>
              <a:rPr lang="en-US" sz="1200" dirty="0"/>
              <a:t> CW. Injury patterns causing isolated foot compartment syndrome. J Bone Joint </a:t>
            </a:r>
            <a:r>
              <a:rPr lang="en-US" sz="1200" dirty="0" err="1"/>
              <a:t>Surg</a:t>
            </a:r>
            <a:r>
              <a:rPr lang="en-US" sz="1200" dirty="0"/>
              <a:t> Am. 2012 Jun 6;94(11):1030-5</a:t>
            </a:r>
          </a:p>
        </p:txBody>
      </p:sp>
      <p:pic>
        <p:nvPicPr>
          <p:cNvPr id="6" name="Content Placeholder 5" descr="IMG_406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21" r="-27621"/>
          <a:stretch>
            <a:fillRect/>
          </a:stretch>
        </p:blipFill>
        <p:spPr>
          <a:xfrm>
            <a:off x="5057775" y="1887538"/>
            <a:ext cx="3810000" cy="4114800"/>
          </a:xfrm>
        </p:spPr>
      </p:pic>
    </p:spTree>
    <p:extLst>
      <p:ext uri="{BB962C8B-B14F-4D97-AF65-F5344CB8AC3E}">
        <p14:creationId xmlns:p14="http://schemas.microsoft.com/office/powerpoint/2010/main" val="1798941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479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9900"/>
                </a:solidFill>
              </a:rPr>
              <a:t>Definitive Management is Controversial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510" y="1752600"/>
            <a:ext cx="4122290" cy="4343400"/>
          </a:xfrm>
        </p:spPr>
        <p:txBody>
          <a:bodyPr>
            <a:noAutofit/>
          </a:bodyPr>
          <a:lstStyle/>
          <a:p>
            <a:pPr algn="l"/>
            <a:r>
              <a:rPr lang="en-US" sz="2000" b="1" u="sng" dirty="0">
                <a:solidFill>
                  <a:srgbClr val="FF9900"/>
                </a:solidFill>
              </a:rPr>
              <a:t>ORIF</a:t>
            </a:r>
          </a:p>
          <a:p>
            <a:pPr lvl="1" algn="l">
              <a:buFont typeface="Arial" charset="0"/>
              <a:buChar char="•"/>
            </a:pPr>
            <a:r>
              <a:rPr lang="en-US" sz="2000" dirty="0">
                <a:latin typeface="Arial" charset="0"/>
              </a:rPr>
              <a:t>Joint preserving surgery</a:t>
            </a:r>
          </a:p>
          <a:p>
            <a:pPr lvl="1" algn="l">
              <a:buFont typeface="Arial" charset="0"/>
              <a:buChar char="•"/>
            </a:pPr>
            <a:endParaRPr lang="en-US" sz="2000" dirty="0">
              <a:latin typeface="Arial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2000" dirty="0">
                <a:latin typeface="Arial" charset="0"/>
              </a:rPr>
              <a:t>Hard to make the multiple fractures and a fusion heal</a:t>
            </a:r>
          </a:p>
          <a:p>
            <a:pPr lvl="1" algn="l">
              <a:buFont typeface="Arial" charset="0"/>
              <a:buChar char="•"/>
            </a:pPr>
            <a:endParaRPr lang="en-US" sz="2000" dirty="0">
              <a:latin typeface="Arial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2000" dirty="0">
                <a:latin typeface="Arial" charset="0"/>
              </a:rPr>
              <a:t>Better than previous treatments (K-wires/cast)</a:t>
            </a:r>
          </a:p>
          <a:p>
            <a:pPr lvl="1" algn="l">
              <a:buFont typeface="Arial" charset="0"/>
              <a:buChar char="•"/>
            </a:pPr>
            <a:endParaRPr lang="en-US" sz="2000" dirty="0">
              <a:latin typeface="Arial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2000" dirty="0">
                <a:latin typeface="Arial" charset="0"/>
              </a:rPr>
              <a:t>Established treatment with reasonable outcomes</a:t>
            </a:r>
          </a:p>
          <a:p>
            <a:pPr marL="457200" lvl="1" indent="0" algn="l">
              <a:buNone/>
            </a:pPr>
            <a:endParaRPr lang="en-US" sz="2000" dirty="0"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52600"/>
            <a:ext cx="4129293" cy="4343400"/>
          </a:xfrm>
        </p:spPr>
        <p:txBody>
          <a:bodyPr>
            <a:noAutofit/>
          </a:bodyPr>
          <a:lstStyle/>
          <a:p>
            <a:pPr algn="l"/>
            <a:r>
              <a:rPr lang="en-US" sz="2000" b="1" u="sng" dirty="0">
                <a:solidFill>
                  <a:srgbClr val="FF9900"/>
                </a:solidFill>
              </a:rPr>
              <a:t>Primary Arthrodesis</a:t>
            </a:r>
          </a:p>
          <a:p>
            <a:pPr lvl="1" algn="l"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Medial and intermediate columns are rigid</a:t>
            </a:r>
          </a:p>
          <a:p>
            <a:pPr lvl="2" algn="l"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Fusion restores FUNCTIONAL anatomy</a:t>
            </a:r>
          </a:p>
          <a:p>
            <a:pPr lvl="2" algn="l">
              <a:buFont typeface="Arial" charset="0"/>
              <a:buChar char="•"/>
            </a:pPr>
            <a:endParaRPr lang="en-US" sz="1600" dirty="0">
              <a:latin typeface="Arial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Lateral column is mobile</a:t>
            </a:r>
          </a:p>
          <a:p>
            <a:pPr lvl="2" algn="l"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 Preserve if at all possible</a:t>
            </a:r>
          </a:p>
          <a:p>
            <a:pPr lvl="2" algn="l">
              <a:buFont typeface="Arial" charset="0"/>
              <a:buChar char="•"/>
            </a:pPr>
            <a:endParaRPr lang="en-US" sz="1600" dirty="0">
              <a:latin typeface="Arial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One operation</a:t>
            </a:r>
          </a:p>
          <a:p>
            <a:pPr lvl="1" algn="l">
              <a:buFont typeface="Arial" charset="0"/>
              <a:buChar char="•"/>
            </a:pPr>
            <a:endParaRPr lang="en-US" sz="1600" dirty="0">
              <a:latin typeface="Arial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Fusion after failed ORIF is technically difficult</a:t>
            </a:r>
          </a:p>
          <a:p>
            <a:pPr lvl="2" algn="l"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With worse outcomes</a:t>
            </a:r>
          </a:p>
          <a:p>
            <a:pPr lvl="2" algn="l">
              <a:buFont typeface="Arial" charset="0"/>
              <a:buChar char="•"/>
            </a:pPr>
            <a:endParaRPr lang="en-US" sz="1600" dirty="0">
              <a:latin typeface="Arial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1600" dirty="0">
                <a:latin typeface="Arial" charset="0"/>
              </a:rPr>
              <a:t>High rates of arthritis despite ORIF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745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pic>
        <p:nvPicPr>
          <p:cNvPr id="4" name="Picture 3" descr="Midfoot crus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6839" r="20826" b="2302"/>
          <a:stretch/>
        </p:blipFill>
        <p:spPr>
          <a:xfrm>
            <a:off x="1095375" y="1781480"/>
            <a:ext cx="2881406" cy="4785862"/>
          </a:xfrm>
          <a:prstGeom prst="rect">
            <a:avLst/>
          </a:prstGeom>
        </p:spPr>
      </p:pic>
      <p:pic>
        <p:nvPicPr>
          <p:cNvPr id="5" name="Picture 4" descr="Fig 4 WB stress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3" t="7767"/>
          <a:stretch/>
        </p:blipFill>
        <p:spPr>
          <a:xfrm>
            <a:off x="4643530" y="1781479"/>
            <a:ext cx="3595073" cy="4785863"/>
          </a:xfrm>
          <a:prstGeom prst="rect">
            <a:avLst/>
          </a:prstGeom>
        </p:spPr>
      </p:pic>
      <p:pic>
        <p:nvPicPr>
          <p:cNvPr id="6" name="Content Placeholder 4" descr="ank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5" t="13590" b="14276"/>
          <a:stretch/>
        </p:blipFill>
        <p:spPr>
          <a:xfrm>
            <a:off x="4643530" y="1781480"/>
            <a:ext cx="3607178" cy="4647896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/>
          <a:stretch/>
        </p:blipFill>
        <p:spPr bwMode="auto">
          <a:xfrm>
            <a:off x="539750" y="1781480"/>
            <a:ext cx="4172611" cy="47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ppl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6" y="1919446"/>
            <a:ext cx="4400565" cy="4647896"/>
          </a:xfrm>
          <a:prstGeom prst="rect">
            <a:avLst/>
          </a:prstGeom>
        </p:spPr>
      </p:pic>
      <p:pic>
        <p:nvPicPr>
          <p:cNvPr id="9" name="Picture 8" descr="elephants-9a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4116" r="16358" b="1670"/>
          <a:stretch/>
        </p:blipFill>
        <p:spPr>
          <a:xfrm>
            <a:off x="4640649" y="2305355"/>
            <a:ext cx="4503351" cy="4124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3846" y="3321537"/>
            <a:ext cx="53535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These are both </a:t>
            </a:r>
            <a:r>
              <a:rPr lang="en-US" sz="2800" dirty="0" err="1">
                <a:solidFill>
                  <a:schemeClr val="tx2"/>
                </a:solidFill>
              </a:rPr>
              <a:t>midfoot</a:t>
            </a:r>
            <a:r>
              <a:rPr lang="en-US" sz="2800" dirty="0">
                <a:solidFill>
                  <a:schemeClr val="tx2"/>
                </a:solidFill>
              </a:rPr>
              <a:t> injuries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6246" y="3997157"/>
            <a:ext cx="53535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These are both ankle injuries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0087" y="947951"/>
            <a:ext cx="627575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They are not the same in any way</a:t>
            </a:r>
          </a:p>
          <a:p>
            <a:r>
              <a:rPr lang="en-US" sz="2800" dirty="0">
                <a:solidFill>
                  <a:schemeClr val="tx2"/>
                </a:solidFill>
              </a:rPr>
              <a:t>…Like comparing Apples to Elephants</a:t>
            </a:r>
          </a:p>
        </p:txBody>
      </p:sp>
    </p:spTree>
    <p:extLst>
      <p:ext uri="{BB962C8B-B14F-4D97-AF65-F5344CB8AC3E}">
        <p14:creationId xmlns:p14="http://schemas.microsoft.com/office/powerpoint/2010/main" val="22564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0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Heterogeneity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High energy </a:t>
            </a:r>
            <a:r>
              <a:rPr lang="en-US" dirty="0" err="1"/>
              <a:t>midfoot</a:t>
            </a:r>
            <a:r>
              <a:rPr lang="en-US" dirty="0"/>
              <a:t> crush injury will have a different outcome than low energy </a:t>
            </a:r>
            <a:r>
              <a:rPr lang="en-US" dirty="0" err="1"/>
              <a:t>midfoot</a:t>
            </a:r>
            <a:r>
              <a:rPr lang="en-US" dirty="0"/>
              <a:t> sprain regardless of surgical treatment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Both injuries are grouped under the umbrella of “</a:t>
            </a:r>
            <a:r>
              <a:rPr lang="en-US" dirty="0" err="1"/>
              <a:t>Lisfranc</a:t>
            </a:r>
            <a:r>
              <a:rPr lang="en-US" dirty="0"/>
              <a:t> injuries”</a:t>
            </a:r>
          </a:p>
          <a:p>
            <a:pPr marL="857250" lvl="1" indent="-457200"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61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63446"/>
            <a:ext cx="7772400" cy="1143000"/>
          </a:xfrm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5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buFont typeface="Arial" charset="0"/>
              <a:buChar char="•"/>
            </a:pPr>
            <a:endParaRPr lang="en-US" dirty="0">
              <a:latin typeface="Arial" charset="0"/>
            </a:endParaRPr>
          </a:p>
          <a:p>
            <a:pPr lvl="2" algn="l">
              <a:buFont typeface="Arial" charset="0"/>
              <a:buChar char="•"/>
            </a:pPr>
            <a:endParaRPr lang="en-US" sz="2600" dirty="0">
              <a:latin typeface="Arial" charset="0"/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err="1">
                <a:latin typeface="Arial" charset="0"/>
              </a:rPr>
              <a:t>Kuo</a:t>
            </a:r>
            <a:r>
              <a:rPr lang="en-US" dirty="0">
                <a:latin typeface="Arial" charset="0"/>
              </a:rPr>
              <a:t> et al, JBJS 2000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latin typeface="Arial" charset="0"/>
              </a:rPr>
              <a:t>48 patients – 55 month </a:t>
            </a:r>
            <a:r>
              <a:rPr lang="en-US" dirty="0" err="1">
                <a:latin typeface="Arial" charset="0"/>
              </a:rPr>
              <a:t>followup</a:t>
            </a:r>
            <a:endParaRPr lang="en-US" dirty="0">
              <a:latin typeface="Arial" charset="0"/>
            </a:endParaRPr>
          </a:p>
          <a:p>
            <a:pPr lvl="1" algn="l">
              <a:buFont typeface="Arial" charset="0"/>
              <a:buChar char="•"/>
            </a:pPr>
            <a:r>
              <a:rPr lang="en-US" sz="3200" dirty="0">
                <a:latin typeface="Arial" charset="0"/>
              </a:rPr>
              <a:t>AOFAS score 77</a:t>
            </a:r>
          </a:p>
          <a:p>
            <a:pPr lvl="1" algn="l">
              <a:buFont typeface="Arial" charset="0"/>
              <a:buChar char="•"/>
            </a:pPr>
            <a:r>
              <a:rPr lang="en-US" sz="3200" dirty="0">
                <a:latin typeface="Arial" charset="0"/>
              </a:rPr>
              <a:t>12 post-traumatic OA (6 fusion)</a:t>
            </a:r>
          </a:p>
          <a:p>
            <a:pPr lvl="2" algn="l">
              <a:buFont typeface="Arial" charset="0"/>
              <a:buChar char="•"/>
            </a:pPr>
            <a:r>
              <a:rPr lang="en-US" sz="3200" b="1" i="1" dirty="0">
                <a:latin typeface="Arial" charset="0"/>
              </a:rPr>
              <a:t>6 of 15 with ligamentous injury*</a:t>
            </a:r>
          </a:p>
          <a:p>
            <a:pPr lvl="1" algn="l">
              <a:buFont typeface="Arial" charset="0"/>
              <a:buChar char="•"/>
            </a:pPr>
            <a:r>
              <a:rPr lang="en-US" sz="3200" dirty="0">
                <a:latin typeface="Arial" charset="0"/>
              </a:rPr>
              <a:t>Better results with anatomic reduction</a:t>
            </a:r>
          </a:p>
          <a:p>
            <a:pPr lvl="1" algn="l">
              <a:buFont typeface="Arial" charset="0"/>
              <a:buChar char="•"/>
            </a:pPr>
            <a:endParaRPr lang="en-US" sz="2600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44450"/>
            <a:ext cx="84709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"/>
            <a:ext cx="7972425" cy="19939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93972"/>
            <a:ext cx="8229600" cy="4525963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58 patients (29 ligamentous vs 29 osseous)</a:t>
            </a:r>
          </a:p>
          <a:p>
            <a:pPr lvl="1" algn="l"/>
            <a:r>
              <a:rPr lang="en-US" dirty="0"/>
              <a:t>All treated with ORIF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No significant difference in AOFAS </a:t>
            </a:r>
            <a:r>
              <a:rPr lang="en-US" dirty="0" err="1"/>
              <a:t>Midfoot</a:t>
            </a:r>
            <a:r>
              <a:rPr lang="en-US" dirty="0"/>
              <a:t> score, FFI, SF 36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Authors relate their improved results to longer immobilization (3 months vs 2 months) and the use of an arch support…</a:t>
            </a:r>
          </a:p>
          <a:p>
            <a:pPr lvl="1" algn="l"/>
            <a:r>
              <a:rPr lang="en-US" dirty="0"/>
              <a:t>“The formation of solid and reliable </a:t>
            </a:r>
            <a:r>
              <a:rPr lang="en-US" b="1" i="1" dirty="0"/>
              <a:t>SCAR </a:t>
            </a:r>
            <a:r>
              <a:rPr lang="en-US" dirty="0"/>
              <a:t>after ligamentous </a:t>
            </a:r>
            <a:r>
              <a:rPr lang="en-US" dirty="0" err="1"/>
              <a:t>Lisfranc</a:t>
            </a:r>
            <a:r>
              <a:rPr lang="en-US" dirty="0"/>
              <a:t> likely takes longer…”</a:t>
            </a:r>
          </a:p>
        </p:txBody>
      </p:sp>
    </p:spTree>
    <p:extLst>
      <p:ext uri="{BB962C8B-B14F-4D97-AF65-F5344CB8AC3E}">
        <p14:creationId xmlns:p14="http://schemas.microsoft.com/office/powerpoint/2010/main" val="134575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dobe Garamond Pro" charset="0"/>
                <a:ea typeface="ＭＳ Ｐゴシック" charset="0"/>
              </a:rPr>
              <a:t>Recommendations to Improve Retention of this Material</a:t>
            </a:r>
          </a:p>
        </p:txBody>
      </p:sp>
      <p:sp>
        <p:nvSpPr>
          <p:cNvPr id="20482" name="Content Placeholder 3"/>
          <p:cNvSpPr>
            <a:spLocks noGrp="1"/>
          </p:cNvSpPr>
          <p:nvPr>
            <p:ph idx="1"/>
          </p:nvPr>
        </p:nvSpPr>
        <p:spPr>
          <a:xfrm>
            <a:off x="457199" y="1752600"/>
            <a:ext cx="8245591" cy="3756209"/>
          </a:xfrm>
        </p:spPr>
        <p:txBody>
          <a:bodyPr/>
          <a:lstStyle/>
          <a:p>
            <a:pPr marL="457200" indent="-457200" eaLnBrk="1" hangingPunct="1">
              <a:buFont typeface="High Tower Text" charset="0"/>
              <a:buAutoNum type="arabicPeriod"/>
            </a:pPr>
            <a:r>
              <a:rPr lang="en-US" sz="2400" dirty="0">
                <a:latin typeface="Adobe Garamond Pro" charset="0"/>
                <a:ea typeface="ＭＳ Ｐゴシック" charset="0"/>
              </a:rPr>
              <a:t>Write down the objectives</a:t>
            </a:r>
          </a:p>
          <a:p>
            <a:pPr marL="457200" indent="-457200" eaLnBrk="1" hangingPunct="1">
              <a:buFont typeface="High Tower Text" charset="0"/>
              <a:buAutoNum type="arabicPeriod"/>
            </a:pPr>
            <a:endParaRPr lang="en-US" sz="2400" dirty="0">
              <a:latin typeface="Adobe Garamond Pro" charset="0"/>
              <a:ea typeface="ＭＳ Ｐゴシック" charset="0"/>
            </a:endParaRPr>
          </a:p>
          <a:p>
            <a:pPr marL="457200" indent="-457200" eaLnBrk="1" hangingPunct="1">
              <a:buFont typeface="High Tower Text" charset="0"/>
              <a:buAutoNum type="arabicPeriod"/>
            </a:pPr>
            <a:r>
              <a:rPr lang="en-US" sz="2400" dirty="0">
                <a:latin typeface="Adobe Garamond Pro" charset="0"/>
                <a:ea typeface="ＭＳ Ｐゴシック" charset="0"/>
              </a:rPr>
              <a:t>Search for the answers to the objectives in the </a:t>
            </a:r>
            <a:r>
              <a:rPr lang="en-US" sz="2400" dirty="0" err="1">
                <a:latin typeface="Adobe Garamond Pro" charset="0"/>
                <a:ea typeface="ＭＳ Ｐゴシック" charset="0"/>
              </a:rPr>
              <a:t>powerpoint</a:t>
            </a:r>
            <a:r>
              <a:rPr lang="en-US" sz="2400" dirty="0">
                <a:latin typeface="Adobe Garamond Pro" charset="0"/>
                <a:ea typeface="ＭＳ Ｐゴシック" charset="0"/>
              </a:rPr>
              <a:t> talk  </a:t>
            </a:r>
            <a:r>
              <a:rPr lang="en-US" sz="2400" dirty="0">
                <a:solidFill>
                  <a:srgbClr val="FF9900"/>
                </a:solidFill>
                <a:latin typeface="Adobe Garamond Pro" charset="0"/>
                <a:ea typeface="ＭＳ Ｐゴシック" charset="0"/>
              </a:rPr>
              <a:t>(hint: look for orange text)</a:t>
            </a:r>
          </a:p>
          <a:p>
            <a:pPr marL="457200" indent="-457200" eaLnBrk="1" hangingPunct="1">
              <a:buFont typeface="High Tower Text" charset="0"/>
              <a:buAutoNum type="arabicPeriod"/>
            </a:pPr>
            <a:endParaRPr lang="en-US" sz="2400" dirty="0">
              <a:latin typeface="Adobe Garamond Pro" charset="0"/>
              <a:ea typeface="ＭＳ Ｐゴシック" charset="0"/>
            </a:endParaRPr>
          </a:p>
          <a:p>
            <a:pPr marL="457200" indent="-457200" eaLnBrk="1" hangingPunct="1">
              <a:buFont typeface="High Tower Text" charset="0"/>
              <a:buAutoNum type="arabicPeriod"/>
            </a:pPr>
            <a:r>
              <a:rPr lang="en-US" sz="2400" dirty="0">
                <a:latin typeface="Adobe Garamond Pro" charset="0"/>
                <a:ea typeface="ＭＳ Ｐゴシック" charset="0"/>
              </a:rPr>
              <a:t>Test yourself at the end by reviewing the objectives</a:t>
            </a:r>
          </a:p>
          <a:p>
            <a:pPr marL="457200" indent="-457200" eaLnBrk="1" hangingPunct="1">
              <a:buFont typeface="High Tower Text" charset="0"/>
              <a:buAutoNum type="arabicPeriod"/>
            </a:pPr>
            <a:endParaRPr lang="en-US" sz="2400" dirty="0">
              <a:latin typeface="Adobe Garamond Pro" charset="0"/>
              <a:ea typeface="ＭＳ Ｐゴシック" charset="0"/>
            </a:endParaRPr>
          </a:p>
          <a:p>
            <a:pPr marL="457200" indent="-457200">
              <a:buFont typeface="High Tower Text" charset="0"/>
              <a:buAutoNum type="arabicPeriod"/>
            </a:pPr>
            <a:r>
              <a:rPr lang="en-US" sz="2400" dirty="0">
                <a:latin typeface="Adobe Garamond Pro" charset="0"/>
              </a:rPr>
              <a:t>Watch the show on </a:t>
            </a:r>
            <a:r>
              <a:rPr lang="ja-JP" altLang="en-US" sz="2400" dirty="0">
                <a:latin typeface="Adobe Garamond Pro" charset="0"/>
              </a:rPr>
              <a:t>“</a:t>
            </a:r>
            <a:r>
              <a:rPr lang="en-US" altLang="ja-JP" sz="2400" dirty="0">
                <a:latin typeface="Adobe Garamond Pro" charset="0"/>
              </a:rPr>
              <a:t>presenter view</a:t>
            </a:r>
            <a:r>
              <a:rPr lang="ja-JP" altLang="en-US" sz="2400" dirty="0">
                <a:latin typeface="Adobe Garamond Pro" charset="0"/>
              </a:rPr>
              <a:t>”</a:t>
            </a:r>
            <a:r>
              <a:rPr lang="en-US" altLang="ja-JP" sz="2400" dirty="0">
                <a:latin typeface="Adobe Garamond Pro" charset="0"/>
              </a:rPr>
              <a:t> and look at the notes at the bottom of the slides. References are listed throughout.  </a:t>
            </a:r>
            <a:endParaRPr lang="en-US" sz="2400" dirty="0">
              <a:latin typeface="Adobe Garamond Pro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3077" y="6366860"/>
            <a:ext cx="5763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Acknowledgement to Dr. Matt Graves for this concept</a:t>
            </a:r>
          </a:p>
        </p:txBody>
      </p:sp>
    </p:spTree>
    <p:extLst>
      <p:ext uri="{BB962C8B-B14F-4D97-AF65-F5344CB8AC3E}">
        <p14:creationId xmlns:p14="http://schemas.microsoft.com/office/powerpoint/2010/main" val="16347727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21140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7726" y="2228659"/>
            <a:ext cx="8059074" cy="4151215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61 patients at mean of 10.9 years</a:t>
            </a:r>
          </a:p>
          <a:p>
            <a:pPr lvl="1" algn="l"/>
            <a:r>
              <a:rPr lang="en-US" dirty="0"/>
              <a:t>50 ORIF (82%) and 11 PA (18%)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72% radiographic arthritis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/>
              <a:t>54% clinically symptomatic arthritis</a:t>
            </a:r>
          </a:p>
          <a:p>
            <a:pPr lvl="1" algn="l"/>
            <a:r>
              <a:rPr lang="en-US" dirty="0"/>
              <a:t>33 of 61 patients</a:t>
            </a:r>
          </a:p>
          <a:p>
            <a:pPr lvl="2" algn="l"/>
            <a:r>
              <a:rPr lang="en-US" dirty="0"/>
              <a:t>Should this be 33 of 50 (66%)??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/>
              <a:t>Worse functional outcomes with arthritis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874"/>
            <a:ext cx="4165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0"/>
                            </p:stCondLst>
                            <p:childTnLst>
                              <p:par>
                                <p:cTn id="8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Primary Arthrodesis(PA) vs ORIF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2565" b="-125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50779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0296"/>
            <a:ext cx="7772400" cy="1143000"/>
          </a:xfrm>
        </p:spPr>
        <p:txBody>
          <a:bodyPr/>
          <a:lstStyle/>
          <a:p>
            <a:r>
              <a:rPr lang="en-US" dirty="0"/>
              <a:t>PA vs ORIF</a:t>
            </a:r>
            <a:br>
              <a:rPr lang="en-US" dirty="0"/>
            </a:br>
            <a:r>
              <a:rPr lang="en-US" dirty="0"/>
              <a:t>Ly and Coetzee, JBJS 2006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Level I, Prospective randomized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41 patients (21 ORIF, 20 PA), 2 year </a:t>
            </a:r>
            <a:r>
              <a:rPr lang="en-US" dirty="0" err="1"/>
              <a:t>followup</a:t>
            </a:r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/>
              <a:t>All results in favor of PA</a:t>
            </a:r>
          </a:p>
          <a:p>
            <a:pPr lvl="1" algn="l"/>
            <a:r>
              <a:rPr lang="en-US" dirty="0"/>
              <a:t>AOFAS </a:t>
            </a:r>
            <a:r>
              <a:rPr lang="en-US" dirty="0" err="1"/>
              <a:t>Midfoot</a:t>
            </a:r>
            <a:r>
              <a:rPr lang="en-US" dirty="0"/>
              <a:t>, Patient function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ORIF group</a:t>
            </a:r>
          </a:p>
          <a:p>
            <a:pPr lvl="1" algn="l"/>
            <a:r>
              <a:rPr lang="en-US" dirty="0"/>
              <a:t>15 of 21 ORIF with radiographic arthritis</a:t>
            </a:r>
          </a:p>
          <a:p>
            <a:pPr lvl="1" algn="l"/>
            <a:r>
              <a:rPr lang="en-US" dirty="0"/>
              <a:t>5 of 21 converted to arthrodesis </a:t>
            </a:r>
          </a:p>
          <a:p>
            <a:pPr lvl="2" algn="l"/>
            <a:r>
              <a:rPr lang="en-US" dirty="0"/>
              <a:t>2 more scheduled for fusion at time of publication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20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 Black" charset="0"/>
              </a:rPr>
              <a:t>Operative Technique</a:t>
            </a:r>
          </a:p>
        </p:txBody>
      </p:sp>
      <p:pic>
        <p:nvPicPr>
          <p:cNvPr id="7" name="Content Placeholder 6" descr="DSCN0155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1" t="20765" r="16523" b="13644"/>
          <a:stretch/>
        </p:blipFill>
        <p:spPr bwMode="auto">
          <a:xfrm>
            <a:off x="4699000" y="2286000"/>
            <a:ext cx="4191136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err="1">
                <a:latin typeface="Times New Roman" charset="0"/>
                <a:cs typeface="ＭＳ Ｐゴシック" charset="0"/>
              </a:rPr>
              <a:t>Dorsomedial</a:t>
            </a:r>
            <a:r>
              <a:rPr lang="en-US" dirty="0">
                <a:latin typeface="Times New Roman" charset="0"/>
                <a:cs typeface="ＭＳ Ｐゴシック" charset="0"/>
              </a:rPr>
              <a:t> incision between 1</a:t>
            </a:r>
            <a:r>
              <a:rPr lang="en-US" baseline="30000" dirty="0">
                <a:latin typeface="Times New Roman" charset="0"/>
                <a:cs typeface="ＭＳ Ｐゴシック" charset="0"/>
              </a:rPr>
              <a:t>st</a:t>
            </a:r>
            <a:r>
              <a:rPr lang="en-US" dirty="0">
                <a:latin typeface="Times New Roman" charset="0"/>
                <a:cs typeface="ＭＳ Ｐゴシック" charset="0"/>
              </a:rPr>
              <a:t> and 2</a:t>
            </a:r>
            <a:r>
              <a:rPr lang="en-US" baseline="30000" dirty="0">
                <a:latin typeface="Times New Roman" charset="0"/>
                <a:cs typeface="ＭＳ Ｐゴシック" charset="0"/>
              </a:rPr>
              <a:t>nd</a:t>
            </a:r>
            <a:r>
              <a:rPr lang="en-US" dirty="0">
                <a:latin typeface="Times New Roman" charset="0"/>
                <a:cs typeface="ＭＳ Ｐゴシック" charset="0"/>
              </a:rPr>
              <a:t> TMT joints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>
                <a:latin typeface="Times New Roman" charset="0"/>
                <a:cs typeface="ＭＳ Ｐゴシック" charset="0"/>
              </a:rPr>
              <a:t>*Superficial </a:t>
            </a:r>
            <a:r>
              <a:rPr lang="en-US" dirty="0" err="1">
                <a:latin typeface="Times New Roman" charset="0"/>
                <a:cs typeface="ＭＳ Ｐゴシック" charset="0"/>
              </a:rPr>
              <a:t>peroneal</a:t>
            </a:r>
            <a:r>
              <a:rPr lang="en-US" dirty="0">
                <a:latin typeface="Times New Roman" charset="0"/>
                <a:cs typeface="ＭＳ Ｐゴシック" charset="0"/>
              </a:rPr>
              <a:t> nerve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>
                <a:latin typeface="Times New Roman" charset="0"/>
                <a:cs typeface="ＭＳ Ｐゴシック" charset="0"/>
              </a:rPr>
              <a:t>Lateral to EHL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>
                <a:latin typeface="Times New Roman" charset="0"/>
                <a:cs typeface="ＭＳ Ｐゴシック" charset="0"/>
              </a:rPr>
              <a:t>NV bundle lateral to EHB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latin typeface="Times New Roman" charset="0"/>
                <a:cs typeface="ＭＳ Ｐゴシック" charset="0"/>
              </a:rPr>
              <a:t>Visualize: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>
                <a:latin typeface="Times New Roman" charset="0"/>
                <a:cs typeface="ＭＳ Ｐゴシック" charset="0"/>
              </a:rPr>
              <a:t>1</a:t>
            </a:r>
            <a:r>
              <a:rPr lang="en-US" baseline="30000" dirty="0">
                <a:latin typeface="Times New Roman" charset="0"/>
                <a:cs typeface="ＭＳ Ｐゴシック" charset="0"/>
              </a:rPr>
              <a:t>st</a:t>
            </a:r>
            <a:r>
              <a:rPr lang="en-US" dirty="0">
                <a:latin typeface="Times New Roman" charset="0"/>
                <a:cs typeface="ＭＳ Ｐゴシック" charset="0"/>
              </a:rPr>
              <a:t> TMT joint, 2</a:t>
            </a:r>
            <a:r>
              <a:rPr lang="en-US" baseline="30000" dirty="0">
                <a:latin typeface="Times New Roman" charset="0"/>
                <a:cs typeface="ＭＳ Ｐゴシック" charset="0"/>
              </a:rPr>
              <a:t>nd</a:t>
            </a:r>
            <a:r>
              <a:rPr lang="en-US" dirty="0">
                <a:latin typeface="Times New Roman" charset="0"/>
                <a:cs typeface="ＭＳ Ｐゴシック" charset="0"/>
              </a:rPr>
              <a:t> TMT joint, IC joint</a:t>
            </a:r>
          </a:p>
          <a:p>
            <a:pPr marL="857250" lvl="1" indent="-457200" algn="l">
              <a:buFont typeface="Arial"/>
              <a:buChar char="•"/>
            </a:pPr>
            <a:endParaRPr lang="en-US" dirty="0">
              <a:latin typeface="Times New Roman" charset="0"/>
              <a:cs typeface="ＭＳ Ｐゴシック" charset="0"/>
            </a:endParaRPr>
          </a:p>
          <a:p>
            <a:pPr marL="457200" indent="-457200"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22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Exposure: </a:t>
            </a:r>
            <a:r>
              <a:rPr lang="en-US" dirty="0" err="1"/>
              <a:t>Dorsomedial</a:t>
            </a:r>
            <a:endParaRPr lang="en-US" dirty="0"/>
          </a:p>
        </p:txBody>
      </p:sp>
      <p:pic>
        <p:nvPicPr>
          <p:cNvPr id="6" name="Content Placeholder 5" descr="IMG_379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1" t="26208" r="15595" b="9486"/>
          <a:stretch/>
        </p:blipFill>
        <p:spPr>
          <a:xfrm>
            <a:off x="2297088" y="2651698"/>
            <a:ext cx="4949013" cy="3748679"/>
          </a:xfrm>
        </p:spPr>
      </p:pic>
      <p:cxnSp>
        <p:nvCxnSpPr>
          <p:cNvPr id="9" name="Straight Arrow Connector 8"/>
          <p:cNvCxnSpPr/>
          <p:nvPr/>
        </p:nvCxnSpPr>
        <p:spPr>
          <a:xfrm>
            <a:off x="3866188" y="2222197"/>
            <a:ext cx="914400" cy="1453641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1822087"/>
            <a:ext cx="460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Superficial </a:t>
            </a:r>
            <a:r>
              <a:rPr lang="en-US" sz="2400" dirty="0" err="1"/>
              <a:t>peroneal</a:t>
            </a:r>
            <a:r>
              <a:rPr lang="en-US" sz="2400" dirty="0"/>
              <a:t> nerve branches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32056" y="4396154"/>
            <a:ext cx="1619932" cy="2004223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255846" y="4396155"/>
            <a:ext cx="1094154" cy="2004222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46737" y="6400377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TMT joint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1590" y="6400377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TMT joint</a:t>
            </a:r>
          </a:p>
        </p:txBody>
      </p:sp>
    </p:spTree>
    <p:extLst>
      <p:ext uri="{BB962C8B-B14F-4D97-AF65-F5344CB8AC3E}">
        <p14:creationId xmlns:p14="http://schemas.microsoft.com/office/powerpoint/2010/main" val="2542452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85513"/>
            <a:ext cx="7772400" cy="1143000"/>
          </a:xfrm>
        </p:spPr>
        <p:txBody>
          <a:bodyPr/>
          <a:lstStyle/>
          <a:p>
            <a:r>
              <a:rPr lang="en-US" dirty="0"/>
              <a:t>Exposure: Dorsolateral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73510" y="1752600"/>
            <a:ext cx="4122290" cy="4343400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>
                <a:latin typeface="Times New Roman" charset="0"/>
              </a:rPr>
              <a:t>Dorsolateral incision in line with 4</a:t>
            </a:r>
            <a:r>
              <a:rPr lang="en-US" baseline="30000" dirty="0">
                <a:latin typeface="Times New Roman" charset="0"/>
              </a:rPr>
              <a:t>th</a:t>
            </a:r>
            <a:r>
              <a:rPr lang="en-US" dirty="0">
                <a:latin typeface="Times New Roman" charset="0"/>
              </a:rPr>
              <a:t> ray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>
                <a:latin typeface="Times New Roman" charset="0"/>
                <a:cs typeface="ＭＳ Ｐゴシック" charset="0"/>
              </a:rPr>
              <a:t>Check under </a:t>
            </a:r>
            <a:r>
              <a:rPr lang="en-US" dirty="0" err="1">
                <a:latin typeface="Times New Roman" charset="0"/>
                <a:cs typeface="ＭＳ Ｐゴシック" charset="0"/>
              </a:rPr>
              <a:t>fluoro</a:t>
            </a:r>
            <a:endParaRPr lang="en-US" dirty="0">
              <a:latin typeface="Times New Roman" charset="0"/>
              <a:cs typeface="ＭＳ Ｐゴシック" charset="0"/>
            </a:endParaRPr>
          </a:p>
          <a:p>
            <a:pPr marL="857250" lvl="1" indent="-457200" algn="l">
              <a:buFont typeface="Arial"/>
              <a:buChar char="•"/>
            </a:pPr>
            <a:r>
              <a:rPr lang="en-US" dirty="0">
                <a:latin typeface="Times New Roman" charset="0"/>
                <a:cs typeface="ＭＳ Ｐゴシック" charset="0"/>
              </a:rPr>
              <a:t>AVOID NARROW SKIN BRIDGE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>
                <a:latin typeface="Times New Roman" charset="0"/>
                <a:cs typeface="ＭＳ Ｐゴシック" charset="0"/>
              </a:rPr>
              <a:t>Visualize: </a:t>
            </a:r>
          </a:p>
          <a:p>
            <a:pPr marL="1257300" lvl="2" indent="-457200" algn="l">
              <a:buFont typeface="Arial"/>
              <a:buChar char="•"/>
            </a:pPr>
            <a:r>
              <a:rPr lang="en-US" dirty="0">
                <a:latin typeface="Times New Roman" charset="0"/>
                <a:cs typeface="ＭＳ Ｐゴシック" charset="0"/>
              </a:rPr>
              <a:t>Lateral aspect of 2</a:t>
            </a:r>
            <a:r>
              <a:rPr lang="en-US" baseline="30000" dirty="0">
                <a:latin typeface="Times New Roman" charset="0"/>
                <a:cs typeface="ＭＳ Ｐゴシック" charset="0"/>
              </a:rPr>
              <a:t>nd</a:t>
            </a:r>
            <a:r>
              <a:rPr lang="en-US" dirty="0">
                <a:latin typeface="Times New Roman" charset="0"/>
                <a:cs typeface="ＭＳ Ｐゴシック" charset="0"/>
              </a:rPr>
              <a:t> TMT, 3</a:t>
            </a:r>
            <a:r>
              <a:rPr lang="en-US" baseline="30000" dirty="0">
                <a:latin typeface="Times New Roman" charset="0"/>
                <a:cs typeface="ＭＳ Ｐゴシック" charset="0"/>
              </a:rPr>
              <a:t>rd</a:t>
            </a:r>
            <a:r>
              <a:rPr lang="en-US" dirty="0">
                <a:latin typeface="Times New Roman" charset="0"/>
                <a:cs typeface="ＭＳ Ｐゴシック" charset="0"/>
              </a:rPr>
              <a:t>/4</a:t>
            </a:r>
            <a:r>
              <a:rPr lang="en-US" baseline="30000" dirty="0">
                <a:latin typeface="Times New Roman" charset="0"/>
                <a:cs typeface="ＭＳ Ｐゴシック" charset="0"/>
              </a:rPr>
              <a:t>th</a:t>
            </a:r>
            <a:r>
              <a:rPr lang="en-US" dirty="0">
                <a:latin typeface="Times New Roman" charset="0"/>
                <a:cs typeface="ＭＳ Ｐゴシック" charset="0"/>
              </a:rPr>
              <a:t> TMT, Lateral IC joint</a:t>
            </a:r>
          </a:p>
          <a:p>
            <a:pPr marL="857250" lvl="1" indent="-457200" algn="l">
              <a:buFont typeface="Arial"/>
              <a:buChar char="•"/>
            </a:pPr>
            <a:endParaRPr lang="en-US" dirty="0">
              <a:latin typeface="Times New Roman" charset="0"/>
              <a:cs typeface="ＭＳ Ｐゴシック" charset="0"/>
            </a:endParaRPr>
          </a:p>
          <a:p>
            <a:endParaRPr lang="en-US" dirty="0"/>
          </a:p>
        </p:txBody>
      </p:sp>
      <p:pic>
        <p:nvPicPr>
          <p:cNvPr id="12" name="Content Placeholder 11" descr="Lateral exposur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/>
          <a:stretch>
            <a:fillRect/>
          </a:stretch>
        </p:blipFill>
        <p:spPr>
          <a:xfrm>
            <a:off x="4648200" y="1752600"/>
            <a:ext cx="3810000" cy="4114800"/>
          </a:xfrm>
        </p:spPr>
      </p:pic>
    </p:spTree>
    <p:extLst>
      <p:ext uri="{BB962C8B-B14F-4D97-AF65-F5344CB8AC3E}">
        <p14:creationId xmlns:p14="http://schemas.microsoft.com/office/powerpoint/2010/main" val="3530752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of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1457" y="1752600"/>
            <a:ext cx="4234343" cy="4546064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Start medial/proximal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Work lateral/distal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 err="1"/>
              <a:t>Intercuneiform</a:t>
            </a:r>
            <a:r>
              <a:rPr lang="en-US" dirty="0"/>
              <a:t> Joint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First TMT joint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metatarsal base in </a:t>
            </a:r>
          </a:p>
          <a:p>
            <a:pPr marL="0" indent="0"/>
            <a:r>
              <a:rPr lang="en-US" dirty="0"/>
              <a:t>“keystone”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Third TMT joint, etc…</a:t>
            </a:r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092" t="34443" r="33778" b="12242"/>
          <a:stretch/>
        </p:blipFill>
        <p:spPr>
          <a:xfrm>
            <a:off x="4984749" y="1765301"/>
            <a:ext cx="3881167" cy="4154487"/>
          </a:xfrm>
        </p:spPr>
      </p:pic>
      <p:sp>
        <p:nvSpPr>
          <p:cNvPr id="2" name="TextBox 1"/>
          <p:cNvSpPr txBox="1"/>
          <p:nvPr/>
        </p:nvSpPr>
        <p:spPr>
          <a:xfrm>
            <a:off x="2644920" y="6211669"/>
            <a:ext cx="6499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DISCLAIMER: This is just one approach to the sequence of reduction. This is not the only way it can be done.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390822" y="3398655"/>
            <a:ext cx="3352" cy="33613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90822" y="4238982"/>
            <a:ext cx="0" cy="342148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94174" y="5384108"/>
            <a:ext cx="0" cy="336130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34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9061"/>
            <a:ext cx="7772400" cy="1143000"/>
          </a:xfrm>
        </p:spPr>
        <p:txBody>
          <a:bodyPr/>
          <a:lstStyle/>
          <a:p>
            <a:r>
              <a:rPr lang="en-US" dirty="0"/>
              <a:t>Fixation</a:t>
            </a:r>
          </a:p>
        </p:txBody>
      </p:sp>
      <p:pic>
        <p:nvPicPr>
          <p:cNvPr id="9" name="Content Placeholder 3" descr="Manoli Hole.jp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6" t="-2552" b="470"/>
          <a:stretch/>
        </p:blipFill>
        <p:spPr>
          <a:xfrm>
            <a:off x="685801" y="1724672"/>
            <a:ext cx="3810000" cy="4191215"/>
          </a:xfrm>
        </p:spPr>
      </p:pic>
      <p:pic>
        <p:nvPicPr>
          <p:cNvPr id="10" name="Content Placeholder 4" descr="Retrograde screw.jp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r="-1422"/>
          <a:stretch/>
        </p:blipFill>
        <p:spPr>
          <a:xfrm>
            <a:off x="4812192" y="1864219"/>
            <a:ext cx="3445031" cy="405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73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Rigid Fixation for rigid joints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/2</a:t>
            </a:r>
            <a:r>
              <a:rPr lang="en-US" baseline="30000" dirty="0"/>
              <a:t>nd</a:t>
            </a:r>
            <a:r>
              <a:rPr lang="en-US" dirty="0"/>
              <a:t>/3</a:t>
            </a:r>
            <a:r>
              <a:rPr lang="en-US" baseline="30000" dirty="0"/>
              <a:t>rd</a:t>
            </a:r>
            <a:r>
              <a:rPr lang="en-US" dirty="0"/>
              <a:t> TMT joints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4.0/3.5/2.7 solid screws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Flexible fixation for mobile joints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/5</a:t>
            </a:r>
            <a:r>
              <a:rPr lang="en-US" baseline="30000" dirty="0"/>
              <a:t>th</a:t>
            </a:r>
            <a:r>
              <a:rPr lang="en-US" dirty="0"/>
              <a:t> TMT joints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K wires</a:t>
            </a: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0397" t="19676" r="41961" b="7220"/>
          <a:stretch/>
        </p:blipFill>
        <p:spPr>
          <a:xfrm>
            <a:off x="4927484" y="1991994"/>
            <a:ext cx="3193090" cy="3806912"/>
          </a:xfrm>
        </p:spPr>
      </p:pic>
    </p:spTree>
    <p:extLst>
      <p:ext uri="{BB962C8B-B14F-4D97-AF65-F5344CB8AC3E}">
        <p14:creationId xmlns:p14="http://schemas.microsoft.com/office/powerpoint/2010/main" val="28751530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6060"/>
            <a:ext cx="7772400" cy="1143000"/>
          </a:xfrm>
        </p:spPr>
        <p:txBody>
          <a:bodyPr/>
          <a:lstStyle/>
          <a:p>
            <a:r>
              <a:rPr lang="en-US" dirty="0"/>
              <a:t>Fixation: ORIF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For open reduction and internal fixation screws are placed in </a:t>
            </a:r>
            <a:r>
              <a:rPr lang="en-US" b="1" u="sng" dirty="0"/>
              <a:t>positional mode</a:t>
            </a:r>
          </a:p>
          <a:p>
            <a:pPr marL="457200" indent="-457200" algn="l">
              <a:buFont typeface="Arial"/>
              <a:buChar char="•"/>
            </a:pPr>
            <a:endParaRPr lang="en-US" b="1" u="sng" dirty="0"/>
          </a:p>
          <a:p>
            <a:pPr marL="457200" indent="-457200" algn="l">
              <a:buFont typeface="Arial"/>
              <a:buChar char="•"/>
            </a:pPr>
            <a:r>
              <a:rPr lang="en-US" dirty="0"/>
              <a:t>Maintain alignment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No compression</a:t>
            </a:r>
          </a:p>
        </p:txBody>
      </p:sp>
      <p:pic>
        <p:nvPicPr>
          <p:cNvPr id="7" name="Content Placeholder 6" descr="Fig 9B Longitudinal Lisfranc ORIF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6" t="13778" r="14820" b="19879"/>
          <a:stretch/>
        </p:blipFill>
        <p:spPr>
          <a:xfrm>
            <a:off x="5412155" y="1479060"/>
            <a:ext cx="2579076" cy="5117555"/>
          </a:xfrm>
        </p:spPr>
      </p:pic>
    </p:spTree>
    <p:extLst>
      <p:ext uri="{BB962C8B-B14F-4D97-AF65-F5344CB8AC3E}">
        <p14:creationId xmlns:p14="http://schemas.microsoft.com/office/powerpoint/2010/main" val="4210169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1440"/>
            <a:ext cx="7772400" cy="1143000"/>
          </a:xfrm>
        </p:spPr>
        <p:txBody>
          <a:bodyPr/>
          <a:lstStyle/>
          <a:p>
            <a:r>
              <a:rPr lang="en-US" dirty="0"/>
              <a:t>Incidence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38489" y="1421112"/>
            <a:ext cx="4057311" cy="4674888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Rare injuries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0.2% of all fractures</a:t>
            </a:r>
          </a:p>
          <a:p>
            <a:pPr marL="457200" indent="-457200" algn="l">
              <a:buFont typeface="Arial"/>
              <a:buChar char="•"/>
            </a:pPr>
            <a:r>
              <a:rPr lang="en-US" b="1" i="1" u="sng" dirty="0"/>
              <a:t>Up to 20% initially missed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High index of suspicion is necessary</a:t>
            </a:r>
          </a:p>
          <a:p>
            <a:pPr lvl="1" algn="l"/>
            <a:r>
              <a:rPr lang="en-US" dirty="0" err="1"/>
              <a:t>Lisfranc</a:t>
            </a:r>
            <a:r>
              <a:rPr lang="en-US" dirty="0"/>
              <a:t> injury until proven otherwise</a:t>
            </a:r>
          </a:p>
          <a:p>
            <a:pPr lvl="1" algn="l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4399" t="12556" r="28204" b="6277"/>
          <a:stretch/>
        </p:blipFill>
        <p:spPr>
          <a:xfrm>
            <a:off x="4989698" y="1421112"/>
            <a:ext cx="3468502" cy="470505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302127" y="784304"/>
            <a:ext cx="149404" cy="2670372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46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Fixation: Arthrodesis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For arthrodesis screws are placed in </a:t>
            </a:r>
            <a:r>
              <a:rPr lang="en-US" b="1" u="sng" dirty="0"/>
              <a:t>lag mode</a:t>
            </a:r>
          </a:p>
          <a:p>
            <a:pPr marL="457200" indent="-457200" algn="l">
              <a:buFont typeface="Arial"/>
              <a:buChar char="•"/>
            </a:pPr>
            <a:endParaRPr lang="en-US" dirty="0"/>
          </a:p>
          <a:p>
            <a:pPr marL="457200" indent="-457200" algn="l">
              <a:buFont typeface="Arial"/>
              <a:buChar char="•"/>
            </a:pPr>
            <a:r>
              <a:rPr lang="en-US" dirty="0"/>
              <a:t>Generate compression to assist with fusion</a:t>
            </a:r>
          </a:p>
        </p:txBody>
      </p:sp>
      <p:pic>
        <p:nvPicPr>
          <p:cNvPr id="5" name="Content Placeholder 4" descr="Failed Lisfranc TMT 1-33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4" t="13207" r="27857" b="23562"/>
          <a:stretch/>
        </p:blipFill>
        <p:spPr>
          <a:xfrm>
            <a:off x="5167924" y="1498600"/>
            <a:ext cx="3057768" cy="5003622"/>
          </a:xfrm>
        </p:spPr>
      </p:pic>
    </p:spTree>
    <p:extLst>
      <p:ext uri="{BB962C8B-B14F-4D97-AF65-F5344CB8AC3E}">
        <p14:creationId xmlns:p14="http://schemas.microsoft.com/office/powerpoint/2010/main" val="2658872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1760"/>
            <a:ext cx="7772400" cy="1143000"/>
          </a:xfrm>
        </p:spPr>
        <p:txBody>
          <a:bodyPr/>
          <a:lstStyle/>
          <a:p>
            <a:r>
              <a:rPr lang="en-US" dirty="0"/>
              <a:t>Closure</a:t>
            </a:r>
          </a:p>
        </p:txBody>
      </p:sp>
      <p:pic>
        <p:nvPicPr>
          <p:cNvPr id="8" name="Content Placeholder 7" descr="Closure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-830" b="496"/>
          <a:stretch/>
        </p:blipFill>
        <p:spPr>
          <a:xfrm>
            <a:off x="-31179" y="1600200"/>
            <a:ext cx="4936553" cy="4210104"/>
          </a:xfrm>
        </p:spPr>
      </p:pic>
      <p:pic>
        <p:nvPicPr>
          <p:cNvPr id="7" name="Content Placeholder 4" descr="IMG_3813.jp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5" t="33742" r="28429"/>
          <a:stretch/>
        </p:blipFill>
        <p:spPr>
          <a:xfrm>
            <a:off x="5048250" y="1600199"/>
            <a:ext cx="3397250" cy="4221978"/>
          </a:xfrm>
        </p:spPr>
      </p:pic>
    </p:spTree>
    <p:extLst>
      <p:ext uri="{BB962C8B-B14F-4D97-AF65-F5344CB8AC3E}">
        <p14:creationId xmlns:p14="http://schemas.microsoft.com/office/powerpoint/2010/main" val="1161658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28985"/>
            <a:ext cx="7772400" cy="1143000"/>
          </a:xfrm>
        </p:spPr>
        <p:txBody>
          <a:bodyPr/>
          <a:lstStyle/>
          <a:p>
            <a:r>
              <a:rPr lang="en-US" dirty="0"/>
              <a:t>Case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46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079"/>
            <a:ext cx="8229600" cy="1143000"/>
          </a:xfrm>
        </p:spPr>
        <p:txBody>
          <a:bodyPr/>
          <a:lstStyle/>
          <a:p>
            <a:r>
              <a:rPr lang="en-US" dirty="0"/>
              <a:t>Case Example # 1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7396" t="10633" r="23720" b="9555"/>
          <a:stretch/>
        </p:blipFill>
        <p:spPr>
          <a:xfrm>
            <a:off x="457200" y="1512588"/>
            <a:ext cx="4097465" cy="418112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9507" t="17587" r="22115" b="9555"/>
          <a:stretch/>
        </p:blipFill>
        <p:spPr>
          <a:xfrm>
            <a:off x="4687555" y="1512588"/>
            <a:ext cx="4441954" cy="4181121"/>
          </a:xfrm>
        </p:spPr>
      </p:pic>
    </p:spTree>
    <p:extLst>
      <p:ext uri="{BB962C8B-B14F-4D97-AF65-F5344CB8AC3E}">
        <p14:creationId xmlns:p14="http://schemas.microsoft.com/office/powerpoint/2010/main" val="12906797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33754"/>
            <a:ext cx="7772400" cy="1143000"/>
          </a:xfrm>
        </p:spPr>
        <p:txBody>
          <a:bodyPr/>
          <a:lstStyle/>
          <a:p>
            <a:r>
              <a:rPr lang="en-US" dirty="0"/>
              <a:t>Fixation for Case #1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4203" t="34357" r="31663" b="10845"/>
          <a:stretch/>
        </p:blipFill>
        <p:spPr>
          <a:xfrm>
            <a:off x="0" y="1752600"/>
            <a:ext cx="3369471" cy="47813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5447" t="28126" r="19102" b="37459"/>
          <a:stretch/>
        </p:blipFill>
        <p:spPr>
          <a:xfrm>
            <a:off x="3406946" y="2266463"/>
            <a:ext cx="5684712" cy="2774460"/>
          </a:xfrm>
        </p:spPr>
      </p:pic>
    </p:spTree>
    <p:extLst>
      <p:ext uri="{BB962C8B-B14F-4D97-AF65-F5344CB8AC3E}">
        <p14:creationId xmlns:p14="http://schemas.microsoft.com/office/powerpoint/2010/main" val="2456548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1500" y="36513"/>
            <a:ext cx="8229600" cy="1143000"/>
          </a:xfrm>
        </p:spPr>
        <p:txBody>
          <a:bodyPr/>
          <a:lstStyle/>
          <a:p>
            <a:r>
              <a:rPr lang="en-US" dirty="0"/>
              <a:t>Follow 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958" t="22778" r="20486" b="17501"/>
          <a:stretch/>
        </p:blipFill>
        <p:spPr>
          <a:xfrm>
            <a:off x="0" y="2576960"/>
            <a:ext cx="4079875" cy="2741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2187" t="17778" r="31597" b="12222"/>
          <a:stretch/>
        </p:blipFill>
        <p:spPr>
          <a:xfrm>
            <a:off x="4079875" y="1545469"/>
            <a:ext cx="2260600" cy="3772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0798" t="17778" r="32292" b="26944"/>
          <a:stretch/>
        </p:blipFill>
        <p:spPr>
          <a:xfrm>
            <a:off x="6340475" y="1545469"/>
            <a:ext cx="2803526" cy="37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728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</a:t>
            </a:r>
          </a:p>
        </p:txBody>
      </p:sp>
      <p:pic>
        <p:nvPicPr>
          <p:cNvPr id="6" name="Content Placeholder 5" descr="IMG_4033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" b="-2135"/>
          <a:stretch/>
        </p:blipFill>
        <p:spPr>
          <a:xfrm>
            <a:off x="0" y="2095500"/>
            <a:ext cx="5528250" cy="2651126"/>
          </a:xfrm>
        </p:spPr>
      </p:pic>
      <p:pic>
        <p:nvPicPr>
          <p:cNvPr id="7" name="Content Placeholder 6" descr="IMG_4034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0" b="-2604"/>
          <a:stretch/>
        </p:blipFill>
        <p:spPr>
          <a:xfrm>
            <a:off x="4556512" y="2095500"/>
            <a:ext cx="4588071" cy="2651126"/>
          </a:xfrm>
        </p:spPr>
      </p:pic>
    </p:spTree>
    <p:extLst>
      <p:ext uri="{BB962C8B-B14F-4D97-AF65-F5344CB8AC3E}">
        <p14:creationId xmlns:p14="http://schemas.microsoft.com/office/powerpoint/2010/main" val="694165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5859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Case example # 2</a:t>
            </a:r>
            <a:br>
              <a:rPr lang="en-US" dirty="0"/>
            </a:br>
            <a:r>
              <a:rPr lang="en-US" dirty="0"/>
              <a:t>Bridge plating to maintain length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4057" t="24094" r="29500" b="27762"/>
          <a:stretch/>
        </p:blipFill>
        <p:spPr>
          <a:xfrm>
            <a:off x="957384" y="1797538"/>
            <a:ext cx="3691584" cy="4200770"/>
          </a:xfrm>
        </p:spPr>
      </p:pic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45272" t="21429" r="30723" b="32078"/>
          <a:stretch/>
        </p:blipFill>
        <p:spPr>
          <a:xfrm>
            <a:off x="5174258" y="1774071"/>
            <a:ext cx="3489587" cy="4224237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5174258" y="4591538"/>
            <a:ext cx="732693" cy="625232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189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0927" t="19712" r="34435" b="10712"/>
          <a:stretch/>
        </p:blipFill>
        <p:spPr>
          <a:xfrm>
            <a:off x="627327" y="1295982"/>
            <a:ext cx="3760143" cy="4720643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6325" t="14451" r="35018" b="11074"/>
          <a:stretch/>
        </p:blipFill>
        <p:spPr>
          <a:xfrm>
            <a:off x="4491905" y="1295982"/>
            <a:ext cx="3920385" cy="4720643"/>
          </a:xfrm>
        </p:spPr>
      </p:pic>
    </p:spTree>
    <p:extLst>
      <p:ext uri="{BB962C8B-B14F-4D97-AF65-F5344CB8AC3E}">
        <p14:creationId xmlns:p14="http://schemas.microsoft.com/office/powerpoint/2010/main" val="18723612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ORIF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4264" t="31234" r="34656" b="8383"/>
          <a:stretch/>
        </p:blipFill>
        <p:spPr>
          <a:xfrm>
            <a:off x="1027154" y="1743326"/>
            <a:ext cx="3609516" cy="438283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6068" t="14111" r="26754" b="14063"/>
          <a:stretch/>
        </p:blipFill>
        <p:spPr>
          <a:xfrm>
            <a:off x="5117091" y="1752600"/>
            <a:ext cx="3622171" cy="4373562"/>
          </a:xfrm>
        </p:spPr>
      </p:pic>
    </p:spTree>
    <p:extLst>
      <p:ext uri="{BB962C8B-B14F-4D97-AF65-F5344CB8AC3E}">
        <p14:creationId xmlns:p14="http://schemas.microsoft.com/office/powerpoint/2010/main" val="1053608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4864"/>
            <a:ext cx="7772400" cy="1143000"/>
          </a:xfrm>
        </p:spPr>
        <p:txBody>
          <a:bodyPr/>
          <a:lstStyle/>
          <a:p>
            <a:r>
              <a:rPr lang="en-US" dirty="0"/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248" y="1467864"/>
            <a:ext cx="4087552" cy="4628136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Trapezoidal configuration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*</a:t>
            </a:r>
            <a:r>
              <a:rPr lang="en-US" b="1" dirty="0"/>
              <a:t>Recessed 2</a:t>
            </a:r>
            <a:r>
              <a:rPr lang="en-US" b="1" baseline="30000" dirty="0"/>
              <a:t>nd</a:t>
            </a:r>
            <a:r>
              <a:rPr lang="en-US" b="1" dirty="0"/>
              <a:t> </a:t>
            </a:r>
            <a:r>
              <a:rPr lang="en-US" b="1" dirty="0" err="1"/>
              <a:t>Tarsometatarsal</a:t>
            </a:r>
            <a:r>
              <a:rPr lang="en-US" b="1" dirty="0"/>
              <a:t> (TMT) joint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b="1" dirty="0"/>
              <a:t>“keystone” of the transverse arch</a:t>
            </a:r>
            <a:r>
              <a:rPr lang="en-US" dirty="0"/>
              <a:t>*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Individual joints are “flat on flat”</a:t>
            </a:r>
          </a:p>
        </p:txBody>
      </p:sp>
      <p:pic>
        <p:nvPicPr>
          <p:cNvPr id="10" name="Content Placeholder 9" descr="Fig 1 Midfoot anatomy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0" b="3552"/>
          <a:stretch/>
        </p:blipFill>
        <p:spPr>
          <a:xfrm>
            <a:off x="4648199" y="1417638"/>
            <a:ext cx="4471735" cy="3845065"/>
          </a:xfrm>
        </p:spPr>
      </p:pic>
      <p:sp>
        <p:nvSpPr>
          <p:cNvPr id="11" name="TextBox 10"/>
          <p:cNvSpPr txBox="1"/>
          <p:nvPr/>
        </p:nvSpPr>
        <p:spPr>
          <a:xfrm>
            <a:off x="4547477" y="5360400"/>
            <a:ext cx="459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Siddiqui</a:t>
            </a:r>
            <a:r>
              <a:rPr lang="en-US" sz="1200" dirty="0"/>
              <a:t>  et al. Evaluation of the </a:t>
            </a:r>
            <a:r>
              <a:rPr lang="en-US" sz="1200" dirty="0" err="1"/>
              <a:t>tarsometatarsal</a:t>
            </a:r>
            <a:r>
              <a:rPr lang="en-US" sz="1200" dirty="0"/>
              <a:t> joint using conventional radiography, CT, and MR imaging. </a:t>
            </a:r>
            <a:r>
              <a:rPr lang="en-US" sz="1200" dirty="0" err="1"/>
              <a:t>Radiographics</a:t>
            </a:r>
            <a:r>
              <a:rPr lang="en-US" sz="1200" dirty="0"/>
              <a:t>. 2014</a:t>
            </a:r>
          </a:p>
        </p:txBody>
      </p:sp>
    </p:spTree>
    <p:extLst>
      <p:ext uri="{BB962C8B-B14F-4D97-AF65-F5344CB8AC3E}">
        <p14:creationId xmlns:p14="http://schemas.microsoft.com/office/powerpoint/2010/main" val="21213412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6730"/>
            <a:ext cx="7772400" cy="1143000"/>
          </a:xfrm>
        </p:spPr>
        <p:txBody>
          <a:bodyPr/>
          <a:lstStyle/>
          <a:p>
            <a:r>
              <a:rPr lang="en-US" dirty="0"/>
              <a:t>Bridge plate to maintain medial column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1233" t="19614" r="24215" b="8383"/>
          <a:stretch/>
        </p:blipFill>
        <p:spPr>
          <a:xfrm>
            <a:off x="329885" y="1319730"/>
            <a:ext cx="3792729" cy="493967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7885" t="23188" r="24351" b="12943"/>
          <a:stretch/>
        </p:blipFill>
        <p:spPr>
          <a:xfrm>
            <a:off x="4444772" y="1319730"/>
            <a:ext cx="4638689" cy="4903100"/>
          </a:xfrm>
        </p:spPr>
      </p:pic>
      <p:sp>
        <p:nvSpPr>
          <p:cNvPr id="3" name="Rectangle 2"/>
          <p:cNvSpPr/>
          <p:nvPr/>
        </p:nvSpPr>
        <p:spPr>
          <a:xfrm>
            <a:off x="507999" y="6211669"/>
            <a:ext cx="8575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Schildhauer</a:t>
            </a:r>
            <a:r>
              <a:rPr lang="en-US" dirty="0"/>
              <a:t> TA, </a:t>
            </a:r>
            <a:r>
              <a:rPr lang="en-US" dirty="0" err="1"/>
              <a:t>Nork</a:t>
            </a:r>
            <a:r>
              <a:rPr lang="en-US" dirty="0"/>
              <a:t> SE, </a:t>
            </a:r>
            <a:r>
              <a:rPr lang="en-US" dirty="0" err="1"/>
              <a:t>Sangeorzan</a:t>
            </a:r>
            <a:r>
              <a:rPr lang="en-US" dirty="0"/>
              <a:t> BJ. Temporary bridge plating of the medial column in severe </a:t>
            </a:r>
            <a:r>
              <a:rPr lang="en-US" dirty="0" err="1"/>
              <a:t>midfoot</a:t>
            </a:r>
            <a:r>
              <a:rPr lang="en-US" dirty="0"/>
              <a:t> injuries. J </a:t>
            </a:r>
            <a:r>
              <a:rPr lang="en-US" dirty="0" err="1"/>
              <a:t>Orthop</a:t>
            </a:r>
            <a:r>
              <a:rPr lang="en-US" dirty="0"/>
              <a:t> Trauma. 2003</a:t>
            </a:r>
          </a:p>
        </p:txBody>
      </p:sp>
    </p:spTree>
    <p:extLst>
      <p:ext uri="{BB962C8B-B14F-4D97-AF65-F5344CB8AC3E}">
        <p14:creationId xmlns:p14="http://schemas.microsoft.com/office/powerpoint/2010/main" val="32606175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Follow up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4788" t="23922" r="15539" b="6278"/>
          <a:stretch/>
        </p:blipFill>
        <p:spPr>
          <a:xfrm>
            <a:off x="0" y="2012057"/>
            <a:ext cx="5540373" cy="405045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093" t="16907" r="27201" b="6278"/>
          <a:stretch/>
        </p:blipFill>
        <p:spPr>
          <a:xfrm>
            <a:off x="5540373" y="1689426"/>
            <a:ext cx="3492501" cy="4446847"/>
          </a:xfrm>
        </p:spPr>
      </p:pic>
    </p:spTree>
    <p:extLst>
      <p:ext uri="{BB962C8B-B14F-4D97-AF65-F5344CB8AC3E}">
        <p14:creationId xmlns:p14="http://schemas.microsoft.com/office/powerpoint/2010/main" val="36415341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 # 3: Plate fixation for </a:t>
            </a:r>
            <a:r>
              <a:rPr lang="en-US" dirty="0" err="1"/>
              <a:t>comminution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1309" t="9318" r="29872"/>
          <a:stretch/>
        </p:blipFill>
        <p:spPr>
          <a:xfrm>
            <a:off x="429537" y="2203523"/>
            <a:ext cx="3832713" cy="389247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9873" t="13662" r="29873"/>
          <a:stretch/>
        </p:blipFill>
        <p:spPr>
          <a:xfrm>
            <a:off x="4262250" y="2203522"/>
            <a:ext cx="4195950" cy="3912545"/>
          </a:xfrm>
        </p:spPr>
      </p:pic>
    </p:spTree>
    <p:extLst>
      <p:ext uri="{BB962C8B-B14F-4D97-AF65-F5344CB8AC3E}">
        <p14:creationId xmlns:p14="http://schemas.microsoft.com/office/powerpoint/2010/main" val="14053384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reduction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9873" r="29873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29873" r="2987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2820003" y="6423831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Unable to maintain closed reduction</a:t>
            </a:r>
          </a:p>
        </p:txBody>
      </p:sp>
    </p:spTree>
    <p:extLst>
      <p:ext uri="{BB962C8B-B14F-4D97-AF65-F5344CB8AC3E}">
        <p14:creationId xmlns:p14="http://schemas.microsoft.com/office/powerpoint/2010/main" val="37075215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466" t="11508" r="38738" b="12299"/>
          <a:stretch/>
        </p:blipFill>
        <p:spPr>
          <a:xfrm rot="10800000">
            <a:off x="253997" y="1417637"/>
            <a:ext cx="3712169" cy="514583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0278" t="9628" r="39604" b="43589"/>
          <a:stretch/>
        </p:blipFill>
        <p:spPr>
          <a:xfrm>
            <a:off x="3966167" y="2140562"/>
            <a:ext cx="4977679" cy="3330208"/>
          </a:xfrm>
        </p:spPr>
      </p:pic>
    </p:spTree>
    <p:extLst>
      <p:ext uri="{BB962C8B-B14F-4D97-AF65-F5344CB8AC3E}">
        <p14:creationId xmlns:p14="http://schemas.microsoft.com/office/powerpoint/2010/main" val="39079158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the flexible fixation of the lateral column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0469" t="19481" r="39412" b="7297"/>
          <a:stretch/>
        </p:blipFill>
        <p:spPr>
          <a:xfrm>
            <a:off x="976923" y="2481873"/>
            <a:ext cx="3165231" cy="331403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9075" t="19481" r="37164" b="13103"/>
          <a:stretch/>
        </p:blipFill>
        <p:spPr>
          <a:xfrm>
            <a:off x="4626887" y="2481873"/>
            <a:ext cx="4059913" cy="3314031"/>
          </a:xfrm>
        </p:spPr>
      </p:pic>
    </p:spTree>
    <p:extLst>
      <p:ext uri="{BB962C8B-B14F-4D97-AF65-F5344CB8AC3E}">
        <p14:creationId xmlns:p14="http://schemas.microsoft.com/office/powerpoint/2010/main" val="969351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3743" t="13674" r="25537" b="6652"/>
          <a:stretch/>
        </p:blipFill>
        <p:spPr>
          <a:xfrm>
            <a:off x="0" y="2116892"/>
            <a:ext cx="2948855" cy="360601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7072" t="11416" r="15802" b="8910"/>
          <a:stretch/>
        </p:blipFill>
        <p:spPr>
          <a:xfrm>
            <a:off x="5241682" y="2116892"/>
            <a:ext cx="3902317" cy="340162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7518" t="19378" r="26081" b="9862"/>
          <a:stretch/>
        </p:blipFill>
        <p:spPr>
          <a:xfrm>
            <a:off x="2948856" y="2116892"/>
            <a:ext cx="2967930" cy="36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1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Injuries: Cuboid Fracture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Abduction force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Compressive failure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“Nutcracker” fracture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Indications for ORIF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Articular displacement</a:t>
            </a:r>
          </a:p>
          <a:p>
            <a:pPr marL="1257300" lvl="2" indent="-457200" algn="l">
              <a:buFont typeface="Arial"/>
              <a:buChar char="•"/>
            </a:pPr>
            <a:r>
              <a:rPr lang="en-US" dirty="0"/>
              <a:t>2mm?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Lateral column shortening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Complex fractures/significant shortening</a:t>
            </a:r>
          </a:p>
          <a:p>
            <a:pPr marL="857250" lvl="1" indent="-457200" algn="l">
              <a:buFont typeface="Arial"/>
              <a:buChar char="•"/>
            </a:pPr>
            <a:r>
              <a:rPr lang="en-US" dirty="0"/>
              <a:t>Consider bridge plate or external fixator</a:t>
            </a:r>
          </a:p>
        </p:txBody>
      </p:sp>
    </p:spTree>
    <p:extLst>
      <p:ext uri="{BB962C8B-B14F-4D97-AF65-F5344CB8AC3E}">
        <p14:creationId xmlns:p14="http://schemas.microsoft.com/office/powerpoint/2010/main" val="4245577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44585"/>
            <a:ext cx="7772400" cy="1143000"/>
          </a:xfrm>
        </p:spPr>
        <p:txBody>
          <a:bodyPr/>
          <a:lstStyle/>
          <a:p>
            <a:r>
              <a:rPr lang="en-US" dirty="0"/>
              <a:t>Cuboid Fracture</a:t>
            </a:r>
          </a:p>
        </p:txBody>
      </p:sp>
      <p:pic>
        <p:nvPicPr>
          <p:cNvPr id="6" name="Content Placeholder 5" descr="Fig 10A ORIF Lisfranc with cuboid-2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2" t="38675" b="11155"/>
          <a:stretch/>
        </p:blipFill>
        <p:spPr>
          <a:xfrm>
            <a:off x="559511" y="1981200"/>
            <a:ext cx="3936289" cy="4114799"/>
          </a:xfrm>
        </p:spPr>
      </p:pic>
      <p:pic>
        <p:nvPicPr>
          <p:cNvPr id="7" name="Content Placeholder 6" descr="Fig 10B ORIF Lisfranc with cuboid 2-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8" b="18528"/>
          <a:stretch>
            <a:fillRect/>
          </a:stretch>
        </p:blipFill>
        <p:spPr>
          <a:xfrm>
            <a:off x="4724400" y="1981199"/>
            <a:ext cx="3810000" cy="4114800"/>
          </a:xfrm>
        </p:spPr>
      </p:pic>
      <p:cxnSp>
        <p:nvCxnSpPr>
          <p:cNvPr id="8" name="Straight Arrow Connector 7"/>
          <p:cNvCxnSpPr/>
          <p:nvPr/>
        </p:nvCxnSpPr>
        <p:spPr>
          <a:xfrm flipH="1">
            <a:off x="2774463" y="1981200"/>
            <a:ext cx="918306" cy="1789723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67538" y="6243488"/>
            <a:ext cx="611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Simple patterns can be treated with direct reduction and fixation </a:t>
            </a:r>
          </a:p>
        </p:txBody>
      </p:sp>
    </p:spTree>
    <p:extLst>
      <p:ext uri="{BB962C8B-B14F-4D97-AF65-F5344CB8AC3E}">
        <p14:creationId xmlns:p14="http://schemas.microsoft.com/office/powerpoint/2010/main" val="28775832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265" y="360485"/>
            <a:ext cx="7772400" cy="1143000"/>
          </a:xfrm>
        </p:spPr>
        <p:txBody>
          <a:bodyPr/>
          <a:lstStyle/>
          <a:p>
            <a:r>
              <a:rPr lang="en-US" dirty="0"/>
              <a:t>Cuboid Fractures: Bridge Plating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121" t="21340" r="23119" b="15679"/>
          <a:stretch/>
        </p:blipFill>
        <p:spPr>
          <a:xfrm>
            <a:off x="0" y="2129692"/>
            <a:ext cx="4904153" cy="3075895"/>
          </a:xfrm>
        </p:spPr>
      </p:pic>
      <p:pic>
        <p:nvPicPr>
          <p:cNvPr id="11" name="Content Placeholder 5" descr="Ex-fix cuboid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8" t="16714" r="25565" b="2447"/>
          <a:stretch/>
        </p:blipFill>
        <p:spPr>
          <a:xfrm>
            <a:off x="4904153" y="2129692"/>
            <a:ext cx="4008173" cy="3751385"/>
          </a:xfrm>
        </p:spPr>
      </p:pic>
    </p:spTree>
    <p:extLst>
      <p:ext uri="{BB962C8B-B14F-4D97-AF65-F5344CB8AC3E}">
        <p14:creationId xmlns:p14="http://schemas.microsoft.com/office/powerpoint/2010/main" val="355733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27" y="292118"/>
            <a:ext cx="7772400" cy="1143000"/>
          </a:xfrm>
        </p:spPr>
        <p:txBody>
          <a:bodyPr/>
          <a:lstStyle/>
          <a:p>
            <a:r>
              <a:rPr lang="en-US" dirty="0"/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248" y="1600200"/>
            <a:ext cx="4087552" cy="449580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Transverse </a:t>
            </a:r>
            <a:r>
              <a:rPr lang="en-US" dirty="0" err="1"/>
              <a:t>Intermetatarsal</a:t>
            </a:r>
            <a:r>
              <a:rPr lang="en-US" dirty="0"/>
              <a:t> ligaments secure M2-M5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/>
              <a:t>*No </a:t>
            </a:r>
            <a:r>
              <a:rPr lang="en-US" b="1" dirty="0" err="1"/>
              <a:t>intermetatarsal</a:t>
            </a:r>
            <a:r>
              <a:rPr lang="en-US" b="1" dirty="0"/>
              <a:t> ligament between M1-M2*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*</a:t>
            </a:r>
            <a:r>
              <a:rPr lang="en-US" b="1" dirty="0" err="1"/>
              <a:t>Interosseous</a:t>
            </a:r>
            <a:r>
              <a:rPr lang="en-US" b="1" dirty="0"/>
              <a:t> C1-M2 ligament = </a:t>
            </a:r>
            <a:r>
              <a:rPr lang="en-US" b="1" dirty="0" err="1"/>
              <a:t>Lisfranc</a:t>
            </a:r>
            <a:r>
              <a:rPr lang="en-US" b="1" dirty="0"/>
              <a:t> ligament</a:t>
            </a:r>
            <a:r>
              <a:rPr lang="en-US" dirty="0"/>
              <a:t>*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Plantar ligaments stronger than dorsal ligaments</a:t>
            </a:r>
          </a:p>
        </p:txBody>
      </p:sp>
      <p:pic>
        <p:nvPicPr>
          <p:cNvPr id="7" name="Content Placeholder 6" descr="Fig 2 Anatomy Lisfranc ligament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2" b="-780"/>
          <a:stretch/>
        </p:blipFill>
        <p:spPr>
          <a:xfrm>
            <a:off x="4495800" y="1600200"/>
            <a:ext cx="4648200" cy="3566084"/>
          </a:xfrm>
        </p:spPr>
      </p:pic>
      <p:sp>
        <p:nvSpPr>
          <p:cNvPr id="8" name="Rectangle 7"/>
          <p:cNvSpPr/>
          <p:nvPr/>
        </p:nvSpPr>
        <p:spPr>
          <a:xfrm>
            <a:off x="4602527" y="5246707"/>
            <a:ext cx="4541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Panchbhavi</a:t>
            </a:r>
            <a:r>
              <a:rPr lang="en-US" sz="1200" dirty="0"/>
              <a:t> et al. Three-dimensional, digital, and gross anatomy of the </a:t>
            </a:r>
            <a:r>
              <a:rPr lang="en-US" sz="1200" dirty="0" err="1"/>
              <a:t>Lisfranc</a:t>
            </a:r>
            <a:r>
              <a:rPr lang="en-US" sz="1200" dirty="0"/>
              <a:t> ligament. Foot Ankle Int. 2013</a:t>
            </a:r>
          </a:p>
        </p:txBody>
      </p:sp>
    </p:spTree>
    <p:extLst>
      <p:ext uri="{BB962C8B-B14F-4D97-AF65-F5344CB8AC3E}">
        <p14:creationId xmlns:p14="http://schemas.microsoft.com/office/powerpoint/2010/main" val="37231204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dirty="0"/>
              <a:t>Cuboid Fractures: Bridge plate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2373" t="9781" r="26970" b="8072"/>
          <a:stretch/>
        </p:blipFill>
        <p:spPr>
          <a:xfrm>
            <a:off x="5451229" y="1452408"/>
            <a:ext cx="3692771" cy="4663131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0532" t="22127" r="18720" b="8072"/>
          <a:stretch/>
        </p:blipFill>
        <p:spPr>
          <a:xfrm>
            <a:off x="-1" y="1452408"/>
            <a:ext cx="5451230" cy="4686145"/>
          </a:xfrm>
        </p:spPr>
      </p:pic>
    </p:spTree>
    <p:extLst>
      <p:ext uri="{BB962C8B-B14F-4D97-AF65-F5344CB8AC3E}">
        <p14:creationId xmlns:p14="http://schemas.microsoft.com/office/powerpoint/2010/main" val="37971043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Cuboid Fractures: Ex-Fix</a:t>
            </a:r>
            <a:br>
              <a:rPr lang="en-US" dirty="0"/>
            </a:br>
            <a:r>
              <a:rPr lang="en-US" dirty="0"/>
              <a:t>Courtesy of John Anderson, MD</a:t>
            </a:r>
          </a:p>
        </p:txBody>
      </p:sp>
      <p:pic>
        <p:nvPicPr>
          <p:cNvPr id="5" name="Content Placeholder 4" descr="Anderson patient picture data base 1204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4" r="6205" b="12871"/>
          <a:stretch/>
        </p:blipFill>
        <p:spPr>
          <a:xfrm>
            <a:off x="-1" y="2149229"/>
            <a:ext cx="4631819" cy="3241515"/>
          </a:xfrm>
        </p:spPr>
      </p:pic>
      <p:pic>
        <p:nvPicPr>
          <p:cNvPr id="6" name="Content Placeholder 5" descr="Anderson patient picture data base 1206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4" r="9180" b="16974"/>
          <a:stretch/>
        </p:blipFill>
        <p:spPr>
          <a:xfrm>
            <a:off x="4631819" y="2149230"/>
            <a:ext cx="4512181" cy="3241514"/>
          </a:xfrm>
        </p:spPr>
      </p:pic>
    </p:spTree>
    <p:extLst>
      <p:ext uri="{BB962C8B-B14F-4D97-AF65-F5344CB8AC3E}">
        <p14:creationId xmlns:p14="http://schemas.microsoft.com/office/powerpoint/2010/main" val="38237887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5310"/>
            <a:ext cx="7772400" cy="1143000"/>
          </a:xfrm>
        </p:spPr>
        <p:txBody>
          <a:bodyPr/>
          <a:lstStyle/>
          <a:p>
            <a:r>
              <a:rPr lang="en-US" dirty="0"/>
              <a:t>Indications for Fusion of </a:t>
            </a:r>
            <a:r>
              <a:rPr lang="en-US" dirty="0" err="1"/>
              <a:t>Lisfranc</a:t>
            </a:r>
            <a:r>
              <a:rPr lang="en-US" dirty="0"/>
              <a:t> Injuries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467" y="5529695"/>
            <a:ext cx="85368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Recommend Reading: Coetzee JC. Making sense of </a:t>
            </a:r>
            <a:r>
              <a:rPr lang="en-US" sz="2000" dirty="0" err="1">
                <a:solidFill>
                  <a:srgbClr val="FFFFFF"/>
                </a:solidFill>
              </a:rPr>
              <a:t>lisfranc</a:t>
            </a:r>
            <a:r>
              <a:rPr lang="en-US" sz="2000" dirty="0">
                <a:solidFill>
                  <a:srgbClr val="FFFFFF"/>
                </a:solidFill>
              </a:rPr>
              <a:t> injuries. Foot Ankle </a:t>
            </a:r>
            <a:r>
              <a:rPr lang="en-US" sz="2000" dirty="0" err="1">
                <a:solidFill>
                  <a:srgbClr val="FFFFFF"/>
                </a:solidFill>
              </a:rPr>
              <a:t>Clin</a:t>
            </a:r>
            <a:r>
              <a:rPr lang="en-US" sz="2000" dirty="0">
                <a:solidFill>
                  <a:srgbClr val="FFFFFF"/>
                </a:solidFill>
              </a:rPr>
              <a:t>. 2008 Dec;13(4):695-704,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06095"/>
            <a:ext cx="7772400" cy="4114800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Ligamentous injuries with </a:t>
            </a:r>
            <a:r>
              <a:rPr lang="en-US" dirty="0" err="1"/>
              <a:t>multiplanar</a:t>
            </a:r>
            <a:r>
              <a:rPr lang="en-US" dirty="0"/>
              <a:t> instability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Multiple joint dislocations or fracture dislocations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/>
              <a:t>Intra-articular </a:t>
            </a:r>
            <a:r>
              <a:rPr lang="en-US" dirty="0" err="1"/>
              <a:t>comminution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934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(Again)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4000" dirty="0"/>
              <a:t>Understand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Functional anatomy of the </a:t>
            </a:r>
            <a:r>
              <a:rPr lang="en-US" sz="2800" dirty="0" err="1"/>
              <a:t>midfoot</a:t>
            </a:r>
            <a:endParaRPr lang="en-US" sz="2800" dirty="0"/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Stress imaging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Goals of treatment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Indications for operative treatment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800" dirty="0"/>
              <a:t>Primary Arthrodesis versus ORIF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dirty="0"/>
          </a:p>
          <a:p>
            <a:pPr marL="514350" indent="-514350" algn="l">
              <a:buFont typeface="+mj-lt"/>
              <a:buAutoNum type="arabicPeriod"/>
            </a:pPr>
            <a:endParaRPr lang="en-US" sz="2800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535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525963"/>
          </a:xfrm>
        </p:spPr>
        <p:txBody>
          <a:bodyPr>
            <a:normAutofit/>
          </a:bodyPr>
          <a:lstStyle/>
          <a:p>
            <a:pPr algn="l" eaLnBrk="1" hangingPunct="1">
              <a:buFont typeface="Arial" charset="0"/>
              <a:buChar char="•"/>
            </a:pPr>
            <a:r>
              <a:rPr lang="en-US" dirty="0">
                <a:latin typeface="Arial" charset="0"/>
              </a:rPr>
              <a:t>Complex injuries with historically poor outcomes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dirty="0">
                <a:latin typeface="Arial" charset="0"/>
              </a:rPr>
              <a:t>Do not miss subtle injuries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dirty="0">
                <a:latin typeface="Arial" charset="0"/>
                <a:sym typeface="Wingdings" charset="0"/>
              </a:rPr>
              <a:t>Arthrodesis vs. ORIF – still controversial</a:t>
            </a:r>
          </a:p>
          <a:p>
            <a:pPr algn="l" eaLnBrk="1" hangingPunct="1">
              <a:buFont typeface="Arial" charset="0"/>
              <a:buChar char="•"/>
            </a:pPr>
            <a:r>
              <a:rPr lang="en-US" dirty="0">
                <a:latin typeface="Arial" charset="0"/>
                <a:sym typeface="Wingdings" charset="0"/>
              </a:rPr>
              <a:t>Arthrodesis is not a panacea</a:t>
            </a:r>
          </a:p>
          <a:p>
            <a:pPr lvl="1" algn="l">
              <a:buFont typeface="Arial" charset="0"/>
              <a:buChar char="•"/>
            </a:pPr>
            <a:r>
              <a:rPr lang="en-US" dirty="0">
                <a:latin typeface="Arial" charset="0"/>
                <a:sym typeface="Wingdings" charset="0"/>
              </a:rPr>
              <a:t>Long term outcomes?</a:t>
            </a:r>
          </a:p>
          <a:p>
            <a:pPr lvl="1" algn="l">
              <a:buFont typeface="Arial" charset="0"/>
              <a:buChar char="•"/>
            </a:pPr>
            <a:r>
              <a:rPr lang="en-US" dirty="0">
                <a:latin typeface="Arial" charset="0"/>
                <a:sym typeface="Wingdings" charset="0"/>
              </a:rPr>
              <a:t>Adjacent joint arthritis?</a:t>
            </a:r>
          </a:p>
          <a:p>
            <a:pPr algn="l">
              <a:buFont typeface="Arial" charset="0"/>
              <a:buChar char="•"/>
            </a:pPr>
            <a:r>
              <a:rPr lang="en-US" dirty="0">
                <a:latin typeface="Arial" charset="0"/>
              </a:rPr>
              <a:t>Goal </a:t>
            </a:r>
            <a:r>
              <a:rPr lang="en-US" dirty="0">
                <a:latin typeface="Arial" charset="0"/>
                <a:sym typeface="Wingdings" charset="0"/>
              </a:rPr>
              <a:t> Stable, </a:t>
            </a:r>
            <a:r>
              <a:rPr lang="en-US" dirty="0" err="1">
                <a:latin typeface="Arial" charset="0"/>
                <a:sym typeface="Wingdings" charset="0"/>
              </a:rPr>
              <a:t>plantigrade</a:t>
            </a:r>
            <a:r>
              <a:rPr lang="en-US" dirty="0">
                <a:latin typeface="Arial" charset="0"/>
                <a:sym typeface="Wingdings" charset="0"/>
              </a:rPr>
              <a:t> foot</a:t>
            </a:r>
          </a:p>
          <a:p>
            <a:pPr algn="l">
              <a:buFont typeface="Arial" charset="0"/>
              <a:buChar char="•"/>
            </a:pPr>
            <a:endParaRPr lang="en-US" dirty="0">
              <a:latin typeface="Arial" charset="0"/>
              <a:sym typeface="Wingdings" charset="0"/>
            </a:endParaRPr>
          </a:p>
          <a:p>
            <a:pPr marL="0" indent="0" algn="l" eaLnBrk="1" hangingPunct="1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211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94054"/>
            <a:ext cx="7772400" cy="1143000"/>
          </a:xfrm>
        </p:spPr>
        <p:txBody>
          <a:bodyPr/>
          <a:lstStyle/>
          <a:p>
            <a:r>
              <a:rPr lang="en-US" sz="4000" dirty="0"/>
              <a:t>References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458176"/>
            <a:ext cx="7772400" cy="4114800"/>
          </a:xfrm>
        </p:spPr>
        <p:txBody>
          <a:bodyPr>
            <a:noAutofit/>
          </a:bodyPr>
          <a:lstStyle/>
          <a:p>
            <a:pPr algn="l">
              <a:buFont typeface="Arial"/>
              <a:buChar char="•"/>
            </a:pPr>
            <a:r>
              <a:rPr lang="en-US" sz="1800" dirty="0" err="1"/>
              <a:t>Siddiqui</a:t>
            </a:r>
            <a:r>
              <a:rPr lang="en-US" sz="1800" dirty="0"/>
              <a:t>  et al. Evaluation of the </a:t>
            </a:r>
            <a:r>
              <a:rPr lang="en-US" sz="1800" dirty="0" err="1"/>
              <a:t>tarsometatarsal</a:t>
            </a:r>
            <a:r>
              <a:rPr lang="en-US" sz="1800" dirty="0"/>
              <a:t> joint using conventional radiography, CT, and MR imaging. </a:t>
            </a:r>
            <a:r>
              <a:rPr lang="en-US" sz="1800" dirty="0" err="1"/>
              <a:t>Radiographics</a:t>
            </a:r>
            <a:r>
              <a:rPr lang="en-US" sz="1800" dirty="0"/>
              <a:t>. 2014</a:t>
            </a:r>
          </a:p>
          <a:p>
            <a:pPr algn="l">
              <a:buFont typeface="Arial"/>
              <a:buChar char="•"/>
            </a:pPr>
            <a:r>
              <a:rPr lang="en-US" sz="1800" dirty="0" err="1"/>
              <a:t>Panchbhavi</a:t>
            </a:r>
            <a:r>
              <a:rPr lang="en-US" sz="1800" dirty="0"/>
              <a:t> et al. Three-dimensional, digital, and gross anatomy of the </a:t>
            </a:r>
            <a:r>
              <a:rPr lang="en-US" sz="1800" dirty="0" err="1"/>
              <a:t>Lisfranc</a:t>
            </a:r>
            <a:r>
              <a:rPr lang="en-US" sz="1800" dirty="0"/>
              <a:t> ligament. Foot Ankle Int. 2013</a:t>
            </a:r>
          </a:p>
          <a:p>
            <a:pPr algn="l">
              <a:buFont typeface="Arial"/>
              <a:buChar char="•"/>
            </a:pPr>
            <a:r>
              <a:rPr lang="en-US" sz="1800" dirty="0" err="1"/>
              <a:t>Schildhauer</a:t>
            </a:r>
            <a:r>
              <a:rPr lang="en-US" sz="1800" dirty="0"/>
              <a:t> et al. Ligamentous Structure of the </a:t>
            </a:r>
            <a:r>
              <a:rPr lang="en-US" sz="1800" dirty="0" err="1"/>
              <a:t>midfoot</a:t>
            </a:r>
            <a:r>
              <a:rPr lang="en-US" sz="1800" dirty="0"/>
              <a:t>. In: </a:t>
            </a:r>
            <a:r>
              <a:rPr lang="en-US" sz="1800" dirty="0" err="1"/>
              <a:t>Bucholz</a:t>
            </a:r>
            <a:r>
              <a:rPr lang="en-US" sz="1800" dirty="0"/>
              <a:t> et al., editors. Rockwood and Green’s fractures in adults. 8th </a:t>
            </a:r>
            <a:r>
              <a:rPr lang="en-US" sz="1800" dirty="0" err="1"/>
              <a:t>ed</a:t>
            </a:r>
            <a:endParaRPr lang="en-US" sz="1800" dirty="0"/>
          </a:p>
          <a:p>
            <a:pPr algn="l">
              <a:buFont typeface="Arial"/>
              <a:buChar char="•"/>
            </a:pPr>
            <a:r>
              <a:rPr lang="en-US" sz="1800" dirty="0"/>
              <a:t>Reid JJ, Early JS. Osseous anatomy of the </a:t>
            </a:r>
            <a:r>
              <a:rPr lang="en-US" sz="1800" dirty="0" err="1"/>
              <a:t>midfoot</a:t>
            </a:r>
            <a:r>
              <a:rPr lang="en-US" sz="1800" dirty="0"/>
              <a:t>. In: </a:t>
            </a:r>
            <a:r>
              <a:rPr lang="en-US" sz="1800" dirty="0" err="1"/>
              <a:t>Bucholz</a:t>
            </a:r>
            <a:r>
              <a:rPr lang="en-US" sz="1800" dirty="0"/>
              <a:t> et al., editors. Rockwood and Green’s fractures in adults. 7th </a:t>
            </a:r>
            <a:r>
              <a:rPr lang="en-US" sz="1800" dirty="0" err="1"/>
              <a:t>ed</a:t>
            </a:r>
            <a:endParaRPr lang="en-US" sz="1800" dirty="0"/>
          </a:p>
          <a:p>
            <a:pPr algn="l">
              <a:buFont typeface="Arial"/>
              <a:buChar char="•"/>
            </a:pPr>
            <a:r>
              <a:rPr lang="en-US" sz="1800" dirty="0" err="1"/>
              <a:t>Raikin</a:t>
            </a:r>
            <a:r>
              <a:rPr lang="en-US" sz="1800" dirty="0"/>
              <a:t> SM, Elias I, </a:t>
            </a:r>
            <a:r>
              <a:rPr lang="en-US" sz="1800" dirty="0" err="1"/>
              <a:t>Dheer</a:t>
            </a:r>
            <a:r>
              <a:rPr lang="en-US" sz="1800" dirty="0"/>
              <a:t> S, </a:t>
            </a:r>
            <a:r>
              <a:rPr lang="en-US" sz="1800" dirty="0" err="1"/>
              <a:t>Besser</a:t>
            </a:r>
            <a:r>
              <a:rPr lang="en-US" sz="1800" dirty="0"/>
              <a:t> MP, Morrison WB, </a:t>
            </a:r>
            <a:r>
              <a:rPr lang="en-US" sz="1800" dirty="0" err="1"/>
              <a:t>Zoga</a:t>
            </a:r>
            <a:r>
              <a:rPr lang="en-US" sz="1800" dirty="0"/>
              <a:t> AC. Prediction of </a:t>
            </a:r>
            <a:r>
              <a:rPr lang="en-US" sz="1800" dirty="0" err="1"/>
              <a:t>midfoot</a:t>
            </a:r>
            <a:r>
              <a:rPr lang="en-US" sz="1800" dirty="0"/>
              <a:t> instability in the subtle </a:t>
            </a:r>
            <a:r>
              <a:rPr lang="en-US" sz="1800" dirty="0" err="1"/>
              <a:t>Lisfranc</a:t>
            </a:r>
            <a:r>
              <a:rPr lang="en-US" sz="1800" dirty="0"/>
              <a:t> injury. Comparison of magnetic resonance imaging with intraoperative findings. J Bone Joint </a:t>
            </a:r>
            <a:r>
              <a:rPr lang="en-US" sz="1800" dirty="0" err="1"/>
              <a:t>Surg</a:t>
            </a:r>
            <a:r>
              <a:rPr lang="en-US" sz="1800" dirty="0"/>
              <a:t> Am. 2009 Apr;91(4):892-9</a:t>
            </a:r>
          </a:p>
          <a:p>
            <a:pPr algn="l">
              <a:buFont typeface="Arial"/>
              <a:buChar char="•"/>
            </a:pPr>
            <a:r>
              <a:rPr lang="en-US" sz="1800" dirty="0" err="1"/>
              <a:t>Coss</a:t>
            </a:r>
            <a:r>
              <a:rPr lang="en-US" sz="1800" dirty="0"/>
              <a:t> HS, Manos RE, </a:t>
            </a:r>
            <a:r>
              <a:rPr lang="en-US" sz="1800" dirty="0" err="1"/>
              <a:t>Buoncristiani</a:t>
            </a:r>
            <a:r>
              <a:rPr lang="en-US" sz="1800" dirty="0"/>
              <a:t> A, Mills WJ. Abduction stress and AP </a:t>
            </a:r>
            <a:r>
              <a:rPr lang="en-US" sz="1800" dirty="0" err="1"/>
              <a:t>weightbearing</a:t>
            </a:r>
            <a:r>
              <a:rPr lang="en-US" sz="1800" dirty="0"/>
              <a:t> radiography of purely ligamentous injury in the </a:t>
            </a:r>
            <a:r>
              <a:rPr lang="en-US" sz="1800" dirty="0" err="1"/>
              <a:t>tarsometatarsal</a:t>
            </a:r>
            <a:r>
              <a:rPr lang="en-US" sz="1800" dirty="0"/>
              <a:t> joint. Foot Ankle Int. 1998 Aug;19(8):537-41</a:t>
            </a:r>
          </a:p>
          <a:p>
            <a:pPr algn="l">
              <a:buFont typeface="Arial"/>
              <a:buChar char="•"/>
            </a:pPr>
            <a:r>
              <a:rPr lang="en-US" sz="1800" dirty="0" err="1"/>
              <a:t>Kadow</a:t>
            </a:r>
            <a:r>
              <a:rPr lang="en-US" sz="1800" dirty="0"/>
              <a:t> TR, </a:t>
            </a:r>
            <a:r>
              <a:rPr lang="en-US" sz="1800" dirty="0" err="1"/>
              <a:t>Siska</a:t>
            </a:r>
            <a:r>
              <a:rPr lang="en-US" sz="1800" dirty="0"/>
              <a:t> PA, Evans AR, Sands SS, </a:t>
            </a:r>
            <a:r>
              <a:rPr lang="en-US" sz="1800" dirty="0" err="1"/>
              <a:t>Tarkin</a:t>
            </a:r>
            <a:r>
              <a:rPr lang="en-US" sz="1800" dirty="0"/>
              <a:t> IS. Staged treatment of high energy </a:t>
            </a:r>
            <a:r>
              <a:rPr lang="en-US" sz="1800" dirty="0" err="1"/>
              <a:t>midfoot</a:t>
            </a:r>
            <a:r>
              <a:rPr lang="en-US" sz="1800" dirty="0"/>
              <a:t> fracture dislocations. Foot Ankle Int. 2014 Dec;35(12):1287-91</a:t>
            </a:r>
          </a:p>
          <a:p>
            <a:pPr algn="l">
              <a:buFont typeface="Arial"/>
              <a:buChar char="•"/>
            </a:pPr>
            <a:r>
              <a:rPr lang="en-US" sz="1800" dirty="0"/>
              <a:t>Thakur NA, McDonnell M, Got CJ, </a:t>
            </a:r>
            <a:r>
              <a:rPr lang="en-US" sz="1800" dirty="0" err="1"/>
              <a:t>Arcand</a:t>
            </a:r>
            <a:r>
              <a:rPr lang="en-US" sz="1800" dirty="0"/>
              <a:t> N, Spratt KF, </a:t>
            </a:r>
            <a:r>
              <a:rPr lang="en-US" sz="1800" dirty="0" err="1"/>
              <a:t>DiGiovanni</a:t>
            </a:r>
            <a:r>
              <a:rPr lang="en-US" sz="1800" dirty="0"/>
              <a:t> CW. Injury patterns causing isolated foot compartment syndrome. J Bone Joint </a:t>
            </a:r>
            <a:r>
              <a:rPr lang="en-US" sz="1800" dirty="0" err="1"/>
              <a:t>Surg</a:t>
            </a:r>
            <a:r>
              <a:rPr lang="en-US" sz="1800" dirty="0"/>
              <a:t> Am. 2012 Jun 6;94(11):1030-5</a:t>
            </a:r>
          </a:p>
          <a:p>
            <a:pPr algn="l">
              <a:buFont typeface="Arial"/>
              <a:buChar char="•"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558970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92908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892908"/>
            <a:ext cx="7772400" cy="4114800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en-US" sz="1800" dirty="0" err="1"/>
              <a:t>Kuo</a:t>
            </a:r>
            <a:r>
              <a:rPr lang="en-US" sz="1800" dirty="0"/>
              <a:t> RS, </a:t>
            </a:r>
            <a:r>
              <a:rPr lang="en-US" sz="1800" dirty="0" err="1"/>
              <a:t>Tejwani</a:t>
            </a:r>
            <a:r>
              <a:rPr lang="en-US" sz="1800" dirty="0"/>
              <a:t> NC, </a:t>
            </a:r>
            <a:r>
              <a:rPr lang="en-US" sz="1800" dirty="0" err="1"/>
              <a:t>Digiovanni</a:t>
            </a:r>
            <a:r>
              <a:rPr lang="en-US" sz="1800" dirty="0"/>
              <a:t> CW, Holt SK, </a:t>
            </a:r>
            <a:r>
              <a:rPr lang="en-US" sz="1800" dirty="0" err="1"/>
              <a:t>Benirschke</a:t>
            </a:r>
            <a:r>
              <a:rPr lang="en-US" sz="1800" dirty="0"/>
              <a:t> SK, Hansen ST </a:t>
            </a:r>
            <a:r>
              <a:rPr lang="en-US" sz="1800" dirty="0" err="1"/>
              <a:t>Jr</a:t>
            </a:r>
            <a:r>
              <a:rPr lang="en-US" sz="1800" dirty="0"/>
              <a:t>, </a:t>
            </a:r>
            <a:r>
              <a:rPr lang="en-US" sz="1800" dirty="0" err="1"/>
              <a:t>Sangeorzan</a:t>
            </a:r>
            <a:r>
              <a:rPr lang="en-US" sz="1800" dirty="0"/>
              <a:t> BJ. Outcome after open reduction and internal fixation of </a:t>
            </a:r>
            <a:r>
              <a:rPr lang="en-US" sz="1800" dirty="0" err="1"/>
              <a:t>Lisfranc</a:t>
            </a:r>
            <a:r>
              <a:rPr lang="en-US" sz="1800" dirty="0"/>
              <a:t> joint injuries. J Bone Joint </a:t>
            </a:r>
            <a:r>
              <a:rPr lang="en-US" sz="1800" dirty="0" err="1"/>
              <a:t>Surg</a:t>
            </a:r>
            <a:r>
              <a:rPr lang="en-US" sz="1800" dirty="0"/>
              <a:t> Am. 2000 Nov;82-A(11):1609-18</a:t>
            </a:r>
          </a:p>
          <a:p>
            <a:pPr algn="l">
              <a:buFont typeface="Arial"/>
              <a:buChar char="•"/>
            </a:pPr>
            <a:r>
              <a:rPr lang="en-US" sz="1800" dirty="0" err="1"/>
              <a:t>Abbasian</a:t>
            </a:r>
            <a:r>
              <a:rPr lang="en-US" sz="1800" dirty="0"/>
              <a:t> MR, </a:t>
            </a:r>
            <a:r>
              <a:rPr lang="en-US" sz="1800" dirty="0" err="1"/>
              <a:t>Paradies</a:t>
            </a:r>
            <a:r>
              <a:rPr lang="en-US" sz="1800" dirty="0"/>
              <a:t> F, Weber M, Krause F. Temporary Internal Fixation for Ligamentous and Osseous </a:t>
            </a:r>
            <a:r>
              <a:rPr lang="en-US" sz="1800" dirty="0" err="1"/>
              <a:t>Lisfranc</a:t>
            </a:r>
            <a:r>
              <a:rPr lang="en-US" sz="1800" dirty="0"/>
              <a:t> Injuries: Outcome and Technical Tip. Foot Ankle  Int. 2015 Aug;36(8):976-83</a:t>
            </a:r>
          </a:p>
          <a:p>
            <a:pPr algn="l">
              <a:buFont typeface="Arial"/>
              <a:buChar char="•"/>
            </a:pPr>
            <a:r>
              <a:rPr lang="en-US" sz="1800" dirty="0"/>
              <a:t>Dubois-</a:t>
            </a:r>
            <a:r>
              <a:rPr lang="en-US" sz="1800" dirty="0" err="1"/>
              <a:t>Ferrière</a:t>
            </a:r>
            <a:r>
              <a:rPr lang="en-US" sz="1800" dirty="0"/>
              <a:t> V, </a:t>
            </a:r>
            <a:r>
              <a:rPr lang="en-US" sz="1800" dirty="0" err="1"/>
              <a:t>Lübbeke</a:t>
            </a:r>
            <a:r>
              <a:rPr lang="en-US" sz="1800" dirty="0"/>
              <a:t> A, </a:t>
            </a:r>
            <a:r>
              <a:rPr lang="en-US" sz="1800" dirty="0" err="1"/>
              <a:t>Chowdhary</a:t>
            </a:r>
            <a:r>
              <a:rPr lang="en-US" sz="1800" dirty="0"/>
              <a:t> A, Stern R, Dominguez D, </a:t>
            </a:r>
            <a:r>
              <a:rPr lang="en-US" sz="1800" dirty="0" err="1"/>
              <a:t>Assal</a:t>
            </a:r>
            <a:r>
              <a:rPr lang="en-US" sz="1800" dirty="0"/>
              <a:t> M. Clinical Outcomes and Development of Symptomatic Osteoarthritis 2 to 24 Years After Surgical Treatment of </a:t>
            </a:r>
            <a:r>
              <a:rPr lang="en-US" sz="1800" dirty="0" err="1"/>
              <a:t>Tarsometatarsal</a:t>
            </a:r>
            <a:r>
              <a:rPr lang="en-US" sz="1800" dirty="0"/>
              <a:t> Joint Complex Injuries. J Bone Joint  </a:t>
            </a:r>
            <a:r>
              <a:rPr lang="en-US" sz="1800" dirty="0" err="1"/>
              <a:t>Surg</a:t>
            </a:r>
            <a:r>
              <a:rPr lang="en-US" sz="1800" dirty="0"/>
              <a:t> Am. 2016 May 4;98(9):713-20.</a:t>
            </a:r>
          </a:p>
          <a:p>
            <a:pPr algn="l">
              <a:buFont typeface="Arial"/>
              <a:buChar char="•"/>
            </a:pPr>
            <a:r>
              <a:rPr lang="en-US" sz="1800" dirty="0"/>
              <a:t>Ly TV, Coetzee JC. Treatment of primarily ligamentous </a:t>
            </a:r>
            <a:r>
              <a:rPr lang="en-US" sz="1800" dirty="0" err="1"/>
              <a:t>Lisfranc</a:t>
            </a:r>
            <a:r>
              <a:rPr lang="en-US" sz="1800" dirty="0"/>
              <a:t> joint injuries: primary arthrodesis compared with open reduction and internal fixation. A prospective, randomized study. J Bone Joint </a:t>
            </a:r>
            <a:r>
              <a:rPr lang="en-US" sz="1800" dirty="0" err="1"/>
              <a:t>Surg</a:t>
            </a:r>
            <a:r>
              <a:rPr lang="en-US" sz="1800" dirty="0"/>
              <a:t> Am. 2006 Mar;88(3):514-20</a:t>
            </a:r>
          </a:p>
          <a:p>
            <a:pPr algn="l">
              <a:buFont typeface="Arial"/>
              <a:buChar char="•"/>
            </a:pPr>
            <a:r>
              <a:rPr lang="en-US" sz="1800" dirty="0" err="1"/>
              <a:t>Schildhauer</a:t>
            </a:r>
            <a:r>
              <a:rPr lang="en-US" sz="1800" dirty="0"/>
              <a:t> TA, </a:t>
            </a:r>
            <a:r>
              <a:rPr lang="en-US" sz="1800" dirty="0" err="1"/>
              <a:t>Nork</a:t>
            </a:r>
            <a:r>
              <a:rPr lang="en-US" sz="1800" dirty="0"/>
              <a:t> SE, </a:t>
            </a:r>
            <a:r>
              <a:rPr lang="en-US" sz="1800" dirty="0" err="1"/>
              <a:t>Sangeorzan</a:t>
            </a:r>
            <a:r>
              <a:rPr lang="en-US" sz="1800" dirty="0"/>
              <a:t> BJ. Temporary bridge plating of the medial column in severe </a:t>
            </a:r>
            <a:r>
              <a:rPr lang="en-US" sz="1800" dirty="0" err="1"/>
              <a:t>midfoot</a:t>
            </a:r>
            <a:r>
              <a:rPr lang="en-US" sz="1800" dirty="0"/>
              <a:t> injuries. J </a:t>
            </a:r>
            <a:r>
              <a:rPr lang="en-US" sz="1800" dirty="0" err="1"/>
              <a:t>Orthop</a:t>
            </a:r>
            <a:r>
              <a:rPr lang="en-US" sz="1800" dirty="0"/>
              <a:t> Trauma. 2003</a:t>
            </a:r>
          </a:p>
          <a:p>
            <a:pPr algn="l">
              <a:buFont typeface="Arial"/>
              <a:buChar char="•"/>
            </a:pPr>
            <a:r>
              <a:rPr lang="en-US" sz="1800" dirty="0"/>
              <a:t>Coetzee JC. Making sense of </a:t>
            </a:r>
            <a:r>
              <a:rPr lang="en-US" sz="1800" dirty="0" err="1"/>
              <a:t>lisfranc</a:t>
            </a:r>
            <a:r>
              <a:rPr lang="en-US" sz="1800" dirty="0"/>
              <a:t> injuries. Foot Ankle </a:t>
            </a:r>
            <a:r>
              <a:rPr lang="en-US" sz="1800" dirty="0" err="1"/>
              <a:t>Clin</a:t>
            </a:r>
            <a:r>
              <a:rPr lang="en-US" sz="1800" dirty="0"/>
              <a:t>. 2008 Dec;13(4):695-704, ix. </a:t>
            </a:r>
            <a:r>
              <a:rPr lang="en-US" sz="1800" dirty="0" err="1"/>
              <a:t>doi</a:t>
            </a:r>
            <a:r>
              <a:rPr lang="en-US" sz="1800" dirty="0"/>
              <a:t>: 10.1016/j.fcl.2008.07.001. Review.</a:t>
            </a:r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459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2117"/>
            <a:ext cx="7772400" cy="1143000"/>
          </a:xfrm>
        </p:spPr>
        <p:txBody>
          <a:bodyPr/>
          <a:lstStyle/>
          <a:p>
            <a:r>
              <a:rPr lang="en-US" dirty="0"/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165" y="1628113"/>
            <a:ext cx="4223635" cy="4467887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/>
              <a:t>Dynamic Stabilizers</a:t>
            </a:r>
          </a:p>
          <a:p>
            <a:pPr lvl="1" algn="l"/>
            <a:r>
              <a:rPr lang="en-US" dirty="0"/>
              <a:t>Peroneus </a:t>
            </a:r>
            <a:r>
              <a:rPr lang="en-US" dirty="0" err="1"/>
              <a:t>Longus</a:t>
            </a:r>
            <a:r>
              <a:rPr lang="en-US" dirty="0"/>
              <a:t> </a:t>
            </a:r>
          </a:p>
          <a:p>
            <a:pPr lvl="1" algn="l"/>
            <a:r>
              <a:rPr lang="en-US" dirty="0" err="1"/>
              <a:t>Tibialis</a:t>
            </a:r>
            <a:r>
              <a:rPr lang="en-US" dirty="0"/>
              <a:t> posterior</a:t>
            </a:r>
          </a:p>
          <a:p>
            <a:pPr lvl="1" algn="l"/>
            <a:r>
              <a:rPr lang="en-US" dirty="0" err="1"/>
              <a:t>Tibialis</a:t>
            </a:r>
            <a:r>
              <a:rPr lang="en-US" dirty="0"/>
              <a:t> Anterior</a:t>
            </a:r>
          </a:p>
          <a:p>
            <a:pPr lvl="2" algn="l"/>
            <a:r>
              <a:rPr lang="en-US" dirty="0"/>
              <a:t>May block reduction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err="1"/>
              <a:t>Dorsalis</a:t>
            </a:r>
            <a:r>
              <a:rPr lang="en-US" dirty="0"/>
              <a:t> </a:t>
            </a:r>
            <a:r>
              <a:rPr lang="en-US" dirty="0" err="1"/>
              <a:t>pedis</a:t>
            </a:r>
            <a:r>
              <a:rPr lang="en-US" dirty="0"/>
              <a:t> artery </a:t>
            </a:r>
          </a:p>
          <a:p>
            <a:pPr lvl="1" algn="l"/>
            <a:r>
              <a:rPr lang="en-US" dirty="0"/>
              <a:t>Forms plantar arch</a:t>
            </a:r>
          </a:p>
          <a:p>
            <a:pPr lvl="1" algn="l"/>
            <a:r>
              <a:rPr lang="en-US" dirty="0"/>
              <a:t>May be avulsed causing hematoma or compartment syndrome</a:t>
            </a:r>
          </a:p>
        </p:txBody>
      </p:sp>
      <p:pic>
        <p:nvPicPr>
          <p:cNvPr id="5" name="Content Placeholder 4" descr="DA2DB2C62FF1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43312" b="10024"/>
          <a:stretch/>
        </p:blipFill>
        <p:spPr>
          <a:xfrm>
            <a:off x="4367328" y="1628112"/>
            <a:ext cx="4736815" cy="3194597"/>
          </a:xfrm>
        </p:spPr>
      </p:pic>
      <p:sp>
        <p:nvSpPr>
          <p:cNvPr id="16" name="Rectangle 15"/>
          <p:cNvSpPr/>
          <p:nvPr/>
        </p:nvSpPr>
        <p:spPr>
          <a:xfrm>
            <a:off x="4489846" y="51250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/>
              <a:t>Schildhauer</a:t>
            </a:r>
            <a:r>
              <a:rPr lang="en-US" sz="1200" dirty="0"/>
              <a:t> et al. Ligamentous Structure of the </a:t>
            </a:r>
            <a:r>
              <a:rPr lang="en-US" sz="1200" dirty="0" err="1"/>
              <a:t>midfoot</a:t>
            </a:r>
            <a:r>
              <a:rPr lang="en-US" sz="1200" dirty="0"/>
              <a:t>. In: </a:t>
            </a:r>
            <a:r>
              <a:rPr lang="en-US" sz="1200" dirty="0" err="1"/>
              <a:t>Bucholz</a:t>
            </a:r>
            <a:r>
              <a:rPr lang="en-US" sz="1200" dirty="0"/>
              <a:t> et al., editors. Rockwood and Green’s fractures in adults. 8th </a:t>
            </a:r>
            <a:r>
              <a:rPr lang="en-US" sz="1200" dirty="0" err="1"/>
              <a:t>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1773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699" y="36078"/>
            <a:ext cx="7378705" cy="789973"/>
          </a:xfrm>
        </p:spPr>
        <p:txBody>
          <a:bodyPr/>
          <a:lstStyle/>
          <a:p>
            <a:r>
              <a:rPr lang="en-US" dirty="0"/>
              <a:t>Functional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165" y="826052"/>
            <a:ext cx="4827373" cy="569975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Column Theory</a:t>
            </a:r>
          </a:p>
          <a:p>
            <a:pPr marL="514350" indent="-457200" algn="l">
              <a:buFont typeface="Arial"/>
              <a:buChar char="•"/>
            </a:pPr>
            <a:r>
              <a:rPr lang="en-US" dirty="0"/>
              <a:t>Medial column (Yellow)</a:t>
            </a:r>
          </a:p>
          <a:p>
            <a:pPr marL="914400" lvl="1" indent="-457200" algn="l"/>
            <a:r>
              <a:rPr lang="en-US" sz="2800" dirty="0"/>
              <a:t>First TMT and NC joints </a:t>
            </a:r>
          </a:p>
          <a:p>
            <a:pPr marL="914400" lvl="1" indent="-457200" algn="l"/>
            <a:r>
              <a:rPr lang="en-US" sz="2800" dirty="0"/>
              <a:t>Limited mobility at first TMT</a:t>
            </a:r>
          </a:p>
          <a:p>
            <a:pPr marL="914400" lvl="1" indent="-457200" algn="l"/>
            <a:r>
              <a:rPr lang="en-US" sz="2800" dirty="0"/>
              <a:t>Mobile segment is the </a:t>
            </a:r>
            <a:r>
              <a:rPr lang="en-US" sz="2800" dirty="0" err="1"/>
              <a:t>talonavicular</a:t>
            </a:r>
            <a:r>
              <a:rPr lang="en-US" sz="2800" dirty="0"/>
              <a:t> joint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01" r="-1234"/>
          <a:stretch/>
        </p:blipFill>
        <p:spPr>
          <a:xfrm>
            <a:off x="5630704" y="826052"/>
            <a:ext cx="2432618" cy="4903752"/>
          </a:xfrm>
        </p:spPr>
      </p:pic>
      <p:sp>
        <p:nvSpPr>
          <p:cNvPr id="8" name="TextBox 7"/>
          <p:cNvSpPr txBox="1"/>
          <p:nvPr/>
        </p:nvSpPr>
        <p:spPr>
          <a:xfrm>
            <a:off x="5397946" y="6027003"/>
            <a:ext cx="362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Yellow shading = medial column, red shading = intermediate column, green shading = lateral column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372992" y="36078"/>
            <a:ext cx="0" cy="1370691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TA">
  <a:themeElements>
    <a:clrScheme name="Custom 20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FF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OTA.thmx</Template>
  <TotalTime>10733</TotalTime>
  <Words>2959</Words>
  <Application>Microsoft Office PowerPoint</Application>
  <PresentationFormat>On-screen Show (4:3)</PresentationFormat>
  <Paragraphs>448</Paragraphs>
  <Slides>76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ＭＳ Ｐゴシック</vt:lpstr>
      <vt:lpstr>Adobe Garamond Pro</vt:lpstr>
      <vt:lpstr>Arial</vt:lpstr>
      <vt:lpstr>Arial Black</vt:lpstr>
      <vt:lpstr>Calibri</vt:lpstr>
      <vt:lpstr>High Tower Text</vt:lpstr>
      <vt:lpstr>Times New Roman</vt:lpstr>
      <vt:lpstr>Wingdings</vt:lpstr>
      <vt:lpstr>OTA</vt:lpstr>
      <vt:lpstr>Midfoot Fractures and Dislocations</vt:lpstr>
      <vt:lpstr>Outline</vt:lpstr>
      <vt:lpstr>Objectives</vt:lpstr>
      <vt:lpstr>Recommendations to Improve Retention of this Material</vt:lpstr>
      <vt:lpstr>Incidence</vt:lpstr>
      <vt:lpstr>Anatomy</vt:lpstr>
      <vt:lpstr>Anatomy</vt:lpstr>
      <vt:lpstr>Anatomy</vt:lpstr>
      <vt:lpstr>Functional Anatomy</vt:lpstr>
      <vt:lpstr>Functional Anatomy</vt:lpstr>
      <vt:lpstr>Functional Anatomy</vt:lpstr>
      <vt:lpstr>Functional Anatomy</vt:lpstr>
      <vt:lpstr>Mechanism of Injury</vt:lpstr>
      <vt:lpstr>Initial Evaluation</vt:lpstr>
      <vt:lpstr>Gap sign</vt:lpstr>
      <vt:lpstr>Imaging</vt:lpstr>
      <vt:lpstr>Imaging</vt:lpstr>
      <vt:lpstr>Imaging</vt:lpstr>
      <vt:lpstr>Fleck Sign</vt:lpstr>
      <vt:lpstr>Advanced Imaging</vt:lpstr>
      <vt:lpstr>Advanced Imaging</vt:lpstr>
      <vt:lpstr>Stress Imaging</vt:lpstr>
      <vt:lpstr>PowerPoint Presentation</vt:lpstr>
      <vt:lpstr>Stress Imaging</vt:lpstr>
      <vt:lpstr>Classification</vt:lpstr>
      <vt:lpstr>Treatment Principles</vt:lpstr>
      <vt:lpstr>Treatment Principles</vt:lpstr>
      <vt:lpstr>Management</vt:lpstr>
      <vt:lpstr>Management</vt:lpstr>
      <vt:lpstr>Initial Management</vt:lpstr>
      <vt:lpstr>Initial Management</vt:lpstr>
      <vt:lpstr>Courtesy of John Anderson, MD</vt:lpstr>
      <vt:lpstr>Compartment syndrome</vt:lpstr>
      <vt:lpstr>Definitive Management is Controversial</vt:lpstr>
      <vt:lpstr>The Problem</vt:lpstr>
      <vt:lpstr>The Problem</vt:lpstr>
      <vt:lpstr>OUTCOMES</vt:lpstr>
      <vt:lpstr>PowerPoint Presentation</vt:lpstr>
      <vt:lpstr>PowerPoint Presentation</vt:lpstr>
      <vt:lpstr>PowerPoint Presentation</vt:lpstr>
      <vt:lpstr>Primary Arthrodesis(PA) vs ORIF</vt:lpstr>
      <vt:lpstr>PA vs ORIF Ly and Coetzee, JBJS 2006 </vt:lpstr>
      <vt:lpstr>Operative Technique</vt:lpstr>
      <vt:lpstr>Exposure: Dorsomedial</vt:lpstr>
      <vt:lpstr>Exposure: Dorsolateral</vt:lpstr>
      <vt:lpstr>Sequence of Reduction</vt:lpstr>
      <vt:lpstr>Fixation</vt:lpstr>
      <vt:lpstr>Fixation</vt:lpstr>
      <vt:lpstr>Fixation: ORIF</vt:lpstr>
      <vt:lpstr>Fixation: Arthrodesis</vt:lpstr>
      <vt:lpstr>Closure</vt:lpstr>
      <vt:lpstr>Case Examples</vt:lpstr>
      <vt:lpstr>Case Example # 1</vt:lpstr>
      <vt:lpstr>Fixation for Case #1</vt:lpstr>
      <vt:lpstr>Follow up</vt:lpstr>
      <vt:lpstr>Follow up</vt:lpstr>
      <vt:lpstr>Case example # 2 Bridge plating to maintain length</vt:lpstr>
      <vt:lpstr>PowerPoint Presentation</vt:lpstr>
      <vt:lpstr>ORIF</vt:lpstr>
      <vt:lpstr>Bridge plate to maintain medial column</vt:lpstr>
      <vt:lpstr>Follow up</vt:lpstr>
      <vt:lpstr>Case Example # 3: Plate fixation for comminution</vt:lpstr>
      <vt:lpstr>Post reduction</vt:lpstr>
      <vt:lpstr>PowerPoint Presentation</vt:lpstr>
      <vt:lpstr>Note the flexible fixation of the lateral column</vt:lpstr>
      <vt:lpstr>Follow Up</vt:lpstr>
      <vt:lpstr>Associated Injuries: Cuboid Fracture</vt:lpstr>
      <vt:lpstr>Cuboid Fracture</vt:lpstr>
      <vt:lpstr>Cuboid Fractures: Bridge Plating</vt:lpstr>
      <vt:lpstr>Cuboid Fractures: Bridge plate</vt:lpstr>
      <vt:lpstr>Cuboid Fractures: Ex-Fix Courtesy of John Anderson, MD</vt:lpstr>
      <vt:lpstr>Indications for Fusion of Lisfranc Injuries</vt:lpstr>
      <vt:lpstr>Objectives (Again)</vt:lpstr>
      <vt:lpstr>Summary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Midfoot Fractures and Dislocations</dc:title>
  <dc:creator>Brian Weatherford</dc:creator>
  <cp:lastModifiedBy>gangler</cp:lastModifiedBy>
  <cp:revision>88</cp:revision>
  <dcterms:created xsi:type="dcterms:W3CDTF">2017-01-18T14:52:45Z</dcterms:created>
  <dcterms:modified xsi:type="dcterms:W3CDTF">2017-05-02T15:58:44Z</dcterms:modified>
</cp:coreProperties>
</file>