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333" r:id="rId15"/>
    <p:sldId id="274" r:id="rId16"/>
    <p:sldId id="275" r:id="rId17"/>
    <p:sldId id="276" r:id="rId18"/>
    <p:sldId id="277" r:id="rId19"/>
    <p:sldId id="332" r:id="rId20"/>
    <p:sldId id="281" r:id="rId21"/>
    <p:sldId id="282" r:id="rId22"/>
    <p:sldId id="283" r:id="rId23"/>
    <p:sldId id="285" r:id="rId24"/>
    <p:sldId id="335" r:id="rId25"/>
    <p:sldId id="288" r:id="rId26"/>
    <p:sldId id="289" r:id="rId27"/>
    <p:sldId id="336" r:id="rId28"/>
    <p:sldId id="292" r:id="rId29"/>
    <p:sldId id="293" r:id="rId30"/>
    <p:sldId id="294" r:id="rId31"/>
    <p:sldId id="295" r:id="rId32"/>
    <p:sldId id="337" r:id="rId33"/>
    <p:sldId id="296" r:id="rId34"/>
    <p:sldId id="297" r:id="rId35"/>
    <p:sldId id="298" r:id="rId36"/>
    <p:sldId id="299" r:id="rId37"/>
    <p:sldId id="302" r:id="rId38"/>
    <p:sldId id="303" r:id="rId39"/>
    <p:sldId id="338" r:id="rId40"/>
    <p:sldId id="304" r:id="rId41"/>
    <p:sldId id="305" r:id="rId42"/>
    <p:sldId id="306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22" r:id="rId53"/>
    <p:sldId id="323" r:id="rId54"/>
    <p:sldId id="324" r:id="rId55"/>
    <p:sldId id="325" r:id="rId56"/>
    <p:sldId id="326" r:id="rId57"/>
    <p:sldId id="329" r:id="rId58"/>
    <p:sldId id="331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elvetica Neue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43" autoAdjust="0"/>
  </p:normalViewPr>
  <p:slideViewPr>
    <p:cSldViewPr snapToGrid="0">
      <p:cViewPr varScale="1">
        <p:scale>
          <a:sx n="80" d="100"/>
          <a:sy n="80" d="100"/>
        </p:scale>
        <p:origin x="4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F2199-FE3C-4158-9D15-CAACC695BE0C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745A-BA10-4ADD-B40B-6FC25DF1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33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8276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martr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50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3092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425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4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- Previously, controversy existed </a:t>
            </a:r>
            <a:r>
              <a:rPr lang="en-US" sz="1300">
                <a:highlight>
                  <a:srgbClr val="FFFFFF"/>
                </a:highlight>
              </a:rPr>
              <a:t>between two orthopedic approaches: the Early Total Care and the Damage Control Orthopedics.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>
                <a:highlight>
                  <a:srgbClr val="FFFFFF"/>
                </a:highlight>
              </a:rPr>
              <a:t>- Damage Control is a US Navy term used to describe taking all measures to ensure that the vessel stays afloat.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>
                <a:highlight>
                  <a:srgbClr val="FFFFFF"/>
                </a:highlight>
              </a:rPr>
              <a:t>- Traumatic injuries lead to the systemic inflammatory response syndrome (SIRS)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>
                <a:highlight>
                  <a:srgbClr val="FFFFFF"/>
                </a:highlight>
              </a:rPr>
              <a:t>- Severe inflammation may lead to acute organ failure and early death after injury.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>
                <a:highlight>
                  <a:srgbClr val="FFFFFF"/>
                </a:highlight>
              </a:rPr>
              <a:t>- Trauma “first hit”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>
                <a:highlight>
                  <a:srgbClr val="FFFFFF"/>
                </a:highlight>
              </a:rPr>
              <a:t>- Surgery “Second hit”</a:t>
            </a:r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59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501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289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1019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18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If articular surface is not fractured and displacement</a:t>
            </a:r>
            <a:r>
              <a:rPr lang="en-US" baseline="0" dirty="0"/>
              <a:t> is acceptable</a:t>
            </a:r>
            <a:endParaRPr lang="en-US" dirty="0"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469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128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781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949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Antibiotics are the single most important factor to prevent infection.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New literature has shown time to OR to be less important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Surgical debridement: remove foreign material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Irrigation</a:t>
            </a:r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976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Fascia is a lining of the muscle that creates separate compartments.  Presents</a:t>
            </a:r>
            <a:r>
              <a:rPr lang="en-US" baseline="0" dirty="0"/>
              <a:t> with intense pain, swelling, and firm to palpation.</a:t>
            </a:r>
            <a:endParaRPr lang="en-US" dirty="0"/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598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With true compartment syndrome, muscle will bulge out of the fascia from the increase in pressure</a:t>
            </a:r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5911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7006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Damage Control Orthopedics = DCO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Commonly used with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Comminuted distal femur fractures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Tibial plateau fractures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some ankle fractures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calcaneus fractures</a:t>
            </a:r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507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370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434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736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Pins out in clinic typically 3-4 weeks after surgery </a:t>
            </a:r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171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350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734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Left photo:  Immediately postoperatively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Right</a:t>
            </a:r>
            <a:r>
              <a:rPr lang="en-US" baseline="0" dirty="0"/>
              <a:t> photo:  Callus formation is evident</a:t>
            </a:r>
            <a:endParaRPr lang="en-US" dirty="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963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Benefits: “minimally invasive”, prevents further soft tissue injury at fracture site, generally quicker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Disadvantages: unable to perform direct open reduction at fracture site, limited use distal/proximal fractures or with high level comminution </a:t>
            </a:r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963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25 year old male.  gunshot wound to right femur.  Undwerwent emergent vascular repair and external fixation.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Transitioned to femoral nail on day 3.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Vascular CT performed to evaluate vascular repair.  Note the extensive comminution and unreduced fragments.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He maintained length, alignment, and rotation.</a:t>
            </a:r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106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Discuss that reduction doesn’t have to be perfect.  Only looking for length, alignment, rotation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Healed fracture</a:t>
            </a:r>
          </a:p>
        </p:txBody>
      </p:sp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7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186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Picture in bottom right of slide.  There are multiple starting points and interlocking options, dependent on surgical preference and fracture type.</a:t>
            </a:r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467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proximal fracture or midshaft fracture</a:t>
            </a:r>
          </a:p>
        </p:txBody>
      </p:sp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3625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distal fracture or midshaft fracture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552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Discuss starting points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Parapatellar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 dirty="0"/>
              <a:t>Most common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 dirty="0" err="1"/>
              <a:t>Diaphyseal</a:t>
            </a:r>
            <a:endParaRPr lang="EN-US" dirty="0"/>
          </a:p>
          <a:p>
            <a:pPr marR="0" lvl="0" algn="l" rtl="0">
              <a:spcBef>
                <a:spcPts val="0"/>
              </a:spcBef>
              <a:buNone/>
            </a:pPr>
            <a:r>
              <a:rPr lang="EN-US" dirty="0"/>
              <a:t>Suprapatellar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 dirty="0"/>
              <a:t>Through knee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 dirty="0"/>
              <a:t>Easier to overcome deformity for proximal fractures</a:t>
            </a:r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02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In Middle ages, bandages soaked in horse blood were commonly used</a:t>
            </a:r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587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228600"/>
            <a:r>
              <a:rPr lang="EN-US" dirty="0"/>
              <a:t>Deformity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 dirty="0"/>
              <a:t>Valgus, apex anterior</a:t>
            </a:r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829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411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94100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31104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Mortality Rate 4%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Major cause of death is massive hemorrhage, in 34%</a:t>
            </a:r>
          </a:p>
        </p:txBody>
      </p:sp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8706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Left image:  open book prior to sheet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Right image: open book after sheet</a:t>
            </a:r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7704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buChar char="-"/>
            </a:pPr>
            <a:endParaRPr/>
          </a:p>
        </p:txBody>
      </p:sp>
      <p:sp>
        <p:nvSpPr>
          <p:cNvPr id="662" name="Shape 6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2588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buChar char="-"/>
            </a:pPr>
            <a:endParaRPr/>
          </a:p>
        </p:txBody>
      </p:sp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48073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Anatomic articular reduction is critical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Multiple studies:  20-46% of patients over age 55% treated with ORIF eventually require Total Hip.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Multiple approaches, depending on fracture pattern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Posterior approaches have 3-5% risk of nerve palsy</a:t>
            </a:r>
          </a:p>
          <a:p>
            <a:pPr marL="457200" marR="0" lvl="0" indent="-228600" algn="l" rtl="0">
              <a:spcBef>
                <a:spcPts val="0"/>
              </a:spcBef>
              <a:buChar char="-"/>
            </a:pPr>
            <a:r>
              <a:rPr lang="en-US"/>
              <a:t>Biggest complication long term is post-traumatic OA</a:t>
            </a:r>
          </a:p>
        </p:txBody>
      </p:sp>
      <p:sp>
        <p:nvSpPr>
          <p:cNvPr id="684" name="Shape 6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8018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SzPct val="25000"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Shape 6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471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9569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It’s been shown that unrestricted </a:t>
            </a:r>
            <a:r>
              <a:rPr lang="en-US" dirty="0" err="1"/>
              <a:t>weightbearing</a:t>
            </a:r>
            <a:r>
              <a:rPr lang="en-US" dirty="0"/>
              <a:t> leads to equal complication rates and better long term outcomes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3.9% in-hospital mortality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5.1% 30-day mortality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Study from New York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21.2% 1 year mortality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/>
          </a:p>
        </p:txBody>
      </p:sp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7401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9790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91800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ankle/foot fractures useful because easier to stand at the end of the bed</a:t>
            </a:r>
          </a:p>
        </p:txBody>
      </p:sp>
      <p:sp>
        <p:nvSpPr>
          <p:cNvPr id="783" name="Shape 7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8059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3298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Tibial nail, retrograde femoral nail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PELVIC AND ACETABULAR surgery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/>
              <a:t>NOT for ankle/pilon due to standing at end of bed.  </a:t>
            </a:r>
          </a:p>
        </p:txBody>
      </p:sp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610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Shape 8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6107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Shape 8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270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Shape 8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245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Orthopaedic Trauma evolved extensively during and after World War I</a:t>
            </a:r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3171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large gypsum deposit at </a:t>
            </a:r>
            <a:r>
              <a:rPr lang="en-US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Montmartre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in Paris led "calcined gypsum" (roasted gypsum or gypsum plaster) to be commonly known as "plaster of Paris"</a:t>
            </a: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757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Falls and MVC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061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1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dirty="0">
                <a:solidFill>
                  <a:srgbClr val="FFFF00"/>
                </a:solidFill>
              </a:rPr>
              <a:t>PLEASE NOTE: Criteria may vary at centers depending on State vs. ACS accreditation and institution policy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63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76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57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/>
            </a:lvl3pPr>
            <a:lvl4pPr marL="0" marR="0" lvl="3" indent="0" algn="l" rtl="0">
              <a:spcBef>
                <a:spcPts val="0"/>
              </a:spcBef>
              <a:buNone/>
              <a:defRPr sz="1800"/>
            </a:lvl4pPr>
            <a:lvl5pPr marL="0" marR="0" lvl="4" indent="0" algn="l" rtl="0">
              <a:spcBef>
                <a:spcPts val="0"/>
              </a:spcBef>
              <a:buNone/>
              <a:defRPr sz="1800"/>
            </a:lvl5pPr>
            <a:lvl6pPr marL="0" marR="0" lvl="5" indent="0" algn="l" rtl="0">
              <a:spcBef>
                <a:spcPts val="0"/>
              </a:spcBef>
              <a:buNone/>
              <a:defRPr sz="1800"/>
            </a:lvl6pPr>
            <a:lvl7pPr marL="0" marR="0" lvl="6" indent="0" algn="l" rtl="0">
              <a:spcBef>
                <a:spcPts val="0"/>
              </a:spcBef>
              <a:buNone/>
              <a:defRPr sz="1800"/>
            </a:lvl7pPr>
            <a:lvl8pPr marL="0" marR="0" lvl="7" indent="0" algn="l" rtl="0">
              <a:spcBef>
                <a:spcPts val="0"/>
              </a:spcBef>
              <a:buNone/>
              <a:defRPr sz="1800"/>
            </a:lvl8pPr>
            <a:lvl9pPr marL="0" marR="0" lvl="8" indent="0" algn="l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4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6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mp"/><Relationship Id="rId5" Type="http://schemas.openxmlformats.org/officeDocument/2006/relationships/image" Target="../media/image55.tmp"/><Relationship Id="rId4" Type="http://schemas.openxmlformats.org/officeDocument/2006/relationships/image" Target="../media/image54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008460" y="5181710"/>
            <a:ext cx="5257800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Eddie Hasty, MD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Daniel Carpenter, MD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2476508" y="38099"/>
            <a:ext cx="4191000" cy="13303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Introduction to </a:t>
            </a:r>
            <a:r>
              <a:rPr lang="en-US" sz="32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Orthopaedic</a:t>
            </a:r>
            <a:r>
              <a:rPr lang="en-US"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Trauma for OR Staff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l="9373" r="8833" b="7080"/>
          <a:stretch/>
        </p:blipFill>
        <p:spPr>
          <a:xfrm>
            <a:off x="2612550" y="1590050"/>
            <a:ext cx="3918900" cy="29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Level 2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Trauma Activation Criteria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457200" y="936300"/>
            <a:ext cx="8466600" cy="52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Glasgow Coma Scale &lt;14, &gt;8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Vital Sign instability (do not meet RED criteria)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Flail chest or multiple rib fractures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Pneumothorax/</a:t>
            </a:r>
            <a:r>
              <a:rPr lang="en-US" sz="1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hemothorax</a:t>
            </a:r>
            <a:endParaRPr lang="en-US" sz="1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Open/depressed skull fractures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 or more long bone fractures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Crush injury to chest or pelvis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High level of suspicion related to mechanism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Burns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682550" y="5292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Mechanism of Injury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51475" y="1626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75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45% Falls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75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32% Motor vehicle collision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75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8% Assault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75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9% Motorcycle collision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75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6% Gunshot wounds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884" y="4455225"/>
            <a:ext cx="3264364" cy="23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9" y="4455224"/>
            <a:ext cx="4673349" cy="233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4874" y="1902125"/>
            <a:ext cx="3264374" cy="221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 err="1">
                <a:solidFill>
                  <a:schemeClr val="tx1"/>
                </a:solidFill>
              </a:rPr>
              <a:t>Polytrauma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Definition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“blunt trauma patients whose injuries involve multiple body regions or cavities, compromise patient’s physiology, and potentially cause dysfunction of uninjured organs”     </a:t>
            </a:r>
          </a:p>
          <a:p>
            <a:pPr marL="457200" lvl="0" indent="0" algn="r" rt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- Injury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</a:endParaRP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b="9231"/>
          <a:stretch/>
        </p:blipFill>
        <p:spPr>
          <a:xfrm>
            <a:off x="2504887" y="3815124"/>
            <a:ext cx="4134224" cy="24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8100"/>
            <a:ext cx="1828800" cy="5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 err="1">
                <a:solidFill>
                  <a:schemeClr val="tx1"/>
                </a:solidFill>
              </a:rPr>
              <a:t>Polytrauma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57200" y="12352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Timing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Early Total Care</a:t>
            </a: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-	</a:t>
            </a:r>
            <a:r>
              <a:rPr lang="en-US" sz="1800" dirty="0">
                <a:solidFill>
                  <a:schemeClr val="tx1"/>
                </a:solidFill>
              </a:rPr>
              <a:t>Used heavily in 1980s-1990s</a:t>
            </a:r>
          </a:p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sz="1800" dirty="0">
                <a:solidFill>
                  <a:schemeClr val="tx1"/>
                </a:solidFill>
              </a:rPr>
              <a:t>	Definitive fixation of all injuries on presentation</a:t>
            </a: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Damage Control (“DCO”) </a:t>
            </a: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-	</a:t>
            </a:r>
            <a:r>
              <a:rPr lang="en-US" sz="1800" dirty="0">
                <a:solidFill>
                  <a:schemeClr val="tx1"/>
                </a:solidFill>
              </a:rPr>
              <a:t>Developed in 1990s</a:t>
            </a: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sz="1800" dirty="0">
                <a:solidFill>
                  <a:schemeClr val="tx1"/>
                </a:solidFill>
              </a:rPr>
              <a:t>	Temporary stabilization to ensure patient survival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4">
            <a:alphaModFix/>
          </a:blip>
          <a:srcRect l="-2570" t="-4880" r="2569" b="17261"/>
          <a:stretch/>
        </p:blipFill>
        <p:spPr>
          <a:xfrm>
            <a:off x="2598174" y="4585937"/>
            <a:ext cx="3947650" cy="227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5744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Principles of Treatment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-844731" y="1890900"/>
            <a:ext cx="9531531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Non-operative treatment</a:t>
            </a: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vs.</a:t>
            </a: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Operative fixation</a:t>
            </a:r>
          </a:p>
        </p:txBody>
      </p:sp>
    </p:spTree>
    <p:extLst>
      <p:ext uri="{BB962C8B-B14F-4D97-AF65-F5344CB8AC3E}">
        <p14:creationId xmlns:p14="http://schemas.microsoft.com/office/powerpoint/2010/main" val="233650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39356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Non-Operative Treatment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tx1"/>
              </a:buClr>
              <a:buSzPct val="56250"/>
            </a:pPr>
            <a:r>
              <a:rPr lang="en-US" b="1" dirty="0">
                <a:solidFill>
                  <a:schemeClr val="tx1"/>
                </a:solidFill>
              </a:rPr>
              <a:t>Splint→ Cast</a:t>
            </a:r>
            <a:r>
              <a:rPr lang="en-US" dirty="0">
                <a:solidFill>
                  <a:schemeClr val="tx1"/>
                </a:solidFill>
              </a:rPr>
              <a:t> immobilization is mainstay of most non-operative treatment </a:t>
            </a: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endParaRPr dirty="0">
              <a:solidFill>
                <a:schemeClr val="tx1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tx1"/>
              </a:buClr>
              <a:buSzPct val="56250"/>
            </a:pPr>
            <a:r>
              <a:rPr lang="en-US" dirty="0">
                <a:solidFill>
                  <a:schemeClr val="tx1"/>
                </a:solidFill>
              </a:rPr>
              <a:t>Non-operative fracture treatment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majority of </a:t>
            </a:r>
            <a:r>
              <a:rPr lang="en-US" u="sng" dirty="0">
                <a:solidFill>
                  <a:schemeClr val="tx1"/>
                </a:solidFill>
              </a:rPr>
              <a:t>pediatric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orthopedic trauma </a:t>
            </a:r>
          </a:p>
        </p:txBody>
      </p:sp>
      <p:pic>
        <p:nvPicPr>
          <p:cNvPr id="1026" name="Picture 2" descr="http://blogs.webmd.com/all-ears/files/2011/06/fracture-2_Moser_W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88" y="3847109"/>
            <a:ext cx="2256312" cy="30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8644" y="4429495"/>
            <a:ext cx="914400" cy="3325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Common “non-op” fractures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132150" y="1497300"/>
            <a:ext cx="8554800" cy="462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Pediatric both bone forearm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fractures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Typically reduced in the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ED with sedation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Splint/cast for 6-8 weeks,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little to no long term deficits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399" y="1497300"/>
            <a:ext cx="3657600" cy="26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75737" y="3468174"/>
            <a:ext cx="1278925" cy="30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Common “non-op” fractures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132150" y="1497300"/>
            <a:ext cx="8554800" cy="462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Pediatric tibia fracture (“spiral fracture”)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Non-weight bearing in long leg cast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Also option to treat minimally displaced </a:t>
            </a:r>
            <a:r>
              <a:rPr lang="en-US" dirty="0" err="1">
                <a:solidFill>
                  <a:schemeClr val="tx1"/>
                </a:solidFill>
              </a:rPr>
              <a:t>tibial</a:t>
            </a:r>
            <a:r>
              <a:rPr lang="en-US" dirty="0">
                <a:solidFill>
                  <a:schemeClr val="tx1"/>
                </a:solidFill>
              </a:rPr>
              <a:t> shaft fractures in adults non-operatively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000" y="3741449"/>
            <a:ext cx="2269474" cy="306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74" y="3741449"/>
            <a:ext cx="2296651" cy="306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Common “non-op” fractures 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Adult proximal </a:t>
            </a:r>
            <a:r>
              <a:rPr lang="en-US" dirty="0" err="1">
                <a:solidFill>
                  <a:schemeClr val="tx1"/>
                </a:solidFill>
              </a:rPr>
              <a:t>humerus</a:t>
            </a:r>
            <a:r>
              <a:rPr lang="en-US" dirty="0">
                <a:solidFill>
                  <a:schemeClr val="tx1"/>
                </a:solidFill>
              </a:rPr>
              <a:t> fracture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Treated in “cuff and collar”</a:t>
            </a:r>
          </a:p>
          <a:p>
            <a:pPr marL="914400" lvl="1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Gravity assisted  </a:t>
            </a:r>
          </a:p>
        </p:txBody>
      </p:sp>
      <p:pic>
        <p:nvPicPr>
          <p:cNvPr id="304" name="Shape 304"/>
          <p:cNvPicPr preferRelativeResize="0"/>
          <p:nvPr/>
        </p:nvPicPr>
        <p:blipFill rotWithShape="1">
          <a:blip r:embed="rId4">
            <a:alphaModFix/>
          </a:blip>
          <a:srcRect l="5273" r="6740"/>
          <a:stretch/>
        </p:blipFill>
        <p:spPr>
          <a:xfrm>
            <a:off x="5533901" y="3742140"/>
            <a:ext cx="3218213" cy="29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physioworks.com.au/images/Injuries-Conditions/Cuff_Coll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7" y="3810375"/>
            <a:ext cx="2063379" cy="29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0644" y="4191000"/>
            <a:ext cx="641268" cy="34537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5744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Principles of Treatment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-844731" y="1890900"/>
            <a:ext cx="9531531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Non-operative treatment</a:t>
            </a: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vs.</a:t>
            </a: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144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Operative fixation</a:t>
            </a:r>
          </a:p>
        </p:txBody>
      </p:sp>
    </p:spTree>
    <p:extLst>
      <p:ext uri="{BB962C8B-B14F-4D97-AF65-F5344CB8AC3E}">
        <p14:creationId xmlns:p14="http://schemas.microsoft.com/office/powerpoint/2010/main" val="346991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2008460" y="4884830"/>
            <a:ext cx="5257800" cy="8390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Eddie Hasty, MD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Daniel Carpenter, MD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2476493" y="38099"/>
            <a:ext cx="4191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3200" dirty="0">
                <a:solidFill>
                  <a:schemeClr val="tx1"/>
                </a:solidFill>
              </a:rPr>
              <a:t>Introduction to </a:t>
            </a:r>
            <a:r>
              <a:rPr lang="en-US" sz="3200" dirty="0" err="1">
                <a:solidFill>
                  <a:schemeClr val="tx1"/>
                </a:solidFill>
              </a:rPr>
              <a:t>Orthopaedic</a:t>
            </a:r>
            <a:r>
              <a:rPr lang="en-US" sz="3200" dirty="0">
                <a:solidFill>
                  <a:schemeClr val="tx1"/>
                </a:solidFill>
              </a:rPr>
              <a:t> Trauma for OR Staff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4343" y="1600175"/>
            <a:ext cx="3855300" cy="29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Operative Indications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251675" y="1634800"/>
            <a:ext cx="87714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chemeClr val="tx1"/>
                </a:solidFill>
              </a:rPr>
              <a:t>Open Fractures &amp; Compartment Syndrome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External Fixation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Internal Fixation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457200" y="39356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Open Fractures</a:t>
            </a:r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Variability in severity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Surgical “urgency”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Time to antibiotics and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debridement is crucial </a:t>
            </a:r>
          </a:p>
          <a:p>
            <a:pPr marL="457200" indent="-457200">
              <a:spcBef>
                <a:spcPts val="0"/>
              </a:spcBef>
              <a:buClr>
                <a:schemeClr val="tx1"/>
              </a:buClr>
            </a:pPr>
            <a:endParaRPr dirty="0">
              <a:solidFill>
                <a:schemeClr val="tx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Antibiotic choice?</a:t>
            </a:r>
          </a:p>
          <a:p>
            <a:pPr marL="914400" lvl="1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Cefazolin: 1st line</a:t>
            </a:r>
          </a:p>
          <a:p>
            <a:pPr marL="914400" lvl="1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Clindamycin in PCN allergic</a:t>
            </a:r>
          </a:p>
          <a:p>
            <a:pPr marL="914400" lvl="1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Aminoglycosides if very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contaminated or Type III </a:t>
            </a:r>
          </a:p>
        </p:txBody>
      </p:sp>
      <p:pic>
        <p:nvPicPr>
          <p:cNvPr id="351" name="Shape 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924" y="1425373"/>
            <a:ext cx="1934222" cy="306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555300" y="1941947"/>
            <a:ext cx="3025976" cy="19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8749" y="4638075"/>
            <a:ext cx="3130625" cy="18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Compartment Syndrome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058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Surgical emergency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Typically the result of traumatic injury to soft tissue +/- fracture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Excessive pressure within closed space decreases blood flow to the tissues 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Commonly lower leg but can be thigh, buttock, hand, forearm, arm, foot</a:t>
            </a:r>
          </a:p>
        </p:txBody>
      </p:sp>
      <p:pic>
        <p:nvPicPr>
          <p:cNvPr id="3074" name="Picture 2" descr="http://www.neurologyindia.com/articles/2013/61/4/images/ni_2013_61_4_419_117611_u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08" y="5130141"/>
            <a:ext cx="5254392" cy="172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Compartment Syndrome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3600" dirty="0"/>
          </a:p>
          <a:p>
            <a:pPr marL="0" lvl="0" indent="0" rtl="0">
              <a:spcBef>
                <a:spcPts val="0"/>
              </a:spcBef>
              <a:buNone/>
            </a:pPr>
            <a:endParaRPr sz="3600" dirty="0"/>
          </a:p>
          <a:p>
            <a:pPr marL="0" lvl="0" indent="0" rtl="0">
              <a:spcBef>
                <a:spcPts val="0"/>
              </a:spcBef>
              <a:buNone/>
            </a:pPr>
            <a:endParaRPr sz="3600" dirty="0"/>
          </a:p>
          <a:p>
            <a:pPr marL="0" lvl="0" indent="0" rtl="0">
              <a:spcBef>
                <a:spcPts val="0"/>
              </a:spcBef>
              <a:buNone/>
            </a:pPr>
            <a:endParaRPr sz="3600" dirty="0"/>
          </a:p>
          <a:p>
            <a:pPr marL="0" lvl="0" indent="0" rtl="0">
              <a:spcBef>
                <a:spcPts val="0"/>
              </a:spcBef>
              <a:buNone/>
            </a:pPr>
            <a:endParaRPr sz="3600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Treatment is emergent </a:t>
            </a:r>
            <a:r>
              <a:rPr lang="en-US" dirty="0" err="1">
                <a:solidFill>
                  <a:schemeClr val="tx1"/>
                </a:solidFill>
              </a:rPr>
              <a:t>fasciotomy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4">
            <a:alphaModFix/>
          </a:blip>
          <a:srcRect l="22528"/>
          <a:stretch/>
        </p:blipFill>
        <p:spPr>
          <a:xfrm>
            <a:off x="5431975" y="1634825"/>
            <a:ext cx="3712025" cy="35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5">
            <a:alphaModFix/>
          </a:blip>
          <a:srcRect r="14908"/>
          <a:stretch/>
        </p:blipFill>
        <p:spPr>
          <a:xfrm>
            <a:off x="94489" y="1634825"/>
            <a:ext cx="5428150" cy="35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Operative Indications</a:t>
            </a:r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251675" y="1634800"/>
            <a:ext cx="87714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Open Fractures &amp; Compartment Syndrome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chemeClr val="tx1"/>
                </a:solidFill>
              </a:rPr>
              <a:t>External Fixation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Internal Fixation</a:t>
            </a:r>
          </a:p>
        </p:txBody>
      </p:sp>
    </p:spTree>
    <p:extLst>
      <p:ext uri="{BB962C8B-B14F-4D97-AF65-F5344CB8AC3E}">
        <p14:creationId xmlns:p14="http://schemas.microsoft.com/office/powerpoint/2010/main" val="1646032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1551275" y="634212"/>
            <a:ext cx="6172200" cy="73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External Fixation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28650" y="1426225"/>
            <a:ext cx="7886700" cy="475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Primarily temporizing but can be definitive treatment</a:t>
            </a:r>
          </a:p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Benefits</a:t>
            </a:r>
          </a:p>
          <a:p>
            <a:pPr lvl="1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</a:rPr>
              <a:t>Rapid (“DCO”) </a:t>
            </a:r>
          </a:p>
          <a:p>
            <a:pPr lvl="1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500" dirty="0">
                <a:solidFill>
                  <a:schemeClr val="tx1"/>
                </a:solidFill>
              </a:rPr>
              <a:t> Soft tissue concerns</a:t>
            </a:r>
          </a:p>
        </p:txBody>
      </p:sp>
      <p:pic>
        <p:nvPicPr>
          <p:cNvPr id="412" name="Shape 4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951" y="3946550"/>
            <a:ext cx="1766700" cy="28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5275" y="3946550"/>
            <a:ext cx="1509900" cy="28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2824" y="3951150"/>
            <a:ext cx="3827999" cy="28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51275" y="634212"/>
            <a:ext cx="6172200" cy="73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External Fixation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28650" y="1426225"/>
            <a:ext cx="7886700" cy="475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Potential disadvantages</a:t>
            </a:r>
          </a:p>
          <a:p>
            <a:pPr lvl="1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500" dirty="0">
                <a:solidFill>
                  <a:schemeClr val="tx1"/>
                </a:solidFill>
              </a:rPr>
              <a:t> Need for repeat surgery</a:t>
            </a:r>
          </a:p>
          <a:p>
            <a:pPr lvl="1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500" dirty="0">
                <a:solidFill>
                  <a:schemeClr val="tx1"/>
                </a:solidFill>
              </a:rPr>
              <a:t> Pin site infection</a:t>
            </a:r>
          </a:p>
          <a:p>
            <a:pPr lvl="1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500" dirty="0">
                <a:solidFill>
                  <a:schemeClr val="tx1"/>
                </a:solidFill>
              </a:rPr>
              <a:t> Cumbersome/ </a:t>
            </a:r>
            <a:r>
              <a:rPr lang="en-US" sz="2500" dirty="0" err="1">
                <a:solidFill>
                  <a:schemeClr val="tx1"/>
                </a:solidFill>
              </a:rPr>
              <a:t>Cosmesis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951" y="3946550"/>
            <a:ext cx="1766700" cy="28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5275" y="3946550"/>
            <a:ext cx="1509900" cy="28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2824" y="3951150"/>
            <a:ext cx="3827999" cy="28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Operative Indications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251675" y="1634800"/>
            <a:ext cx="87714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Open Fractures &amp; Compartment Syndrome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rgbClr val="FFFF00"/>
                </a:solidFill>
              </a:rPr>
              <a:t>External Fixation</a:t>
            </a:r>
          </a:p>
          <a:p>
            <a:pPr marL="457200" lvl="0" indent="-4572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3600" dirty="0">
                <a:solidFill>
                  <a:schemeClr val="tx1"/>
                </a:solidFill>
              </a:rPr>
              <a:t>Internal Fixation</a:t>
            </a:r>
          </a:p>
        </p:txBody>
      </p:sp>
    </p:spTree>
    <p:extLst>
      <p:ext uri="{BB962C8B-B14F-4D97-AF65-F5344CB8AC3E}">
        <p14:creationId xmlns:p14="http://schemas.microsoft.com/office/powerpoint/2010/main" val="3522687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hape 4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Internal Fixation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113075" y="876300"/>
            <a:ext cx="9030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4000" dirty="0"/>
          </a:p>
          <a:p>
            <a:pPr marL="457200" lvl="0" indent="-4826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</a:rPr>
              <a:t>Closed reduction percutaneous pinning</a:t>
            </a:r>
          </a:p>
          <a:p>
            <a:pPr marL="457200" lvl="0" indent="-4826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</a:rPr>
              <a:t>Intramedullary nails</a:t>
            </a:r>
          </a:p>
          <a:p>
            <a:pPr marL="457200" lvl="0" indent="-482600" rtl="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4000" dirty="0">
                <a:solidFill>
                  <a:schemeClr val="tx1"/>
                </a:solidFill>
              </a:rPr>
              <a:t>Plate and screw constructs</a:t>
            </a:r>
          </a:p>
          <a:p>
            <a:pPr marL="0" lvl="0" indent="0" rtl="0">
              <a:spcBef>
                <a:spcPts val="0"/>
              </a:spcBef>
              <a:buNone/>
            </a:pPr>
            <a:endParaRPr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Shape 461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Closed Reduction P</a:t>
            </a:r>
            <a:r>
              <a:rPr lang="en-US" sz="43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ercutaneous </a:t>
            </a:r>
            <a:r>
              <a:rPr lang="en-US" sz="4300" dirty="0">
                <a:solidFill>
                  <a:schemeClr val="tx1"/>
                </a:solidFill>
              </a:rPr>
              <a:t>P</a:t>
            </a:r>
            <a:r>
              <a:rPr lang="en-US" sz="43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inning</a:t>
            </a:r>
          </a:p>
        </p:txBody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28650" y="1493325"/>
            <a:ext cx="7886700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Fractures not </a:t>
            </a:r>
            <a:r>
              <a:rPr lang="en-US" sz="2800" dirty="0">
                <a:solidFill>
                  <a:schemeClr val="tx1"/>
                </a:solidFill>
              </a:rPr>
              <a:t>requiring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open reduction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Often used in tr</a:t>
            </a:r>
            <a:r>
              <a:rPr lang="en-US" sz="2800" dirty="0">
                <a:solidFill>
                  <a:schemeClr val="tx1"/>
                </a:solidFill>
              </a:rPr>
              <a:t>eatment of operative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pediatric trauma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endParaRPr sz="28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 1: Pediat</a:t>
            </a:r>
            <a:r>
              <a:rPr lang="en-US" sz="2800" dirty="0">
                <a:solidFill>
                  <a:schemeClr val="tx1"/>
                </a:solidFill>
              </a:rPr>
              <a:t>ric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Supracondylar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Humerus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Fracture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Often surgical urgency due to </a:t>
            </a:r>
            <a:r>
              <a:rPr lang="en-US" sz="2400" dirty="0">
                <a:solidFill>
                  <a:schemeClr val="tx1"/>
                </a:solidFill>
              </a:rPr>
              <a:t>neurovascular</a:t>
            </a:r>
            <a:b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issues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Most common surgical  </a:t>
            </a:r>
            <a:b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fracture in pediatrics</a:t>
            </a:r>
          </a:p>
        </p:txBody>
      </p:sp>
      <p:pic>
        <p:nvPicPr>
          <p:cNvPr id="463" name="Shape 4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0300" y="4664500"/>
            <a:ext cx="2193300" cy="21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1250" y="4664500"/>
            <a:ext cx="2251300" cy="22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2008460" y="4884828"/>
            <a:ext cx="5257800" cy="132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endParaRPr sz="2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2341858" y="876300"/>
            <a:ext cx="4191000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346750" y="1400775"/>
            <a:ext cx="8621100" cy="517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  <a:buSzPct val="83000"/>
              <a:buFont typeface="Calibri"/>
              <a:buChar char="●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History/ statistics regarding orthopedic trauma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83000"/>
              <a:buNone/>
            </a:pP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  <a:buSzPct val="83000"/>
              <a:buFont typeface="Calibri"/>
              <a:buChar char="●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Non-operative vs. operative fixation</a:t>
            </a:r>
          </a:p>
          <a:p>
            <a:pPr marL="0" lvl="0" indent="0" rtl="0">
              <a:spcBef>
                <a:spcPts val="0"/>
              </a:spcBef>
              <a:buClr>
                <a:schemeClr val="tx1"/>
              </a:buClr>
              <a:buSzPct val="83000"/>
              <a:buNone/>
            </a:pP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  <a:buSzPct val="83000"/>
              <a:buFont typeface="Calibri"/>
              <a:buChar char="●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Principles of operative fixation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83000"/>
              <a:buNone/>
            </a:pP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  <a:buSzPct val="83000"/>
              <a:buFont typeface="Calibri"/>
              <a:buChar char="●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Common traumatic injuries and associated treatments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hape 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Shape 47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Closed Reduction P</a:t>
            </a:r>
            <a:r>
              <a:rPr lang="en-US" sz="43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ercutaneous </a:t>
            </a:r>
            <a:r>
              <a:rPr lang="en-US" sz="4300" dirty="0">
                <a:solidFill>
                  <a:schemeClr val="tx1"/>
                </a:solidFill>
              </a:rPr>
              <a:t>P</a:t>
            </a:r>
            <a:r>
              <a:rPr lang="en-US" sz="43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inning</a:t>
            </a:r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28650" y="1493325"/>
            <a:ext cx="7886700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Fractures not </a:t>
            </a:r>
            <a:r>
              <a:rPr lang="en-US" sz="2800" dirty="0">
                <a:solidFill>
                  <a:schemeClr val="tx1"/>
                </a:solidFill>
              </a:rPr>
              <a:t>requiring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open reduction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Often used in tr</a:t>
            </a:r>
            <a:r>
              <a:rPr lang="en-US" sz="2800" dirty="0">
                <a:solidFill>
                  <a:schemeClr val="tx1"/>
                </a:solidFill>
              </a:rPr>
              <a:t>eatment of operative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pediatric trauma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 2: Minimally displaced </a:t>
            </a:r>
            <a:r>
              <a:rPr lang="en-US" sz="2800" dirty="0">
                <a:solidFill>
                  <a:schemeClr val="tx1"/>
                </a:solidFill>
              </a:rPr>
              <a:t>femoral neck fracture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None/>
            </a:pPr>
            <a:endParaRPr sz="7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Reduction through fracture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table 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Percutaneous screws for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fixation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500"/>
              </a:spcBef>
              <a:buNone/>
            </a:pPr>
            <a:endParaRPr sz="24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Shape 4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649" y="4245133"/>
            <a:ext cx="1927624" cy="262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6275" y="4252987"/>
            <a:ext cx="1927626" cy="26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1481875" y="449085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Intramedullary 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ailing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Often used in the treatment of long bone fractures </a:t>
            </a: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femur, tibia)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Goal is to establish length, alignment, and rotation: “internal splint”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Fracture heals secondarily with callus formation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000" b="0" i="0" u="none" strike="noStrike" cap="none" dirty="0">
                <a:solidFill>
                  <a:schemeClr val="tx1"/>
                </a:solidFill>
                <a:sym typeface="Calibri"/>
              </a:rPr>
              <a:t>Callus is cartilage that is replaced by new bone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74" y="3586348"/>
            <a:ext cx="920875" cy="327165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49" y="3586348"/>
            <a:ext cx="2048151" cy="32716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1481875" y="449085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Intramedullary 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ailing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Benefits 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Minimally invasive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Does not disrupt bone blood supply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Usually a</a:t>
            </a: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llows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sym typeface="Calibri"/>
              </a:rPr>
              <a:t>weightbearing</a:t>
            </a:r>
            <a:r>
              <a:rPr lang="en-US" sz="2400" b="0" i="0" u="none" strike="noStrike" cap="none" dirty="0">
                <a:solidFill>
                  <a:schemeClr val="tx1"/>
                </a:solidFill>
                <a:sym typeface="Calibri"/>
              </a:rPr>
              <a:t> after surgery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High union rates</a:t>
            </a:r>
            <a:endParaRPr lang="en-US" sz="2400" b="0" i="0" u="none" strike="noStrike" cap="none" dirty="0">
              <a:solidFill>
                <a:schemeClr val="tx1"/>
              </a:solidFill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Contraindications/Risks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Unable to perform direct reduction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Limited use with far distal and proximal fractures</a:t>
            </a:r>
          </a:p>
          <a:p>
            <a:pPr marL="628650" lvl="1" indent="-2286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Reports of knee and hip pain from entry portal</a:t>
            </a:r>
            <a:endParaRPr lang="en-US" sz="2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2700" y="4191000"/>
            <a:ext cx="1781299" cy="259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592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1481875" y="449085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/>
          </a:p>
        </p:txBody>
      </p:sp>
      <p:pic>
        <p:nvPicPr>
          <p:cNvPr id="495" name="Shape 495"/>
          <p:cNvPicPr preferRelativeResize="0"/>
          <p:nvPr/>
        </p:nvPicPr>
        <p:blipFill rotWithShape="1">
          <a:blip r:embed="rId4">
            <a:alphaModFix/>
          </a:blip>
          <a:srcRect l="47966" r="2020"/>
          <a:stretch/>
        </p:blipFill>
        <p:spPr>
          <a:xfrm>
            <a:off x="2105488" y="-9912"/>
            <a:ext cx="282092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 rotWithShape="1">
          <a:blip r:embed="rId5">
            <a:alphaModFix/>
          </a:blip>
          <a:srcRect l="37652" t="19176" r="47757" b="23408"/>
          <a:stretch/>
        </p:blipFill>
        <p:spPr>
          <a:xfrm flipH="1">
            <a:off x="5651698" y="0"/>
            <a:ext cx="1767201" cy="695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Shape 5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Shape 502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1481875" y="449085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/>
          </a:p>
        </p:txBody>
      </p:sp>
      <p:pic>
        <p:nvPicPr>
          <p:cNvPr id="505" name="Shape 505"/>
          <p:cNvPicPr preferRelativeResize="0"/>
          <p:nvPr/>
        </p:nvPicPr>
        <p:blipFill rotWithShape="1">
          <a:blip r:embed="rId4">
            <a:alphaModFix/>
          </a:blip>
          <a:srcRect l="23159" r="30575"/>
          <a:stretch/>
        </p:blipFill>
        <p:spPr>
          <a:xfrm>
            <a:off x="910313" y="0"/>
            <a:ext cx="260942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5">
            <a:alphaModFix/>
          </a:blip>
          <a:srcRect l="22293" r="21168"/>
          <a:stretch/>
        </p:blipFill>
        <p:spPr>
          <a:xfrm>
            <a:off x="5041050" y="0"/>
            <a:ext cx="318902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4" name="Shape 514"/>
          <p:cNvSpPr txBox="1">
            <a:spLocks noGrp="1"/>
          </p:cNvSpPr>
          <p:nvPr>
            <p:ph type="title"/>
          </p:nvPr>
        </p:nvSpPr>
        <p:spPr>
          <a:xfrm>
            <a:off x="457200" y="4572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Femoral shaft and tibia fractures</a:t>
            </a:r>
          </a:p>
        </p:txBody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High energy mechanism </a:t>
            </a:r>
          </a:p>
          <a:p>
            <a:pPr marL="457200" lvl="0" indent="-22860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Commonly treated with intramedullary nailing</a:t>
            </a:r>
          </a:p>
          <a:p>
            <a:pPr marL="457200" lvl="0" indent="-22860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Typically patients may “WBAT” following surgery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hape 5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728125" y="481625"/>
            <a:ext cx="76797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Femoral 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Intramedullary 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ailing</a:t>
            </a:r>
          </a:p>
        </p:txBody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Antegrade</a:t>
            </a:r>
            <a:r>
              <a:rPr lang="en-US" sz="2800" dirty="0">
                <a:solidFill>
                  <a:schemeClr val="tx1"/>
                </a:solidFill>
              </a:rPr>
              <a:t> (Through hip)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Common, and can be used for all shaft fractures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Starting point options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Retrograde (Through knee)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Do not need fracture table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Bilateral femur fractures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Floating knee</a:t>
            </a:r>
          </a:p>
          <a:p>
            <a:pPr marL="914400" marR="0" lvl="0" indent="-4064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Distal fracture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7" t="18594" r="26844"/>
          <a:stretch/>
        </p:blipFill>
        <p:spPr bwMode="auto">
          <a:xfrm>
            <a:off x="7703389" y="3764478"/>
            <a:ext cx="1440611" cy="309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bilateral femur fracture xra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5" y="3776315"/>
            <a:ext cx="2112667" cy="30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Shape 554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8" name="Shape 558"/>
          <p:cNvSpPr txBox="1"/>
          <p:nvPr/>
        </p:nvSpPr>
        <p:spPr>
          <a:xfrm>
            <a:off x="1731025" y="6220400"/>
            <a:ext cx="5179800" cy="53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dirty="0" err="1">
                <a:solidFill>
                  <a:schemeClr val="tx1"/>
                </a:solidFill>
              </a:rPr>
              <a:t>Antegrade</a:t>
            </a:r>
            <a:r>
              <a:rPr lang="en-US" sz="3000" dirty="0">
                <a:solidFill>
                  <a:schemeClr val="tx1"/>
                </a:solidFill>
              </a:rPr>
              <a:t> Femoral Nail</a:t>
            </a:r>
          </a:p>
        </p:txBody>
      </p:sp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4"/>
          <a:srcRect l="26775" t="-17356" r="-11765"/>
          <a:stretch>
            <a:fillRect/>
          </a:stretch>
        </p:blipFill>
        <p:spPr>
          <a:xfrm>
            <a:off x="123875" y="441325"/>
            <a:ext cx="3294318" cy="5540538"/>
          </a:xfrm>
          <a:prstGeom prst="rect">
            <a:avLst/>
          </a:prstGeom>
        </p:spPr>
      </p:pic>
      <p:pic>
        <p:nvPicPr>
          <p:cNvPr id="3" name="Picture 2" descr="38.jpg"/>
          <p:cNvPicPr>
            <a:picLocks noChangeAspect="1"/>
          </p:cNvPicPr>
          <p:nvPr/>
        </p:nvPicPr>
        <p:blipFill>
          <a:blip r:embed="rId5"/>
          <a:srcRect t="9542" r="448" b="51123"/>
          <a:stretch>
            <a:fillRect/>
          </a:stretch>
        </p:blipFill>
        <p:spPr>
          <a:xfrm>
            <a:off x="6128586" y="1025505"/>
            <a:ext cx="2770939" cy="2690833"/>
          </a:xfrm>
          <a:prstGeom prst="rect">
            <a:avLst/>
          </a:prstGeom>
        </p:spPr>
      </p:pic>
      <p:pic>
        <p:nvPicPr>
          <p:cNvPr id="4" name="Picture 3" descr="38.jpg"/>
          <p:cNvPicPr>
            <a:picLocks noChangeAspect="1"/>
          </p:cNvPicPr>
          <p:nvPr/>
        </p:nvPicPr>
        <p:blipFill>
          <a:blip r:embed="rId5"/>
          <a:srcRect t="50736" r="572" b="8200"/>
          <a:stretch>
            <a:fillRect/>
          </a:stretch>
        </p:blipFill>
        <p:spPr>
          <a:xfrm>
            <a:off x="6136591" y="3681017"/>
            <a:ext cx="2761214" cy="279636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2" name="Shape 572"/>
          <p:cNvSpPr txBox="1"/>
          <p:nvPr/>
        </p:nvSpPr>
        <p:spPr>
          <a:xfrm>
            <a:off x="1968875" y="6038750"/>
            <a:ext cx="7611300" cy="88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500" dirty="0">
                <a:solidFill>
                  <a:schemeClr val="tx1"/>
                </a:solidFill>
              </a:rPr>
              <a:t>Retrograde Intramedullary nail </a:t>
            </a:r>
          </a:p>
        </p:txBody>
      </p:sp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4"/>
          <a:srcRect l="20690" r="12170"/>
          <a:stretch>
            <a:fillRect/>
          </a:stretch>
        </p:blipFill>
        <p:spPr>
          <a:xfrm>
            <a:off x="285866" y="508712"/>
            <a:ext cx="2919662" cy="5623873"/>
          </a:xfrm>
          <a:prstGeom prst="rect">
            <a:avLst/>
          </a:prstGeom>
        </p:spPr>
      </p:pic>
      <p:pic>
        <p:nvPicPr>
          <p:cNvPr id="3" name="Picture 2" descr="37.jpg"/>
          <p:cNvPicPr>
            <a:picLocks noChangeAspect="1"/>
          </p:cNvPicPr>
          <p:nvPr/>
        </p:nvPicPr>
        <p:blipFill>
          <a:blip r:embed="rId5"/>
          <a:srcRect l="8649" r="23286" b="24882"/>
          <a:stretch>
            <a:fillRect/>
          </a:stretch>
        </p:blipFill>
        <p:spPr>
          <a:xfrm>
            <a:off x="6613034" y="333375"/>
            <a:ext cx="2222623" cy="60480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728125" y="481625"/>
            <a:ext cx="76797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Tibial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Intramedullary 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ailing</a:t>
            </a:r>
          </a:p>
        </p:txBody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 Indications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-	Most adult </a:t>
            </a:r>
            <a:r>
              <a:rPr lang="EN-US" sz="2400" dirty="0" err="1">
                <a:solidFill>
                  <a:schemeClr val="tx1"/>
                </a:solidFill>
              </a:rPr>
              <a:t>tibial</a:t>
            </a:r>
            <a:r>
              <a:rPr lang="EN-US" sz="2400" dirty="0">
                <a:solidFill>
                  <a:schemeClr val="tx1"/>
                </a:solidFill>
              </a:rPr>
              <a:t> shaft fractures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- 	Approach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	- Parapatellar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	- Suprapatellar</a:t>
            </a:r>
          </a:p>
          <a:p>
            <a:pPr marL="5080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82" name="Shape 5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571" y="2597259"/>
            <a:ext cx="5483304" cy="4095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07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Splinting</a:t>
            </a:r>
          </a:p>
          <a:p>
            <a:pPr marL="5588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Ancient Egyptians used wooden splints tied to the 	extremity</a:t>
            </a:r>
          </a:p>
          <a:p>
            <a:pPr marL="120650" marR="0" lvl="0" indent="-6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5267" y="3200400"/>
            <a:ext cx="3062693" cy="30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728125" y="481625"/>
            <a:ext cx="76797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Tibial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Intramedullary </a:t>
            </a:r>
            <a:r>
              <a:rPr lang="en-US" sz="4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ailing</a:t>
            </a:r>
          </a:p>
        </p:txBody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401425" y="1592075"/>
            <a:ext cx="833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06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Proximal fractures have high incidence of deformity</a:t>
            </a:r>
          </a:p>
          <a:p>
            <a:pPr marL="793750" lvl="1" indent="-3429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Due to pull of muscular insertion points </a:t>
            </a:r>
          </a:p>
        </p:txBody>
      </p:sp>
      <p:pic>
        <p:nvPicPr>
          <p:cNvPr id="583" name="Shape 583"/>
          <p:cNvPicPr preferRelativeResize="0"/>
          <p:nvPr/>
        </p:nvPicPr>
        <p:blipFill rotWithShape="1">
          <a:blip r:embed="rId4">
            <a:alphaModFix/>
          </a:blip>
          <a:srcRect l="27140" t="15916" r="37693"/>
          <a:stretch/>
        </p:blipFill>
        <p:spPr>
          <a:xfrm>
            <a:off x="2309813" y="3029144"/>
            <a:ext cx="1967056" cy="452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 rotWithShape="1">
          <a:blip r:embed="rId5">
            <a:alphaModFix/>
          </a:blip>
          <a:srcRect l="15344" t="19594" r="13944"/>
          <a:stretch/>
        </p:blipFill>
        <p:spPr>
          <a:xfrm>
            <a:off x="4932230" y="3021213"/>
            <a:ext cx="2030545" cy="450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Shape 591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Shape 5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94" name="Shape 5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6700" y="777224"/>
            <a:ext cx="3657600" cy="530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417625"/>
            <a:ext cx="4191000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/>
          <p:nvPr/>
        </p:nvSpPr>
        <p:spPr>
          <a:xfrm>
            <a:off x="634275" y="6025525"/>
            <a:ext cx="5999100" cy="7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500" dirty="0" err="1">
                <a:solidFill>
                  <a:schemeClr val="tx1"/>
                </a:solidFill>
              </a:rPr>
              <a:t>Tibial</a:t>
            </a:r>
            <a:r>
              <a:rPr lang="en-US" sz="2500" dirty="0">
                <a:solidFill>
                  <a:schemeClr val="tx1"/>
                </a:solidFill>
              </a:rPr>
              <a:t> Intramedullary Nail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Shape 6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Shape 603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Plate and screw constructs</a:t>
            </a:r>
          </a:p>
        </p:txBody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28650" y="1561350"/>
            <a:ext cx="8390100" cy="435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Plate fixation</a:t>
            </a:r>
          </a:p>
          <a:p>
            <a:pPr marL="914400" marR="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Types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compression, locking, recon, anatomical</a:t>
            </a:r>
          </a:p>
          <a:p>
            <a:pPr marL="914400" marR="0" lvl="0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Functions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neutralization, compression, bridging, buttress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Usually require open reduction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Multiple plate and screw combinations available</a:t>
            </a:r>
            <a:endParaRPr lang="en-US" sz="2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40" y="3336966"/>
            <a:ext cx="1069759" cy="352103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481"/>
            <a:ext cx="1373771" cy="299851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24" y="3859480"/>
            <a:ext cx="1778433" cy="29985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Shape 6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469050" y="1004250"/>
            <a:ext cx="8205900" cy="120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Common traumatic injuries and        associated treatments</a:t>
            </a:r>
          </a:p>
        </p:txBody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628650" y="2506800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</a:rPr>
              <a:t>Pelvic ring injuries</a:t>
            </a:r>
          </a:p>
          <a:p>
            <a:pPr marL="2286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</a:rPr>
              <a:t>Acetabular fractures</a:t>
            </a:r>
          </a:p>
          <a:p>
            <a:pPr marL="2286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</a:rPr>
              <a:t>Femur and tibia fractures</a:t>
            </a:r>
          </a:p>
          <a:p>
            <a:pPr marL="2286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</a:rPr>
              <a:t>Hip fractures</a:t>
            </a:r>
          </a:p>
          <a:p>
            <a:pPr marL="228600" marR="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chemeClr val="tx1"/>
                </a:solidFill>
              </a:rPr>
              <a:t>Both bone forearm fracture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hape 6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Shape 646"/>
          <p:cNvSpPr txBox="1">
            <a:spLocks noGrp="1"/>
          </p:cNvSpPr>
          <p:nvPr>
            <p:ph type="title"/>
          </p:nvPr>
        </p:nvSpPr>
        <p:spPr>
          <a:xfrm>
            <a:off x="457199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Pelvic Ring Injuries</a:t>
            </a:r>
          </a:p>
        </p:txBody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457200" y="14669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High Energy</a:t>
            </a: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High Mortality and Morbidity</a:t>
            </a: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Hemorrhage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648" name="Shape 6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375" y="3242950"/>
            <a:ext cx="4523249" cy="34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Shape 6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Shape 655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Pelvic Ring Injuries</a:t>
            </a: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457200" y="1388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Open Book: Initial Management</a:t>
            </a:r>
          </a:p>
          <a:p>
            <a:pPr marL="9144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Pelvic binder or sheet to close potential space for hemorrhage</a:t>
            </a:r>
          </a:p>
        </p:txBody>
      </p:sp>
      <p:pic>
        <p:nvPicPr>
          <p:cNvPr id="658" name="Shape 6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076398"/>
            <a:ext cx="4257800" cy="32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Shape 6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3436" y="3076400"/>
            <a:ext cx="4282312" cy="327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Shape 6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7" name="Shape 667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Pelvic Ring Injuries</a:t>
            </a:r>
          </a:p>
        </p:txBody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Typical definitive management</a:t>
            </a:r>
          </a:p>
          <a:p>
            <a:pPr marL="9144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Sacroiliac screws (posterior injury)</a:t>
            </a:r>
          </a:p>
          <a:p>
            <a:pPr marL="9144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ORIF of symphysis (anterior injury)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669" name="Shape 669"/>
          <p:cNvPicPr preferRelativeResize="0"/>
          <p:nvPr/>
        </p:nvPicPr>
        <p:blipFill rotWithShape="1">
          <a:blip r:embed="rId4">
            <a:alphaModFix/>
          </a:blip>
          <a:srcRect r="9616"/>
          <a:stretch/>
        </p:blipFill>
        <p:spPr>
          <a:xfrm>
            <a:off x="201100" y="3567750"/>
            <a:ext cx="4250101" cy="309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Shape 670"/>
          <p:cNvPicPr preferRelativeResize="0"/>
          <p:nvPr/>
        </p:nvPicPr>
        <p:blipFill rotWithShape="1">
          <a:blip r:embed="rId5">
            <a:alphaModFix/>
          </a:blip>
          <a:srcRect l="52606"/>
          <a:stretch/>
        </p:blipFill>
        <p:spPr>
          <a:xfrm>
            <a:off x="5284251" y="3555914"/>
            <a:ext cx="3657599" cy="310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Shape 6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Shape 67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Shape 678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Acetabular Fractures</a:t>
            </a:r>
          </a:p>
        </p:txBody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457200" y="1310900"/>
            <a:ext cx="8229600" cy="481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High energy in young patients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Low energy in elderly patients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High incidence of associated injuries</a:t>
            </a: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Extremity 36%</a:t>
            </a: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Head injury 19%</a:t>
            </a: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Chest injury 18%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680" name="Shape 6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9575" y="4075474"/>
            <a:ext cx="3281080" cy="268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798" y="4075478"/>
            <a:ext cx="3125475" cy="268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Shape 6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Shape 68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9" name="Shape 68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Acetabular Fractures</a:t>
            </a:r>
          </a:p>
        </p:txBody>
      </p:sp>
      <p:sp>
        <p:nvSpPr>
          <p:cNvPr id="690" name="Shape 6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Usually treated with ORIF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400" dirty="0">
                <a:solidFill>
                  <a:schemeClr val="tx1"/>
                </a:solidFill>
              </a:rPr>
              <a:t>Multiple approaches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</a:rPr>
              <a:t>-	Non-</a:t>
            </a:r>
            <a:r>
              <a:rPr lang="en-US" sz="2400" dirty="0" err="1">
                <a:solidFill>
                  <a:schemeClr val="tx1"/>
                </a:solidFill>
              </a:rPr>
              <a:t>weightbearing</a:t>
            </a:r>
            <a:r>
              <a:rPr lang="en-US" sz="2400" dirty="0">
                <a:solidFill>
                  <a:schemeClr val="tx1"/>
                </a:solidFill>
              </a:rPr>
              <a:t> for 6-12 weeks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Acute Total Hip Arthroplasty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Complications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Post-traumatic arthritis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- Osteonecrosis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- Nerve Palsy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- Heterotopic Ossification</a:t>
            </a:r>
          </a:p>
        </p:txBody>
      </p:sp>
      <p:pic>
        <p:nvPicPr>
          <p:cNvPr id="691" name="Shape 6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100" y="4115724"/>
            <a:ext cx="4144250" cy="26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Shape 6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Shape 69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Shape 69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Proximal Femur Fractures</a:t>
            </a:r>
          </a:p>
        </p:txBody>
      </p:sp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Femoral Neck</a:t>
            </a: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Intertrochanteric</a:t>
            </a: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tx1"/>
                </a:solidFill>
              </a:rPr>
              <a:t>Subtrochanteric</a:t>
            </a:r>
            <a:endParaRPr lang="en-US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40720" r="32525"/>
          <a:stretch>
            <a:fillRect/>
          </a:stretch>
        </p:blipFill>
        <p:spPr>
          <a:xfrm>
            <a:off x="336180" y="2924175"/>
            <a:ext cx="1773245" cy="3422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r="48589"/>
          <a:stretch>
            <a:fillRect/>
          </a:stretch>
        </p:blipFill>
        <p:spPr>
          <a:xfrm>
            <a:off x="6668359" y="2924175"/>
            <a:ext cx="2172431" cy="3416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 l="1538" t="2016" r="72968" b="3696"/>
          <a:stretch>
            <a:fillRect/>
          </a:stretch>
        </p:blipFill>
        <p:spPr>
          <a:xfrm>
            <a:off x="3643313" y="2924175"/>
            <a:ext cx="1818282" cy="3416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2933" y="6354567"/>
            <a:ext cx="27432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Femoral Neck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5393" y="6354567"/>
            <a:ext cx="27432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Intertrochanteric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4233" y="6354567"/>
            <a:ext cx="2743200" cy="30777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</a:rPr>
              <a:t>Subtrochanteric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Splinting</a:t>
            </a:r>
          </a:p>
          <a:p>
            <a:pPr marL="1016000" marR="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Revra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Depuy</a:t>
            </a:r>
            <a:r>
              <a:rPr lang="en-US" dirty="0">
                <a:solidFill>
                  <a:schemeClr val="tx1"/>
                </a:solidFill>
              </a:rPr>
              <a:t>, 1895</a:t>
            </a:r>
          </a:p>
          <a:p>
            <a:pPr marR="0" lvl="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Developed custom wooden splints</a:t>
            </a:r>
          </a:p>
          <a:p>
            <a:pPr marR="0" lvl="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Warsaw, IN</a:t>
            </a:r>
          </a:p>
          <a:p>
            <a:pPr marL="120650" marR="0" lvl="0" indent="-6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3742075"/>
            <a:ext cx="22860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Shape 7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Shape 71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1" name="Shape 711"/>
          <p:cNvSpPr txBox="1">
            <a:spLocks noGrp="1"/>
          </p:cNvSpPr>
          <p:nvPr>
            <p:ph type="title"/>
          </p:nvPr>
        </p:nvSpPr>
        <p:spPr>
          <a:xfrm>
            <a:off x="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Geriatric Hip Fractures</a:t>
            </a:r>
          </a:p>
        </p:txBody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142504" y="1600199"/>
            <a:ext cx="8544296" cy="47412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indent="-457200"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 U.S, 90% discharged to SNF</a:t>
            </a:r>
          </a:p>
          <a:p>
            <a:pPr marL="571500" lvl="0" indent="-457200"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High in-hospital and 1 year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mortality</a:t>
            </a:r>
          </a:p>
          <a:p>
            <a:pPr marL="571500" indent="-457200"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Goal is early weight bearing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and mobilization</a:t>
            </a:r>
          </a:p>
          <a:p>
            <a:pPr marL="571500" indent="-457200">
              <a:spcBef>
                <a:spcPts val="0"/>
              </a:spcBef>
              <a:buClr>
                <a:schemeClr val="tx1"/>
              </a:buClr>
            </a:pPr>
            <a:endParaRPr lang="en-US" sz="2800" dirty="0">
              <a:solidFill>
                <a:schemeClr val="tx1"/>
              </a:solidFill>
            </a:endParaRPr>
          </a:p>
          <a:p>
            <a:pPr marL="571500" indent="-457200"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  Numerous treatment options</a:t>
            </a: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</a:rPr>
              <a:t>CRPP</a:t>
            </a: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600" dirty="0" err="1">
                <a:solidFill>
                  <a:schemeClr val="tx1"/>
                </a:solidFill>
              </a:rPr>
              <a:t>Cephalomedullary</a:t>
            </a:r>
            <a:r>
              <a:rPr lang="en-US" sz="2600" dirty="0">
                <a:solidFill>
                  <a:schemeClr val="tx1"/>
                </a:solidFill>
              </a:rPr>
              <a:t> nail</a:t>
            </a: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600" dirty="0">
                <a:solidFill>
                  <a:schemeClr val="tx1"/>
                </a:solidFill>
              </a:rPr>
              <a:t>Sliding hip screw</a:t>
            </a: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-US" sz="2600" dirty="0" err="1">
                <a:solidFill>
                  <a:schemeClr val="tx1"/>
                </a:solidFill>
              </a:rPr>
              <a:t>Hemiarthroplasty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714" name="Shape 7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8975" y="2276475"/>
            <a:ext cx="2002519" cy="263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Shape 715"/>
          <p:cNvPicPr preferRelativeResize="0"/>
          <p:nvPr/>
        </p:nvPicPr>
        <p:blipFill rotWithShape="1">
          <a:blip r:embed="rId5">
            <a:alphaModFix/>
          </a:blip>
          <a:srcRect l="7405" t="3159" r="7982" b="3781"/>
          <a:stretch/>
        </p:blipFill>
        <p:spPr>
          <a:xfrm>
            <a:off x="5956813" y="1782599"/>
            <a:ext cx="1009650" cy="30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124" y="4951874"/>
            <a:ext cx="3083374" cy="21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93" y="38099"/>
            <a:ext cx="1988237" cy="253946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Shape 724"/>
          <p:cNvSpPr txBox="1">
            <a:spLocks noGrp="1"/>
          </p:cNvSpPr>
          <p:nvPr>
            <p:ph type="title"/>
          </p:nvPr>
        </p:nvSpPr>
        <p:spPr>
          <a:xfrm>
            <a:off x="457200" y="4572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Both Bone Forearm Fracture</a:t>
            </a:r>
          </a:p>
        </p:txBody>
      </p:sp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Operative fracture in adults (vs. non-op </a:t>
            </a:r>
            <a:r>
              <a:rPr lang="en-US" dirty="0" err="1">
                <a:solidFill>
                  <a:schemeClr val="tx1"/>
                </a:solidFill>
              </a:rPr>
              <a:t>peds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Plate and screw construct both radius and ulna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26" name="Shape 7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246937" y="4246661"/>
            <a:ext cx="3470949" cy="175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Shape 7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8300" y="3402263"/>
            <a:ext cx="3285698" cy="344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Shape 7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9" name="Shape 779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A brief discussion about OR tables</a:t>
            </a:r>
          </a:p>
        </p:txBody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228600" y="1493325"/>
            <a:ext cx="7886700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191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3000" dirty="0">
                <a:solidFill>
                  <a:schemeClr val="tx1"/>
                </a:solidFill>
              </a:rPr>
              <a:t>Regular table</a:t>
            </a:r>
          </a:p>
          <a:p>
            <a:pPr marL="457200" marR="0" lvl="0" indent="-4191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3000" dirty="0">
                <a:solidFill>
                  <a:schemeClr val="tx1"/>
                </a:solidFill>
              </a:rPr>
              <a:t>Fracture table</a:t>
            </a:r>
          </a:p>
          <a:p>
            <a:pPr marL="457200" marR="0" lvl="0" indent="-4191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3000" dirty="0">
                <a:solidFill>
                  <a:schemeClr val="tx1"/>
                </a:solidFill>
              </a:rPr>
              <a:t>OSI Flat top table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Shape 7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Shape 78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8" name="Shape 788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Regular OR Table </a:t>
            </a:r>
          </a:p>
        </p:txBody>
      </p:sp>
      <p:sp>
        <p:nvSpPr>
          <p:cNvPr id="789" name="Shape 789"/>
          <p:cNvSpPr txBox="1">
            <a:spLocks noGrp="1"/>
          </p:cNvSpPr>
          <p:nvPr>
            <p:ph type="body" idx="1"/>
          </p:nvPr>
        </p:nvSpPr>
        <p:spPr>
          <a:xfrm>
            <a:off x="228599" y="1493325"/>
            <a:ext cx="8381011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2400" dirty="0">
                <a:solidFill>
                  <a:schemeClr val="tx1"/>
                </a:solidFill>
              </a:rPr>
              <a:t>Not radiolucent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2400" dirty="0">
                <a:solidFill>
                  <a:schemeClr val="tx1"/>
                </a:solidFill>
              </a:rPr>
              <a:t>Useful for procedures that do not require fluoroscopy above the knee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2400" dirty="0">
                <a:solidFill>
                  <a:schemeClr val="tx1"/>
                </a:solidFill>
              </a:rPr>
              <a:t>Useful for ankle fractures, arm/forearm fractures</a:t>
            </a:r>
          </a:p>
        </p:txBody>
      </p:sp>
      <p:pic>
        <p:nvPicPr>
          <p:cNvPr id="790" name="Shape 7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024" y="3032199"/>
            <a:ext cx="3555949" cy="3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Shape 7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Shape 79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8" name="Shape 798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Fracture Table </a:t>
            </a:r>
          </a:p>
        </p:txBody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228600" y="1493325"/>
            <a:ext cx="7886700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Holds the lower extremity in traction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Hip fractures requiring traction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</a:pPr>
            <a:r>
              <a:rPr lang="en-US" sz="2400" dirty="0" err="1">
                <a:solidFill>
                  <a:schemeClr val="tx1"/>
                </a:solidFill>
              </a:rPr>
              <a:t>Antegrade</a:t>
            </a:r>
            <a:r>
              <a:rPr lang="en-US" sz="2400" dirty="0">
                <a:solidFill>
                  <a:schemeClr val="tx1"/>
                </a:solidFill>
              </a:rPr>
              <a:t> Femoral nailing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Also can be used for total hip </a:t>
            </a:r>
            <a:r>
              <a:rPr lang="en-US" sz="2400" dirty="0" err="1">
                <a:solidFill>
                  <a:schemeClr val="tx1"/>
                </a:solidFill>
              </a:rPr>
              <a:t>arthroplasty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00" name="Shape 8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7847" y="3132485"/>
            <a:ext cx="4779075" cy="323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Shape 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Shape 80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8" name="Shape 808"/>
          <p:cNvSpPr txBox="1">
            <a:spLocks noGrp="1"/>
          </p:cNvSpPr>
          <p:nvPr>
            <p:ph type="title"/>
          </p:nvPr>
        </p:nvSpPr>
        <p:spPr>
          <a:xfrm>
            <a:off x="119075" y="350325"/>
            <a:ext cx="9036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300" dirty="0">
                <a:solidFill>
                  <a:schemeClr val="tx1"/>
                </a:solidFill>
              </a:rPr>
              <a:t>OSI Flat Top 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body" idx="1"/>
          </p:nvPr>
        </p:nvSpPr>
        <p:spPr>
          <a:xfrm>
            <a:off x="228600" y="1493325"/>
            <a:ext cx="7886700" cy="487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2400" dirty="0">
                <a:solidFill>
                  <a:schemeClr val="tx1"/>
                </a:solidFill>
              </a:rPr>
              <a:t>Radiolucent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Calibri"/>
            </a:pPr>
            <a:r>
              <a:rPr lang="en-US" sz="2400" dirty="0">
                <a:solidFill>
                  <a:schemeClr val="tx1"/>
                </a:solidFill>
              </a:rPr>
              <a:t>Useful for procedures that DO require fluoroscopy</a:t>
            </a:r>
          </a:p>
        </p:txBody>
      </p:sp>
      <p:pic>
        <p:nvPicPr>
          <p:cNvPr id="810" name="Shape 8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149" y="2483424"/>
            <a:ext cx="3984450" cy="398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Shape 8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Shape 817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8" name="Shape 818"/>
          <p:cNvSpPr txBox="1">
            <a:spLocks noGrp="1"/>
          </p:cNvSpPr>
          <p:nvPr>
            <p:ph type="title"/>
          </p:nvPr>
        </p:nvSpPr>
        <p:spPr>
          <a:xfrm>
            <a:off x="457200" y="343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tx1"/>
                </a:solidFill>
              </a:rPr>
              <a:t>Summary </a:t>
            </a:r>
          </a:p>
        </p:txBody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228600" y="1264050"/>
            <a:ext cx="8458200" cy="517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 err="1">
                <a:solidFill>
                  <a:schemeClr val="tx1"/>
                </a:solidFill>
              </a:rPr>
              <a:t>Orthopaedic</a:t>
            </a:r>
            <a:r>
              <a:rPr lang="en-US" sz="2400" dirty="0">
                <a:solidFill>
                  <a:schemeClr val="tx1"/>
                </a:solidFill>
              </a:rPr>
              <a:t> traumatic injuries are common and often occur in setting of high energy trauma with multi-organ involvement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Mainstay of treatment involves stabilization/fixation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Goal is early mobilization and function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Generally acceptable outcomes but occasional severe long term sequelae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Shape 8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Shape 860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1" name="Shape 861"/>
          <p:cNvSpPr txBox="1">
            <a:spLocks noGrp="1"/>
          </p:cNvSpPr>
          <p:nvPr>
            <p:ph type="title"/>
          </p:nvPr>
        </p:nvSpPr>
        <p:spPr>
          <a:xfrm>
            <a:off x="522575" y="3553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457200" y="1223158"/>
            <a:ext cx="8229600" cy="49031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Neria</a:t>
            </a:r>
            <a:r>
              <a:rPr lang="en-US" sz="1100" dirty="0">
                <a:solidFill>
                  <a:schemeClr val="tx1"/>
                </a:solidFill>
              </a:rPr>
              <a:t> Butcher, </a:t>
            </a:r>
            <a:r>
              <a:rPr lang="en-US" sz="1100" dirty="0" err="1">
                <a:solidFill>
                  <a:schemeClr val="tx1"/>
                </a:solidFill>
              </a:rPr>
              <a:t>Zsolt</a:t>
            </a:r>
            <a:r>
              <a:rPr lang="en-US" sz="1100" dirty="0">
                <a:solidFill>
                  <a:schemeClr val="tx1"/>
                </a:solidFill>
              </a:rPr>
              <a:t> J </a:t>
            </a:r>
            <a:r>
              <a:rPr lang="en-US" sz="1100" dirty="0" err="1">
                <a:solidFill>
                  <a:schemeClr val="tx1"/>
                </a:solidFill>
              </a:rPr>
              <a:t>Balogh</a:t>
            </a:r>
            <a:r>
              <a:rPr lang="en-US" sz="1100" dirty="0">
                <a:solidFill>
                  <a:schemeClr val="tx1"/>
                </a:solidFill>
              </a:rPr>
              <a:t>.  The definition of </a:t>
            </a:r>
            <a:r>
              <a:rPr lang="en-US" sz="1100" dirty="0" err="1">
                <a:solidFill>
                  <a:schemeClr val="tx1"/>
                </a:solidFill>
              </a:rPr>
              <a:t>polytrauma:the</a:t>
            </a:r>
            <a:r>
              <a:rPr lang="en-US" sz="1100" dirty="0">
                <a:solidFill>
                  <a:schemeClr val="tx1"/>
                </a:solidFill>
              </a:rPr>
              <a:t> need for international consensus.  Injury, Int. J. Care Injured (2009) 40S4, S12–S22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Holstein JH1, </a:t>
            </a:r>
            <a:r>
              <a:rPr lang="en-US" sz="1100" dirty="0" err="1">
                <a:solidFill>
                  <a:schemeClr val="tx1"/>
                </a:solidFill>
              </a:rPr>
              <a:t>Culemann</a:t>
            </a:r>
            <a:r>
              <a:rPr lang="en-US" sz="1100" dirty="0">
                <a:solidFill>
                  <a:schemeClr val="tx1"/>
                </a:solidFill>
              </a:rPr>
              <a:t> U, </a:t>
            </a:r>
            <a:r>
              <a:rPr lang="en-US" sz="1100" dirty="0" err="1">
                <a:solidFill>
                  <a:schemeClr val="tx1"/>
                </a:solidFill>
              </a:rPr>
              <a:t>Pohlemann</a:t>
            </a:r>
            <a:r>
              <a:rPr lang="en-US" sz="1100" dirty="0">
                <a:solidFill>
                  <a:schemeClr val="tx1"/>
                </a:solidFill>
              </a:rPr>
              <a:t> T; Working Group Mortality in Pelvic Fracture Patients.  What are predictors of mortality in patients with pelvic fractures?  </a:t>
            </a:r>
            <a:r>
              <a:rPr lang="en-US" sz="1100" dirty="0" err="1">
                <a:solidFill>
                  <a:schemeClr val="tx1"/>
                </a:solidFill>
              </a:rPr>
              <a:t>Clin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Orthop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Relat</a:t>
            </a:r>
            <a:r>
              <a:rPr lang="en-US" sz="1100" dirty="0">
                <a:solidFill>
                  <a:schemeClr val="tx1"/>
                </a:solidFill>
              </a:rPr>
              <a:t> Res. 2012 Aug;470(8):2090-7. </a:t>
            </a:r>
            <a:r>
              <a:rPr lang="en-US" sz="1100" dirty="0" err="1">
                <a:solidFill>
                  <a:schemeClr val="tx1"/>
                </a:solidFill>
              </a:rPr>
              <a:t>doi</a:t>
            </a:r>
            <a:r>
              <a:rPr lang="en-US" sz="1100" dirty="0">
                <a:solidFill>
                  <a:schemeClr val="tx1"/>
                </a:solidFill>
              </a:rPr>
              <a:t>: 0.1007/s11999-012-2276-9.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Taeger</a:t>
            </a:r>
            <a:r>
              <a:rPr lang="en-US" sz="1100" dirty="0">
                <a:solidFill>
                  <a:schemeClr val="tx1"/>
                </a:solidFill>
              </a:rPr>
              <a:t> G, </a:t>
            </a:r>
            <a:r>
              <a:rPr lang="en-US" sz="1100" dirty="0" err="1">
                <a:solidFill>
                  <a:schemeClr val="tx1"/>
                </a:solidFill>
              </a:rPr>
              <a:t>Ruchholtz</a:t>
            </a:r>
            <a:r>
              <a:rPr lang="en-US" sz="1100" dirty="0">
                <a:solidFill>
                  <a:schemeClr val="tx1"/>
                </a:solidFill>
              </a:rPr>
              <a:t> S, </a:t>
            </a:r>
            <a:r>
              <a:rPr lang="en-US" sz="1100" dirty="0" err="1">
                <a:solidFill>
                  <a:schemeClr val="tx1"/>
                </a:solidFill>
              </a:rPr>
              <a:t>Waydhas</a:t>
            </a:r>
            <a:r>
              <a:rPr lang="en-US" sz="1100" dirty="0">
                <a:solidFill>
                  <a:schemeClr val="tx1"/>
                </a:solidFill>
              </a:rPr>
              <a:t> C, </a:t>
            </a:r>
            <a:r>
              <a:rPr lang="en-US" sz="1100" dirty="0" err="1">
                <a:solidFill>
                  <a:schemeClr val="tx1"/>
                </a:solidFill>
              </a:rPr>
              <a:t>Lewan</a:t>
            </a:r>
            <a:r>
              <a:rPr lang="en-US" sz="1100" dirty="0">
                <a:solidFill>
                  <a:schemeClr val="tx1"/>
                </a:solidFill>
              </a:rPr>
              <a:t> U, Schmidt B, Nast-Kolb D.  Damage control orthopedics in patients with multiple injuries is effective, time saving, and safe.  J Trauma. 2005 Aug;59(2):409-16; discussion 417.</a:t>
            </a:r>
          </a:p>
          <a:p>
            <a:pPr marL="34290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Goodman DC, Fisher ES, Chang CH. After hospitalization: a Dartmouth Atlas report on post-acute care for Medicare beneficiaries. A report of the Dartmouth Atlas project. 2011.</a:t>
            </a:r>
          </a:p>
          <a:p>
            <a:pPr marL="34290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Nikkel</a:t>
            </a:r>
            <a:r>
              <a:rPr lang="en-US" sz="1100" dirty="0">
                <a:solidFill>
                  <a:schemeClr val="tx1"/>
                </a:solidFill>
              </a:rPr>
              <a:t> LE, Kates SL, </a:t>
            </a:r>
            <a:r>
              <a:rPr lang="en-US" sz="1100" dirty="0" err="1">
                <a:solidFill>
                  <a:schemeClr val="tx1"/>
                </a:solidFill>
              </a:rPr>
              <a:t>Schreck</a:t>
            </a:r>
            <a:r>
              <a:rPr lang="en-US" sz="1100" dirty="0">
                <a:solidFill>
                  <a:schemeClr val="tx1"/>
                </a:solidFill>
              </a:rPr>
              <a:t> M, </a:t>
            </a:r>
            <a:r>
              <a:rPr lang="en-US" sz="1100" dirty="0" err="1">
                <a:solidFill>
                  <a:schemeClr val="tx1"/>
                </a:solidFill>
              </a:rPr>
              <a:t>Maceroli</a:t>
            </a:r>
            <a:r>
              <a:rPr lang="en-US" sz="1100" dirty="0">
                <a:solidFill>
                  <a:schemeClr val="tx1"/>
                </a:solidFill>
              </a:rPr>
              <a:t> M, Mahmood B, </a:t>
            </a:r>
            <a:r>
              <a:rPr lang="en-US" sz="1100" dirty="0" err="1">
                <a:solidFill>
                  <a:schemeClr val="tx1"/>
                </a:solidFill>
              </a:rPr>
              <a:t>Elfar</a:t>
            </a:r>
            <a:r>
              <a:rPr lang="en-US" sz="1100" dirty="0">
                <a:solidFill>
                  <a:schemeClr val="tx1"/>
                </a:solidFill>
              </a:rPr>
              <a:t> JC.  Length of hospital stay after hip fracture and risk of early mortality after discharge in New York state: retrospective cohort study.  BMJ 2015;351:h6246</a:t>
            </a:r>
          </a:p>
          <a:p>
            <a:pPr lvl="0" rtl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Scott Schnell, MD, Susan M. Friedman, MD, MPH, Daniel A. Mendelson, MS, MD, </a:t>
            </a:r>
            <a:r>
              <a:rPr lang="en-US" sz="1100" dirty="0" err="1">
                <a:solidFill>
                  <a:schemeClr val="tx1"/>
                </a:solidFill>
              </a:rPr>
              <a:t>Karilee</a:t>
            </a:r>
            <a:r>
              <a:rPr lang="en-US" sz="1100" dirty="0">
                <a:solidFill>
                  <a:schemeClr val="tx1"/>
                </a:solidFill>
              </a:rPr>
              <a:t> W. Bingham, MS, RN, FNP, Stephen L. Kates, MD.  The 1-Year Mortality of Patients Treated in a Hip Fracture Program for Elders.  </a:t>
            </a:r>
            <a:r>
              <a:rPr lang="en-US" sz="1100" dirty="0" err="1">
                <a:solidFill>
                  <a:schemeClr val="tx1"/>
                </a:solidFill>
              </a:rPr>
              <a:t>Geriatr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Orthop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Surg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Rehabil</a:t>
            </a:r>
            <a:r>
              <a:rPr lang="en-US" sz="1100" dirty="0">
                <a:solidFill>
                  <a:schemeClr val="tx1"/>
                </a:solidFill>
              </a:rPr>
              <a:t>. 2010 Sep; 1(1): 6–14.</a:t>
            </a:r>
          </a:p>
          <a:p>
            <a:pPr lvl="0" rtl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Koval</a:t>
            </a:r>
            <a:r>
              <a:rPr lang="en-US" sz="1100" dirty="0">
                <a:solidFill>
                  <a:schemeClr val="tx1"/>
                </a:solidFill>
              </a:rPr>
              <a:t> KJ1, Friend KD, </a:t>
            </a:r>
            <a:r>
              <a:rPr lang="en-US" sz="1100" dirty="0" err="1">
                <a:solidFill>
                  <a:schemeClr val="tx1"/>
                </a:solidFill>
              </a:rPr>
              <a:t>Aharonoff</a:t>
            </a:r>
            <a:r>
              <a:rPr lang="en-US" sz="1100" dirty="0">
                <a:solidFill>
                  <a:schemeClr val="tx1"/>
                </a:solidFill>
              </a:rPr>
              <a:t> GB, Zukerman JD.  Weight bearing after hip fracture: a prospective series of 596 geriatric hip fracture patients.  J </a:t>
            </a:r>
            <a:r>
              <a:rPr lang="en-US" sz="1100" dirty="0" err="1">
                <a:solidFill>
                  <a:schemeClr val="tx1"/>
                </a:solidFill>
              </a:rPr>
              <a:t>Orthop</a:t>
            </a:r>
            <a:r>
              <a:rPr lang="en-US" sz="1100" dirty="0">
                <a:solidFill>
                  <a:schemeClr val="tx1"/>
                </a:solidFill>
              </a:rPr>
              <a:t> Trauma. 1996;10(8):526-30.</a:t>
            </a:r>
          </a:p>
          <a:p>
            <a:pPr lvl="0" rtl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Haidukewych</a:t>
            </a:r>
            <a:r>
              <a:rPr lang="en-US" sz="1100" dirty="0">
                <a:solidFill>
                  <a:schemeClr val="tx1"/>
                </a:solidFill>
              </a:rPr>
              <a:t> GJ. Acetabular fractures: the role of arthroplasty. Orthopedics. United States; 2010;33(9):645.</a:t>
            </a:r>
          </a:p>
          <a:p>
            <a:pPr lvl="0" rtl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Daurka</a:t>
            </a:r>
            <a:r>
              <a:rPr lang="en-US" sz="1100" dirty="0">
                <a:solidFill>
                  <a:schemeClr val="tx1"/>
                </a:solidFill>
              </a:rPr>
              <a:t> JS, </a:t>
            </a:r>
            <a:r>
              <a:rPr lang="en-US" sz="1100" dirty="0" err="1">
                <a:solidFill>
                  <a:schemeClr val="tx1"/>
                </a:solidFill>
              </a:rPr>
              <a:t>Pastides</a:t>
            </a:r>
            <a:r>
              <a:rPr lang="en-US" sz="1100" dirty="0">
                <a:solidFill>
                  <a:schemeClr val="tx1"/>
                </a:solidFill>
              </a:rPr>
              <a:t> PS, Lewis A, Rickman M, and Bircher MD. Acetabular fractures in patients aged &gt; 55 years: a systematic review of the literature. Bone Joint J. England; 2014;96- B(2):157-63.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 Gary JL, </a:t>
            </a:r>
            <a:r>
              <a:rPr lang="en-US" sz="1100" dirty="0" err="1">
                <a:solidFill>
                  <a:schemeClr val="tx1"/>
                </a:solidFill>
              </a:rPr>
              <a:t>Lefaivre</a:t>
            </a:r>
            <a:r>
              <a:rPr lang="en-US" sz="1100" dirty="0">
                <a:solidFill>
                  <a:schemeClr val="tx1"/>
                </a:solidFill>
              </a:rPr>
              <a:t> KA, </a:t>
            </a:r>
            <a:r>
              <a:rPr lang="en-US" sz="1100" dirty="0" err="1">
                <a:solidFill>
                  <a:schemeClr val="tx1"/>
                </a:solidFill>
              </a:rPr>
              <a:t>Gerold</a:t>
            </a:r>
            <a:r>
              <a:rPr lang="en-US" sz="1100" dirty="0">
                <a:solidFill>
                  <a:schemeClr val="tx1"/>
                </a:solidFill>
              </a:rPr>
              <a:t> F, Hay MT, </a:t>
            </a:r>
            <a:r>
              <a:rPr lang="en-US" sz="1100" dirty="0" err="1">
                <a:solidFill>
                  <a:schemeClr val="tx1"/>
                </a:solidFill>
              </a:rPr>
              <a:t>Reinert</a:t>
            </a:r>
            <a:r>
              <a:rPr lang="en-US" sz="1100" dirty="0">
                <a:solidFill>
                  <a:schemeClr val="tx1"/>
                </a:solidFill>
              </a:rPr>
              <a:t> CM, and Starr AJ. Survivorship of the native hip joint after percutaneous repair of acetabular fractures in the elderly. Injury. Netherlands; 2011;42(10):1144-51. 6. 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100" dirty="0" err="1">
                <a:solidFill>
                  <a:schemeClr val="tx1"/>
                </a:solidFill>
              </a:rPr>
              <a:t>Tannast</a:t>
            </a:r>
            <a:r>
              <a:rPr lang="en-US" sz="1100" dirty="0">
                <a:solidFill>
                  <a:schemeClr val="tx1"/>
                </a:solidFill>
              </a:rPr>
              <a:t> M, </a:t>
            </a:r>
            <a:r>
              <a:rPr lang="en-US" sz="1100" dirty="0" err="1">
                <a:solidFill>
                  <a:schemeClr val="tx1"/>
                </a:solidFill>
              </a:rPr>
              <a:t>Najibi</a:t>
            </a:r>
            <a:r>
              <a:rPr lang="en-US" sz="1100" dirty="0">
                <a:solidFill>
                  <a:schemeClr val="tx1"/>
                </a:solidFill>
              </a:rPr>
              <a:t> S, and Matta JM. Two to twenty-year survivorship of the hip in 810 patients with operatively treated acetabular fractures. J Bone Joint </a:t>
            </a:r>
            <a:r>
              <a:rPr lang="en-US" sz="1100" dirty="0" err="1">
                <a:solidFill>
                  <a:schemeClr val="tx1"/>
                </a:solidFill>
              </a:rPr>
              <a:t>Surg</a:t>
            </a:r>
            <a:r>
              <a:rPr lang="en-US" sz="1100" dirty="0">
                <a:solidFill>
                  <a:schemeClr val="tx1"/>
                </a:solidFill>
              </a:rPr>
              <a:t> Am. United States; 2012;94(17):1559-67.</a:t>
            </a:r>
          </a:p>
          <a:p>
            <a:pPr lvl="0" rtl="0"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O'Toole RV, Hui E, Chandra A, and </a:t>
            </a:r>
            <a:r>
              <a:rPr lang="en-US" sz="1100" dirty="0" err="1">
                <a:solidFill>
                  <a:schemeClr val="tx1"/>
                </a:solidFill>
              </a:rPr>
              <a:t>Nascone</a:t>
            </a:r>
            <a:r>
              <a:rPr lang="en-US" sz="1100" dirty="0">
                <a:solidFill>
                  <a:schemeClr val="tx1"/>
                </a:solidFill>
              </a:rPr>
              <a:t> JW. How often does open reduction and internal fixation of geriatric acetabular fractures lead to hip arthroplasty? J </a:t>
            </a:r>
            <a:r>
              <a:rPr lang="en-US" sz="1100" dirty="0" err="1">
                <a:solidFill>
                  <a:schemeClr val="tx1"/>
                </a:solidFill>
              </a:rPr>
              <a:t>Orthop</a:t>
            </a:r>
            <a:r>
              <a:rPr lang="en-US" sz="1100" dirty="0">
                <a:solidFill>
                  <a:schemeClr val="tx1"/>
                </a:solidFill>
              </a:rPr>
              <a:t> Trauma. United States; 2014;28(3):148-53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0995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Traction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Developed during Middle Ages and World War I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Used for definitive treatment or typically prior to surgery </a:t>
            </a:r>
          </a:p>
          <a:p>
            <a:pPr marL="3429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200" y="3504354"/>
            <a:ext cx="1828800" cy="26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4079646"/>
            <a:ext cx="3024164" cy="209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6544" y="4083657"/>
            <a:ext cx="3081530" cy="2103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Splinting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Plaster of Paris invented in 1851 by a Dutch Military surgeon</a:t>
            </a:r>
          </a:p>
          <a:p>
            <a:pPr marL="742950" marR="0" lvl="1" indent="-1841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0" marR="0" lvl="0" indent="-6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4040" y="3300388"/>
            <a:ext cx="2215800" cy="32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4999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2808564" y="4191000"/>
            <a:ext cx="3657600" cy="1355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Trauma Statistics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Leading cause of death in &lt; 45 age group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Blunt trauma  accounts for 80% of mortality in the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&lt; 34 age group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$75 billion annual loss due to death and disability 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Major modern epidemic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1994" y="4146955"/>
            <a:ext cx="4030200" cy="26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483600" y="-800100"/>
            <a:ext cx="57150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2808564" y="4191000"/>
            <a:ext cx="3657600" cy="135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323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>
                <a:solidFill>
                  <a:schemeClr val="tx1"/>
                </a:solidFill>
              </a:rPr>
              <a:t>Level 1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Trauma Activation Criteria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965950"/>
            <a:ext cx="8573100" cy="51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sz="18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Traumatic cardiac arrest during transport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Systolic blood pressure less than 90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Respiratory compromise/intubation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Glasgow Coma Scale less than 8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Traumatic limb paralysis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Amputation proximal to wrist or ankle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Vascular compromise of extremity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Burns with traumatic component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</a:pPr>
            <a:r>
              <a:rPr lang="en-US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Penetrating injuries to head, neck chest, abdomen, extremities proximal to the elbow or knee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</a:rPr>
              <a:t>PLEASE NOTE: Criteria may vary at centers depending on State vs. ACS accreditation and institution policy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2163</Words>
  <Application>Microsoft Office PowerPoint</Application>
  <PresentationFormat>On-screen Show (4:3)</PresentationFormat>
  <Paragraphs>379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Calibri</vt:lpstr>
      <vt:lpstr>Helvetica Neue</vt:lpstr>
      <vt:lpstr>Arial</vt:lpstr>
      <vt:lpstr>Custom Theme</vt:lpstr>
      <vt:lpstr>PowerPoint Presentation</vt:lpstr>
      <vt:lpstr>PowerPoint Presentation</vt:lpstr>
      <vt:lpstr>PowerPoint Presentation</vt:lpstr>
      <vt:lpstr>History</vt:lpstr>
      <vt:lpstr>History</vt:lpstr>
      <vt:lpstr>History</vt:lpstr>
      <vt:lpstr>History</vt:lpstr>
      <vt:lpstr> Trauma Statistics</vt:lpstr>
      <vt:lpstr>Level 1 Trauma Activation Criteria</vt:lpstr>
      <vt:lpstr>Level 2 Trauma Activation Criteria</vt:lpstr>
      <vt:lpstr>Mechanism of Injury</vt:lpstr>
      <vt:lpstr>Polytrauma</vt:lpstr>
      <vt:lpstr>Polytrauma</vt:lpstr>
      <vt:lpstr>Principles of Treatment</vt:lpstr>
      <vt:lpstr>Non-Operative Treatment</vt:lpstr>
      <vt:lpstr>Common “non-op” fractures</vt:lpstr>
      <vt:lpstr>Common “non-op” fractures</vt:lpstr>
      <vt:lpstr>Common “non-op” fractures </vt:lpstr>
      <vt:lpstr>Principles of Treatment</vt:lpstr>
      <vt:lpstr>Operative Indications</vt:lpstr>
      <vt:lpstr>Open Fractures</vt:lpstr>
      <vt:lpstr>Compartment Syndrome</vt:lpstr>
      <vt:lpstr>Compartment Syndrome</vt:lpstr>
      <vt:lpstr>Operative Indications</vt:lpstr>
      <vt:lpstr>External Fixation</vt:lpstr>
      <vt:lpstr>External Fixation</vt:lpstr>
      <vt:lpstr>Operative Indications</vt:lpstr>
      <vt:lpstr>Internal Fixation</vt:lpstr>
      <vt:lpstr>Closed Reduction Percutaneous Pinning</vt:lpstr>
      <vt:lpstr>Closed Reduction Percutaneous Pinning</vt:lpstr>
      <vt:lpstr>PowerPoint Presentation</vt:lpstr>
      <vt:lpstr>PowerPoint Presentation</vt:lpstr>
      <vt:lpstr>PowerPoint Presentation</vt:lpstr>
      <vt:lpstr>PowerPoint Presentation</vt:lpstr>
      <vt:lpstr>Femoral shaft and tibia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Plate and screw constructs</vt:lpstr>
      <vt:lpstr>Common traumatic injuries and        associated treatments</vt:lpstr>
      <vt:lpstr>Pelvic Ring Injuries</vt:lpstr>
      <vt:lpstr>Pelvic Ring Injuries</vt:lpstr>
      <vt:lpstr>Pelvic Ring Injuries</vt:lpstr>
      <vt:lpstr>Acetabular Fractures</vt:lpstr>
      <vt:lpstr>Acetabular Fractures</vt:lpstr>
      <vt:lpstr>Proximal Femur Fractures</vt:lpstr>
      <vt:lpstr>Geriatric Hip Fractures</vt:lpstr>
      <vt:lpstr>Both Bone Forearm Fracture</vt:lpstr>
      <vt:lpstr>A brief discussion about OR tables</vt:lpstr>
      <vt:lpstr>Regular OR Table </vt:lpstr>
      <vt:lpstr>Fracture Table </vt:lpstr>
      <vt:lpstr>OSI Flat Top </vt:lpstr>
      <vt:lpstr>Summary 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MCMAI05ORTHWS05</dc:creator>
  <cp:lastModifiedBy>gangler</cp:lastModifiedBy>
  <cp:revision>36</cp:revision>
  <cp:lastPrinted>2016-05-25T10:15:17Z</cp:lastPrinted>
  <dcterms:modified xsi:type="dcterms:W3CDTF">2016-12-27T15:09:28Z</dcterms:modified>
</cp:coreProperties>
</file>