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42"/>
  </p:notesMasterIdLst>
  <p:handoutMasterIdLst>
    <p:handoutMasterId r:id="rId43"/>
  </p:handoutMasterIdLst>
  <p:sldIdLst>
    <p:sldId id="311" r:id="rId2"/>
    <p:sldId id="312" r:id="rId3"/>
    <p:sldId id="313" r:id="rId4"/>
    <p:sldId id="314" r:id="rId5"/>
    <p:sldId id="315" r:id="rId6"/>
    <p:sldId id="316" r:id="rId7"/>
    <p:sldId id="317" r:id="rId8"/>
    <p:sldId id="318" r:id="rId9"/>
    <p:sldId id="319" r:id="rId10"/>
    <p:sldId id="320" r:id="rId11"/>
    <p:sldId id="322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34" r:id="rId24"/>
    <p:sldId id="335" r:id="rId25"/>
    <p:sldId id="336" r:id="rId26"/>
    <p:sldId id="337" r:id="rId27"/>
    <p:sldId id="338" r:id="rId28"/>
    <p:sldId id="339" r:id="rId29"/>
    <p:sldId id="340" r:id="rId30"/>
    <p:sldId id="341" r:id="rId31"/>
    <p:sldId id="342" r:id="rId32"/>
    <p:sldId id="343" r:id="rId33"/>
    <p:sldId id="344" r:id="rId34"/>
    <p:sldId id="345" r:id="rId35"/>
    <p:sldId id="346" r:id="rId36"/>
    <p:sldId id="347" r:id="rId37"/>
    <p:sldId id="348" r:id="rId38"/>
    <p:sldId id="349" r:id="rId39"/>
    <p:sldId id="350" r:id="rId40"/>
    <p:sldId id="351" r:id="rId41"/>
  </p:sldIdLst>
  <p:sldSz cx="9144000" cy="6858000" type="screen4x3"/>
  <p:notesSz cx="68580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 autoAdjust="0"/>
    <p:restoredTop sz="94576" autoAdjust="0"/>
  </p:normalViewPr>
  <p:slideViewPr>
    <p:cSldViewPr>
      <p:cViewPr>
        <p:scale>
          <a:sx n="66" d="100"/>
          <a:sy n="66" d="100"/>
        </p:scale>
        <p:origin x="-1930" y="-466"/>
      </p:cViewPr>
      <p:guideLst>
        <p:guide orient="horz" pos="2160"/>
        <p:guide pos="30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66" d="100"/>
          <a:sy n="66" d="100"/>
        </p:scale>
        <p:origin x="-1392" y="654"/>
      </p:cViewPr>
      <p:guideLst>
        <p:guide orient="horz" pos="2909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 altLang="en-US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en-US" altLang="en-US"/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630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 altLang="en-US"/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7630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978F2B9E-4298-45A4-87FF-08AC2885DA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54737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 alt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en-US" altLang="en-US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20775" y="692150"/>
            <a:ext cx="4618038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87850"/>
            <a:ext cx="5029200" cy="415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4113"/>
            <a:ext cx="2971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 altLang="en-US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774113"/>
            <a:ext cx="2971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5CC2AD55-2796-42CF-8043-FFB409D43E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96160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2077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DEEA8-1962-5842-B8ED-19C2FD66F0E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267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2077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DEEA8-1962-5842-B8ED-19C2FD66F0E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829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2077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DEEA8-1962-5842-B8ED-19C2FD66F0E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2263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2077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DEEA8-1962-5842-B8ED-19C2FD66F0E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3573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2077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DEEA8-1962-5842-B8ED-19C2FD66F0E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3064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2077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DEEA8-1962-5842-B8ED-19C2FD66F0E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5774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2077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DEEA8-1962-5842-B8ED-19C2FD66F0E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5114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2077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DEEA8-1962-5842-B8ED-19C2FD66F0ED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62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2077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DEEA8-1962-5842-B8ED-19C2FD66F0ED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5659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2077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DEEA8-1962-5842-B8ED-19C2FD66F0ED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697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2077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80</a:t>
            </a:r>
            <a:r>
              <a:rPr lang="en-US" baseline="0" dirty="0" smtClean="0"/>
              <a:t> y/o F with ground level fall.  Treated non-operatively initially at an outside hospital.  Presented 1 month out with this </a:t>
            </a:r>
            <a:r>
              <a:rPr lang="en-US" baseline="0" dirty="0" err="1" smtClean="0"/>
              <a:t>periprosthetic</a:t>
            </a:r>
            <a:r>
              <a:rPr lang="en-US" baseline="0" dirty="0" smtClean="0"/>
              <a:t> distal femur fracture.  Fracture was significantly short.  Prosthesis was not loose.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DEEA8-1962-5842-B8ED-19C2FD66F0ED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69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2077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DEEA8-1962-5842-B8ED-19C2FD66F0E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519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2077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Lateral approach to the femur was performed proximally</a:t>
            </a:r>
            <a:r>
              <a:rPr lang="en-US" baseline="0" dirty="0" smtClean="0"/>
              <a:t> and distally</a:t>
            </a:r>
          </a:p>
          <a:p>
            <a:r>
              <a:rPr lang="en-US" baseline="0" dirty="0" smtClean="0"/>
              <a:t>A long </a:t>
            </a:r>
            <a:r>
              <a:rPr lang="en-US" baseline="0" smtClean="0"/>
              <a:t>locking  </a:t>
            </a:r>
            <a:r>
              <a:rPr lang="en-US" baseline="0" dirty="0" smtClean="0"/>
              <a:t>plate was placed laterally.  </a:t>
            </a:r>
          </a:p>
          <a:p>
            <a:r>
              <a:rPr lang="en-US" baseline="0" dirty="0" smtClean="0"/>
              <a:t>The most proximal portion of the plate overlapped the hip prosthesis by 2 bone diameters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DEEA8-1962-5842-B8ED-19C2FD66F0ED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1401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2077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40 y/o M</a:t>
            </a:r>
            <a:r>
              <a:rPr lang="en-US" baseline="0" dirty="0" smtClean="0"/>
              <a:t> involved in a MVC while riding a Motor cycle.</a:t>
            </a:r>
          </a:p>
          <a:p>
            <a:r>
              <a:rPr lang="en-US" baseline="0" dirty="0" smtClean="0"/>
              <a:t>Patient has left </a:t>
            </a:r>
            <a:r>
              <a:rPr lang="en-US" baseline="0" dirty="0" err="1" smtClean="0"/>
              <a:t>basicervical</a:t>
            </a:r>
            <a:r>
              <a:rPr lang="en-US" baseline="0" dirty="0" smtClean="0"/>
              <a:t> femoral neck 9(left), </a:t>
            </a:r>
            <a:r>
              <a:rPr lang="en-US" baseline="0" dirty="0" err="1" smtClean="0"/>
              <a:t>diaphyseal</a:t>
            </a:r>
            <a:r>
              <a:rPr lang="en-US" baseline="0" dirty="0" smtClean="0"/>
              <a:t> (middle) and medial condyle distal femur fractures (right).  All injuries were closed.</a:t>
            </a:r>
          </a:p>
          <a:p>
            <a:r>
              <a:rPr lang="en-US" baseline="0" dirty="0" smtClean="0"/>
              <a:t>Patient was properly resuscitated and taken to the operating room.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DEEA8-1962-5842-B8ED-19C2FD66F0ED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4415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2077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Left: Axial CT demonstrating intra articular extension</a:t>
            </a:r>
          </a:p>
          <a:p>
            <a:r>
              <a:rPr lang="en-US" dirty="0" smtClean="0"/>
              <a:t>Right: CT angiogram 3D reconstruction </a:t>
            </a:r>
            <a:r>
              <a:rPr lang="en-US" dirty="0" err="1" smtClean="0"/>
              <a:t>demostrating</a:t>
            </a:r>
            <a:r>
              <a:rPr lang="en-US" dirty="0" smtClean="0"/>
              <a:t> all of the fractures.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DEEA8-1962-5842-B8ED-19C2FD66F0ED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8747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2077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AP</a:t>
            </a:r>
            <a:r>
              <a:rPr lang="en-US" baseline="0" dirty="0" smtClean="0"/>
              <a:t> (2 on the left) and Lateral (2 on the right) images post operatively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</a:t>
            </a:r>
            <a:r>
              <a:rPr lang="en-US" baseline="0" dirty="0" err="1" smtClean="0"/>
              <a:t>basicervical</a:t>
            </a:r>
            <a:r>
              <a:rPr lang="en-US" baseline="0" dirty="0" smtClean="0"/>
              <a:t> femoral neck fracture was treated with a sliding hip screw</a:t>
            </a:r>
          </a:p>
          <a:p>
            <a:r>
              <a:rPr lang="en-US" baseline="0" dirty="0" smtClean="0"/>
              <a:t>The medial </a:t>
            </a:r>
            <a:r>
              <a:rPr lang="en-US" baseline="0" dirty="0" err="1" smtClean="0"/>
              <a:t>condlye</a:t>
            </a:r>
            <a:r>
              <a:rPr lang="en-US" baseline="0" dirty="0" smtClean="0"/>
              <a:t> distal femur fracture was fixed with buttress plating and partially threaded lag screws (placed anteriorly to avoid blocking the path of the nail</a:t>
            </a:r>
          </a:p>
          <a:p>
            <a:r>
              <a:rPr lang="en-US" baseline="0" dirty="0" smtClean="0"/>
              <a:t>The </a:t>
            </a:r>
            <a:r>
              <a:rPr lang="en-US" baseline="0" dirty="0" err="1" smtClean="0"/>
              <a:t>diaphyseal</a:t>
            </a:r>
            <a:r>
              <a:rPr lang="en-US" baseline="0" dirty="0" smtClean="0"/>
              <a:t> femur fracture was treated with a retrograde IM nail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DEEA8-1962-5842-B8ED-19C2FD66F0ED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9286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2077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23 y/o M with right open knee injury after through and through </a:t>
            </a:r>
            <a:r>
              <a:rPr lang="en-US" dirty="0" err="1" smtClean="0"/>
              <a:t>gsw</a:t>
            </a:r>
            <a:r>
              <a:rPr lang="en-US" dirty="0" smtClean="0"/>
              <a:t>.</a:t>
            </a:r>
          </a:p>
          <a:p>
            <a:r>
              <a:rPr lang="en-US" dirty="0" smtClean="0"/>
              <a:t>Coronal fracture</a:t>
            </a:r>
            <a:r>
              <a:rPr lang="en-US" baseline="0" dirty="0" smtClean="0"/>
              <a:t> of the medial femoral condyle.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DEEA8-1962-5842-B8ED-19C2FD66F0ED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2517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2077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Left: CT scan sagittal</a:t>
            </a:r>
            <a:r>
              <a:rPr lang="en-US" baseline="0" dirty="0" smtClean="0"/>
              <a:t> cut showing the fracture</a:t>
            </a:r>
          </a:p>
          <a:p>
            <a:r>
              <a:rPr lang="en-US" baseline="0" dirty="0" smtClean="0"/>
              <a:t>Middle and right: post operative films of the right knee after I and D and placement of </a:t>
            </a:r>
            <a:r>
              <a:rPr lang="en-US" baseline="0" dirty="0" err="1" smtClean="0"/>
              <a:t>cannulated</a:t>
            </a:r>
            <a:r>
              <a:rPr lang="en-US" baseline="0" dirty="0" smtClean="0"/>
              <a:t> headless compression screws from posterior to anterior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DEEA8-1962-5842-B8ED-19C2FD66F0ED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4353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2077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26 y/o M</a:t>
            </a:r>
            <a:r>
              <a:rPr lang="en-US" baseline="0" dirty="0" smtClean="0"/>
              <a:t> with closed complete articular distal femur fracture.</a:t>
            </a:r>
          </a:p>
          <a:p>
            <a:r>
              <a:rPr lang="en-US" baseline="0" dirty="0" smtClean="0"/>
              <a:t>Extensive </a:t>
            </a:r>
            <a:r>
              <a:rPr lang="en-US" baseline="0" dirty="0" err="1" smtClean="0"/>
              <a:t>comminution</a:t>
            </a:r>
            <a:r>
              <a:rPr lang="en-US" baseline="0" dirty="0" smtClean="0"/>
              <a:t> of the articular surface is seen in these films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DEEA8-1962-5842-B8ED-19C2FD66F0ED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439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2077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CT scan showing more detail of articular surface involvement with a 3D reconstruction detailing the condylar displacement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DEEA8-1962-5842-B8ED-19C2FD66F0ED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7765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2077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Patient was taken to the operating room for open reduction and internal fixation though and anterior medial </a:t>
            </a:r>
            <a:r>
              <a:rPr lang="en-US" dirty="0" err="1" smtClean="0"/>
              <a:t>parapatellar</a:t>
            </a:r>
            <a:r>
              <a:rPr lang="en-US" dirty="0" smtClean="0"/>
              <a:t> </a:t>
            </a:r>
            <a:r>
              <a:rPr lang="en-US" dirty="0" err="1" smtClean="0"/>
              <a:t>arthrotomy</a:t>
            </a:r>
            <a:r>
              <a:rPr lang="en-US" dirty="0" smtClean="0"/>
              <a:t> and a separate</a:t>
            </a:r>
            <a:r>
              <a:rPr lang="en-US" baseline="0" dirty="0" smtClean="0"/>
              <a:t> lateral approach to the femur.  The articular surface was reconstructed with lag screws.  There is an anterior mini fragment plate used for provisional fixation</a:t>
            </a:r>
          </a:p>
          <a:p>
            <a:r>
              <a:rPr lang="en-US" baseline="0" dirty="0" smtClean="0"/>
              <a:t>A locking condylar distal femur plate was then used to provide definitive fixation.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DEEA8-1962-5842-B8ED-19C2FD66F0ED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2458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2077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DEEA8-1962-5842-B8ED-19C2FD66F0ED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173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2077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ACL</a:t>
            </a:r>
            <a:r>
              <a:rPr lang="en-US" baseline="0" dirty="0" smtClean="0"/>
              <a:t> </a:t>
            </a:r>
            <a:r>
              <a:rPr lang="en-US" dirty="0" smtClean="0"/>
              <a:t>usually attached to osteochondral fragment that must be repaired</a:t>
            </a:r>
          </a:p>
          <a:p>
            <a:r>
              <a:rPr lang="en-US" dirty="0" smtClean="0"/>
              <a:t>Midsubstance tears treated nonoperatively initially and reconstructed later after fracture union has occurred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DEEA8-1962-5842-B8ED-19C2FD66F0E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406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2077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DEEA8-1962-5842-B8ED-19C2FD66F0ED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4842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2077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44 y/o M s/p </a:t>
            </a:r>
            <a:r>
              <a:rPr lang="en-US" dirty="0" err="1" smtClean="0"/>
              <a:t>gsw</a:t>
            </a:r>
            <a:r>
              <a:rPr lang="en-US" dirty="0" smtClean="0"/>
              <a:t> to right thigh sustaining</a:t>
            </a:r>
            <a:r>
              <a:rPr lang="en-US" baseline="0" dirty="0" smtClean="0"/>
              <a:t> an extra articular distal femur fracture</a:t>
            </a:r>
          </a:p>
          <a:p>
            <a:r>
              <a:rPr lang="en-US" baseline="0" dirty="0" smtClean="0"/>
              <a:t>Traction views seen in the middle and right radiographs show improved alignment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DEEA8-1962-5842-B8ED-19C2FD66F0ED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683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2077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Closed</a:t>
            </a:r>
            <a:r>
              <a:rPr lang="en-US" baseline="0" dirty="0" smtClean="0"/>
              <a:t> reduction was performed and a retrograde IM nail was placed through a small medial </a:t>
            </a:r>
            <a:r>
              <a:rPr lang="en-US" baseline="0" dirty="0" err="1" smtClean="0"/>
              <a:t>parapatellar</a:t>
            </a:r>
            <a:r>
              <a:rPr lang="en-US" baseline="0" dirty="0" smtClean="0"/>
              <a:t> incision.</a:t>
            </a:r>
          </a:p>
          <a:p>
            <a:r>
              <a:rPr lang="en-US" baseline="0" dirty="0" smtClean="0"/>
              <a:t>The tip of the nail was placed at the level of the lesser trochanter.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DEEA8-1962-5842-B8ED-19C2FD66F0ED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6618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2077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DEEA8-1962-5842-B8ED-19C2FD66F0ED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8545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2077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DEEA8-1962-5842-B8ED-19C2FD66F0ED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3166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2077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DEEA8-1962-5842-B8ED-19C2FD66F0ED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765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2077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DEEA8-1962-5842-B8ED-19C2FD66F0E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98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2077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DEEA8-1962-5842-B8ED-19C2FD66F0E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34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2077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B3</a:t>
            </a:r>
            <a:r>
              <a:rPr lang="en-US" baseline="0" dirty="0" smtClean="0"/>
              <a:t> are coronal plane fractures – Hoffa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DEEA8-1962-5842-B8ED-19C2FD66F0E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95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2077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B3</a:t>
            </a:r>
            <a:r>
              <a:rPr lang="en-US" baseline="0" dirty="0" smtClean="0"/>
              <a:t> are coronal plane fractures </a:t>
            </a:r>
            <a:r>
              <a:rPr lang="en-US" baseline="0" smtClean="0"/>
              <a:t>– Hoffa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DEEA8-1962-5842-B8ED-19C2FD66F0E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672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2077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DEEA8-1962-5842-B8ED-19C2FD66F0E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547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2077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Screws placed anteriorly will be shorter.  Measurements should be precise to avoid</a:t>
            </a:r>
            <a:r>
              <a:rPr lang="en-US" baseline="0" dirty="0" smtClean="0"/>
              <a:t> hardware irritation.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DEEA8-1962-5842-B8ED-19C2FD66F0E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158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724" y="2240529"/>
            <a:ext cx="8932127" cy="1437788"/>
          </a:xfrm>
        </p:spPr>
        <p:txBody>
          <a:bodyPr>
            <a:noAutofit/>
          </a:bodyPr>
          <a:lstStyle/>
          <a:p>
            <a:r>
              <a:rPr lang="en-US" sz="8000" b="1" dirty="0" smtClean="0">
                <a:solidFill>
                  <a:srgbClr val="FFFF00"/>
                </a:solidFill>
              </a:rPr>
              <a:t>Distal </a:t>
            </a:r>
            <a:r>
              <a:rPr lang="en-US" sz="8000" b="1" smtClean="0">
                <a:solidFill>
                  <a:srgbClr val="FFFF00"/>
                </a:solidFill>
              </a:rPr>
              <a:t>Femur </a:t>
            </a:r>
            <a:r>
              <a:rPr lang="en-US" sz="8000" b="1" smtClean="0">
                <a:solidFill>
                  <a:srgbClr val="FFFF00"/>
                </a:solidFill>
              </a:rPr>
              <a:t>Fractures</a:t>
            </a:r>
            <a:r>
              <a:rPr lang="en-US" sz="4400" b="1" dirty="0" smtClean="0">
                <a:solidFill>
                  <a:srgbClr val="FFFF00"/>
                </a:solidFill>
              </a:rPr>
              <a:t/>
            </a:r>
            <a:br>
              <a:rPr lang="en-US" sz="4400" b="1" dirty="0" smtClean="0">
                <a:solidFill>
                  <a:srgbClr val="FFFF00"/>
                </a:solidFill>
              </a:rPr>
            </a:br>
            <a:endParaRPr lang="en-US" sz="8000" b="1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5787" y="1583667"/>
            <a:ext cx="6858000" cy="2196597"/>
          </a:xfrm>
        </p:spPr>
        <p:txBody>
          <a:bodyPr>
            <a:normAutofit/>
          </a:bodyPr>
          <a:lstStyle/>
          <a:p>
            <a:endParaRPr lang="en-US" b="1" dirty="0" smtClean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02476" y="3857298"/>
            <a:ext cx="924647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Christopher </a:t>
            </a:r>
            <a:r>
              <a:rPr lang="en-US" sz="4000" dirty="0" err="1" smtClean="0"/>
              <a:t>Haydel</a:t>
            </a:r>
            <a:r>
              <a:rPr lang="en-US" sz="4000" dirty="0" smtClean="0"/>
              <a:t>, MD</a:t>
            </a:r>
          </a:p>
          <a:p>
            <a:pPr algn="ctr"/>
            <a:r>
              <a:rPr lang="en-US" sz="4000" dirty="0" smtClean="0"/>
              <a:t>Department of </a:t>
            </a:r>
            <a:r>
              <a:rPr lang="en-US" sz="4000" dirty="0" err="1" smtClean="0"/>
              <a:t>Orthopaedic</a:t>
            </a:r>
            <a:r>
              <a:rPr lang="en-US" sz="4000" dirty="0" smtClean="0"/>
              <a:t> Surgery and Sports Medicine</a:t>
            </a:r>
          </a:p>
          <a:p>
            <a:pPr algn="ctr"/>
            <a:endParaRPr lang="en-US" sz="4000" dirty="0" smtClean="0"/>
          </a:p>
          <a:p>
            <a:pPr algn="ctr"/>
            <a:r>
              <a:rPr lang="en-US" sz="1400" dirty="0" smtClean="0"/>
              <a:t>Updated 05/2016</a:t>
            </a:r>
          </a:p>
        </p:txBody>
      </p:sp>
    </p:spTree>
    <p:extLst>
      <p:ext uri="{BB962C8B-B14F-4D97-AF65-F5344CB8AC3E}">
        <p14:creationId xmlns:p14="http://schemas.microsoft.com/office/powerpoint/2010/main" val="83410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337954" y="-24808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/>
              <a:t>Assessment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61" y="1077480"/>
            <a:ext cx="5454485" cy="56677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900" dirty="0" smtClean="0">
                <a:latin typeface="Times New Roman" charset="0"/>
                <a:ea typeface="Times New Roman" charset="0"/>
                <a:cs typeface="Times New Roman" charset="0"/>
              </a:rPr>
              <a:t>Classification AO/OTA</a:t>
            </a:r>
          </a:p>
          <a:p>
            <a:pPr lvl="1">
              <a:buFont typeface="Wingdings" charset="2"/>
              <a:buChar char="Ø"/>
            </a:pPr>
            <a:r>
              <a:rPr lang="en-US" sz="3000" dirty="0" smtClean="0">
                <a:latin typeface="Times New Roman" charset="0"/>
                <a:ea typeface="Times New Roman" charset="0"/>
                <a:cs typeface="Times New Roman" charset="0"/>
              </a:rPr>
              <a:t>F</a:t>
            </a:r>
            <a:r>
              <a:rPr lang="en-US" sz="3200" dirty="0" smtClean="0">
                <a:latin typeface="Times New Roman" charset="0"/>
                <a:ea typeface="Times New Roman" charset="0"/>
                <a:cs typeface="Times New Roman" charset="0"/>
              </a:rPr>
              <a:t>emur – 3</a:t>
            </a:r>
          </a:p>
          <a:p>
            <a:pPr lvl="1">
              <a:buFont typeface="Wingdings" charset="2"/>
              <a:buChar char="Ø"/>
            </a:pPr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>
              <a:buFont typeface="Wingdings" charset="2"/>
              <a:buChar char="Ø"/>
            </a:pPr>
            <a:r>
              <a:rPr lang="en-US" sz="3200" dirty="0" smtClean="0">
                <a:latin typeface="Times New Roman" charset="0"/>
                <a:ea typeface="Times New Roman" charset="0"/>
                <a:cs typeface="Times New Roman" charset="0"/>
              </a:rPr>
              <a:t>Distal portion – 3</a:t>
            </a:r>
          </a:p>
          <a:p>
            <a:pPr lvl="1">
              <a:buFont typeface="Wingdings" charset="2"/>
              <a:buChar char="Ø"/>
            </a:pPr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>
              <a:buFont typeface="Wingdings" charset="2"/>
              <a:buChar char="Ø"/>
            </a:pPr>
            <a:r>
              <a:rPr lang="en-US" sz="3200" dirty="0" smtClean="0">
                <a:latin typeface="Times New Roman" charset="0"/>
                <a:ea typeface="Times New Roman" charset="0"/>
                <a:cs typeface="Times New Roman" charset="0"/>
              </a:rPr>
              <a:t>Extra-articular – A</a:t>
            </a:r>
          </a:p>
          <a:p>
            <a:pPr lvl="1">
              <a:buFont typeface="Wingdings" charset="2"/>
              <a:buChar char="Ø"/>
            </a:pPr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>
              <a:buFont typeface="Wingdings" charset="2"/>
              <a:buChar char="Ø"/>
            </a:pPr>
            <a:r>
              <a:rPr lang="en-US" sz="3200" dirty="0" smtClean="0">
                <a:latin typeface="Times New Roman" charset="0"/>
                <a:ea typeface="Times New Roman" charset="0"/>
                <a:cs typeface="Times New Roman" charset="0"/>
              </a:rPr>
              <a:t>Partial Articular – B</a:t>
            </a:r>
          </a:p>
          <a:p>
            <a:pPr lvl="1">
              <a:buFont typeface="Wingdings" charset="2"/>
              <a:buChar char="Ø"/>
            </a:pPr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>
              <a:buFont typeface="Wingdings" charset="2"/>
              <a:buChar char="Ø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Complete Articular - C</a:t>
            </a:r>
          </a:p>
          <a:p>
            <a:pPr lvl="3">
              <a:buFont typeface="Wingdings" charset="2"/>
              <a:buChar char="Ø"/>
            </a:pPr>
            <a:endParaRPr lang="en-US" dirty="0" smtClean="0"/>
          </a:p>
          <a:p>
            <a:pPr marL="1714500" lvl="3" indent="-342900">
              <a:buFont typeface="+mj-lt"/>
              <a:buAutoNum type="arabicPeriod"/>
            </a:pPr>
            <a:endParaRPr lang="en-US" dirty="0" smtClean="0"/>
          </a:p>
          <a:p>
            <a:pPr marL="1714500" lvl="3" indent="-342900">
              <a:buFont typeface="+mj-lt"/>
              <a:buAutoNum type="arabicPeriod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/>
          </a:p>
          <a:p>
            <a:pPr lvl="1">
              <a:buFont typeface="Arial" charset="0"/>
              <a:buChar char="•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/>
            <a:endParaRPr lang="en-US" dirty="0"/>
          </a:p>
          <a:p>
            <a:pPr marL="914400" lvl="1" indent="-457200">
              <a:buFont typeface="+mj-lt"/>
              <a:buAutoNum type="arabicPeriod"/>
            </a:pP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9" t="22511" r="50153" b="13074"/>
          <a:stretch/>
        </p:blipFill>
        <p:spPr>
          <a:xfrm>
            <a:off x="4267200" y="128128"/>
            <a:ext cx="4850082" cy="672987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777841" y="5499848"/>
            <a:ext cx="685800" cy="1358153"/>
          </a:xfrm>
          <a:prstGeom prst="ellipse">
            <a:avLst/>
          </a:prstGeom>
          <a:noFill/>
          <a:ln w="603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31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337954" y="-24808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/>
              <a:t>Assessment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61" y="1077480"/>
            <a:ext cx="3523925" cy="566770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Hoffa Fragment</a:t>
            </a:r>
          </a:p>
          <a:p>
            <a:pPr marL="0" indent="0">
              <a:buNone/>
            </a:pPr>
            <a:endParaRPr lang="en-US" dirty="0" smtClean="0"/>
          </a:p>
          <a:p>
            <a:pPr lvl="1">
              <a:buFont typeface="Wingdings" charset="2"/>
              <a:buChar char="Ø"/>
            </a:pPr>
            <a:r>
              <a:rPr lang="en-US" dirty="0" smtClean="0"/>
              <a:t>Coronal plane fracture</a:t>
            </a:r>
          </a:p>
          <a:p>
            <a:pPr lvl="1">
              <a:buFont typeface="Wingdings" charset="2"/>
              <a:buChar char="Ø"/>
            </a:pPr>
            <a:endParaRPr lang="en-US" dirty="0" smtClean="0"/>
          </a:p>
          <a:p>
            <a:pPr lvl="1">
              <a:buFont typeface="Wingdings" charset="2"/>
              <a:buChar char="Ø"/>
            </a:pPr>
            <a:r>
              <a:rPr lang="en-US" dirty="0" smtClean="0"/>
              <a:t>Often missed</a:t>
            </a:r>
          </a:p>
          <a:p>
            <a:pPr lvl="1">
              <a:buFont typeface="Wingdings" charset="2"/>
              <a:buChar char="Ø"/>
            </a:pPr>
            <a:endParaRPr lang="en-US" dirty="0" smtClean="0"/>
          </a:p>
          <a:p>
            <a:pPr lvl="1">
              <a:buFont typeface="Wingdings" charset="2"/>
              <a:buChar char="Ø"/>
            </a:pPr>
            <a:r>
              <a:rPr lang="en-US" dirty="0" smtClean="0"/>
              <a:t>Advanced imaging (CT) may be necessary</a:t>
            </a:r>
          </a:p>
          <a:p>
            <a:pPr lvl="1">
              <a:buFont typeface="Wingdings" charset="2"/>
              <a:buChar char="Ø"/>
            </a:pPr>
            <a:endParaRPr lang="en-US" dirty="0" smtClean="0"/>
          </a:p>
          <a:p>
            <a:pPr lvl="1">
              <a:buFont typeface="Wingdings" charset="2"/>
              <a:buChar char="Ø"/>
            </a:pPr>
            <a:r>
              <a:rPr lang="en-US" dirty="0"/>
              <a:t>R</a:t>
            </a:r>
            <a:r>
              <a:rPr lang="en-US" smtClean="0"/>
              <a:t>equires </a:t>
            </a:r>
            <a:r>
              <a:rPr lang="en-US" dirty="0" smtClean="0"/>
              <a:t>separate fixation outside </a:t>
            </a:r>
            <a:r>
              <a:rPr lang="en-US" smtClean="0"/>
              <a:t>of laterally </a:t>
            </a:r>
            <a:r>
              <a:rPr lang="en-US" dirty="0" smtClean="0"/>
              <a:t>or medially based plates</a:t>
            </a:r>
          </a:p>
          <a:p>
            <a:pPr lvl="1">
              <a:buFont typeface="Wingdings" charset="2"/>
              <a:buChar char="Ø"/>
            </a:pPr>
            <a:endParaRPr lang="en-US" dirty="0" smtClean="0"/>
          </a:p>
          <a:p>
            <a:pPr marL="1714500" lvl="3" indent="-342900">
              <a:buFont typeface="+mj-lt"/>
              <a:buAutoNum type="arabicPeriod"/>
            </a:pPr>
            <a:endParaRPr lang="en-US" dirty="0" smtClean="0"/>
          </a:p>
          <a:p>
            <a:pPr marL="1714500" lvl="3" indent="-342900">
              <a:buFont typeface="+mj-lt"/>
              <a:buAutoNum type="arabicPeriod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/>
          </a:p>
          <a:p>
            <a:pPr lvl="1">
              <a:buFont typeface="Arial" charset="0"/>
              <a:buChar char="•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/>
            <a:endParaRPr lang="en-US" dirty="0"/>
          </a:p>
          <a:p>
            <a:pPr marL="914400" lvl="1" indent="-457200">
              <a:buFont typeface="+mj-lt"/>
              <a:buAutoNum type="arabicPeriod"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1" t="28352" r="9609" b="29349"/>
          <a:stretch/>
        </p:blipFill>
        <p:spPr>
          <a:xfrm>
            <a:off x="3752194" y="178677"/>
            <a:ext cx="2498834" cy="29008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" t="31571" r="31815" b="31860"/>
          <a:stretch/>
        </p:blipFill>
        <p:spPr>
          <a:xfrm>
            <a:off x="6501302" y="88140"/>
            <a:ext cx="2232794" cy="2991391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6976241" y="882869"/>
            <a:ext cx="260132" cy="966952"/>
          </a:xfrm>
          <a:custGeom>
            <a:avLst/>
            <a:gdLst>
              <a:gd name="connsiteX0" fmla="*/ 52552 w 346842"/>
              <a:gd name="connsiteY0" fmla="*/ 0 h 966952"/>
              <a:gd name="connsiteX1" fmla="*/ 31531 w 346842"/>
              <a:gd name="connsiteY1" fmla="*/ 63062 h 966952"/>
              <a:gd name="connsiteX2" fmla="*/ 0 w 346842"/>
              <a:gd name="connsiteY2" fmla="*/ 126124 h 966952"/>
              <a:gd name="connsiteX3" fmla="*/ 31531 w 346842"/>
              <a:gd name="connsiteY3" fmla="*/ 262759 h 966952"/>
              <a:gd name="connsiteX4" fmla="*/ 52552 w 346842"/>
              <a:gd name="connsiteY4" fmla="*/ 325821 h 966952"/>
              <a:gd name="connsiteX5" fmla="*/ 63062 w 346842"/>
              <a:gd name="connsiteY5" fmla="*/ 378372 h 966952"/>
              <a:gd name="connsiteX6" fmla="*/ 94593 w 346842"/>
              <a:gd name="connsiteY6" fmla="*/ 493986 h 966952"/>
              <a:gd name="connsiteX7" fmla="*/ 136635 w 346842"/>
              <a:gd name="connsiteY7" fmla="*/ 651641 h 966952"/>
              <a:gd name="connsiteX8" fmla="*/ 147145 w 346842"/>
              <a:gd name="connsiteY8" fmla="*/ 683172 h 966952"/>
              <a:gd name="connsiteX9" fmla="*/ 168166 w 346842"/>
              <a:gd name="connsiteY9" fmla="*/ 767255 h 966952"/>
              <a:gd name="connsiteX10" fmla="*/ 189186 w 346842"/>
              <a:gd name="connsiteY10" fmla="*/ 809297 h 966952"/>
              <a:gd name="connsiteX11" fmla="*/ 220717 w 346842"/>
              <a:gd name="connsiteY11" fmla="*/ 819807 h 966952"/>
              <a:gd name="connsiteX12" fmla="*/ 273269 w 346842"/>
              <a:gd name="connsiteY12" fmla="*/ 872359 h 966952"/>
              <a:gd name="connsiteX13" fmla="*/ 294290 w 346842"/>
              <a:gd name="connsiteY13" fmla="*/ 903890 h 966952"/>
              <a:gd name="connsiteX14" fmla="*/ 304800 w 346842"/>
              <a:gd name="connsiteY14" fmla="*/ 935421 h 966952"/>
              <a:gd name="connsiteX15" fmla="*/ 346842 w 346842"/>
              <a:gd name="connsiteY15" fmla="*/ 966952 h 966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6842" h="966952">
                <a:moveTo>
                  <a:pt x="52552" y="0"/>
                </a:moveTo>
                <a:cubicBezTo>
                  <a:pt x="45545" y="21021"/>
                  <a:pt x="43822" y="44625"/>
                  <a:pt x="31531" y="63062"/>
                </a:cubicBezTo>
                <a:cubicBezTo>
                  <a:pt x="4366" y="103811"/>
                  <a:pt x="14506" y="82610"/>
                  <a:pt x="0" y="126124"/>
                </a:cubicBezTo>
                <a:cubicBezTo>
                  <a:pt x="53262" y="285908"/>
                  <a:pt x="-9401" y="85388"/>
                  <a:pt x="31531" y="262759"/>
                </a:cubicBezTo>
                <a:cubicBezTo>
                  <a:pt x="36513" y="284349"/>
                  <a:pt x="48207" y="304094"/>
                  <a:pt x="52552" y="325821"/>
                </a:cubicBezTo>
                <a:cubicBezTo>
                  <a:pt x="56055" y="343338"/>
                  <a:pt x="58729" y="361041"/>
                  <a:pt x="63062" y="378372"/>
                </a:cubicBezTo>
                <a:cubicBezTo>
                  <a:pt x="96066" y="510390"/>
                  <a:pt x="73358" y="401967"/>
                  <a:pt x="94593" y="493986"/>
                </a:cubicBezTo>
                <a:cubicBezTo>
                  <a:pt x="123650" y="619898"/>
                  <a:pt x="103185" y="551290"/>
                  <a:pt x="136635" y="651641"/>
                </a:cubicBezTo>
                <a:cubicBezTo>
                  <a:pt x="140138" y="662151"/>
                  <a:pt x="144972" y="672308"/>
                  <a:pt x="147145" y="683172"/>
                </a:cubicBezTo>
                <a:cubicBezTo>
                  <a:pt x="153316" y="714027"/>
                  <a:pt x="156044" y="738970"/>
                  <a:pt x="168166" y="767255"/>
                </a:cubicBezTo>
                <a:cubicBezTo>
                  <a:pt x="174338" y="781656"/>
                  <a:pt x="178107" y="798218"/>
                  <a:pt x="189186" y="809297"/>
                </a:cubicBezTo>
                <a:cubicBezTo>
                  <a:pt x="197020" y="817131"/>
                  <a:pt x="210207" y="816304"/>
                  <a:pt x="220717" y="819807"/>
                </a:cubicBezTo>
                <a:cubicBezTo>
                  <a:pt x="276773" y="903890"/>
                  <a:pt x="203200" y="802290"/>
                  <a:pt x="273269" y="872359"/>
                </a:cubicBezTo>
                <a:cubicBezTo>
                  <a:pt x="282201" y="881291"/>
                  <a:pt x="287283" y="893380"/>
                  <a:pt x="294290" y="903890"/>
                </a:cubicBezTo>
                <a:cubicBezTo>
                  <a:pt x="297793" y="914400"/>
                  <a:pt x="296966" y="927587"/>
                  <a:pt x="304800" y="935421"/>
                </a:cubicBezTo>
                <a:cubicBezTo>
                  <a:pt x="369741" y="1000362"/>
                  <a:pt x="313006" y="899284"/>
                  <a:pt x="346842" y="966952"/>
                </a:cubicBezTo>
              </a:path>
            </a:pathLst>
          </a:cu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8" t="9043" r="39635" b="40076"/>
          <a:stretch/>
        </p:blipFill>
        <p:spPr>
          <a:xfrm>
            <a:off x="7169368" y="3179666"/>
            <a:ext cx="1753915" cy="264306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35973" y="3478924"/>
            <a:ext cx="2940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Double Density on AP</a:t>
            </a:r>
            <a:endParaRPr lang="en-US" dirty="0"/>
          </a:p>
        </p:txBody>
      </p:sp>
      <p:sp>
        <p:nvSpPr>
          <p:cNvPr id="14" name="Freeform 13"/>
          <p:cNvSpPr/>
          <p:nvPr/>
        </p:nvSpPr>
        <p:spPr>
          <a:xfrm>
            <a:off x="4311870" y="1492470"/>
            <a:ext cx="394138" cy="105103"/>
          </a:xfrm>
          <a:custGeom>
            <a:avLst/>
            <a:gdLst>
              <a:gd name="connsiteX0" fmla="*/ 0 w 525517"/>
              <a:gd name="connsiteY0" fmla="*/ 0 h 105103"/>
              <a:gd name="connsiteX1" fmla="*/ 73572 w 525517"/>
              <a:gd name="connsiteY1" fmla="*/ 52552 h 105103"/>
              <a:gd name="connsiteX2" fmla="*/ 136634 w 525517"/>
              <a:gd name="connsiteY2" fmla="*/ 73572 h 105103"/>
              <a:gd name="connsiteX3" fmla="*/ 199696 w 525517"/>
              <a:gd name="connsiteY3" fmla="*/ 94593 h 105103"/>
              <a:gd name="connsiteX4" fmla="*/ 241738 w 525517"/>
              <a:gd name="connsiteY4" fmla="*/ 105103 h 105103"/>
              <a:gd name="connsiteX5" fmla="*/ 525517 w 525517"/>
              <a:gd name="connsiteY5" fmla="*/ 94593 h 105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517" h="105103">
                <a:moveTo>
                  <a:pt x="0" y="0"/>
                </a:moveTo>
                <a:cubicBezTo>
                  <a:pt x="5645" y="4234"/>
                  <a:pt x="60999" y="46964"/>
                  <a:pt x="73572" y="52552"/>
                </a:cubicBezTo>
                <a:cubicBezTo>
                  <a:pt x="93820" y="61551"/>
                  <a:pt x="115613" y="66565"/>
                  <a:pt x="136634" y="73572"/>
                </a:cubicBezTo>
                <a:lnTo>
                  <a:pt x="199696" y="94593"/>
                </a:lnTo>
                <a:lnTo>
                  <a:pt x="241738" y="105103"/>
                </a:lnTo>
                <a:cubicBezTo>
                  <a:pt x="490464" y="93798"/>
                  <a:pt x="395810" y="94593"/>
                  <a:pt x="525517" y="94593"/>
                </a:cubicBezTo>
              </a:path>
            </a:pathLst>
          </a:cu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4319752" y="1597573"/>
            <a:ext cx="323193" cy="89505"/>
          </a:xfrm>
          <a:custGeom>
            <a:avLst/>
            <a:gdLst>
              <a:gd name="connsiteX0" fmla="*/ 0 w 430924"/>
              <a:gd name="connsiteY0" fmla="*/ 0 h 89505"/>
              <a:gd name="connsiteX1" fmla="*/ 105103 w 430924"/>
              <a:gd name="connsiteY1" fmla="*/ 73573 h 89505"/>
              <a:gd name="connsiteX2" fmla="*/ 136634 w 430924"/>
              <a:gd name="connsiteY2" fmla="*/ 84083 h 89505"/>
              <a:gd name="connsiteX3" fmla="*/ 430924 w 430924"/>
              <a:gd name="connsiteY3" fmla="*/ 63062 h 8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0924" h="89505">
                <a:moveTo>
                  <a:pt x="0" y="0"/>
                </a:moveTo>
                <a:cubicBezTo>
                  <a:pt x="19186" y="14390"/>
                  <a:pt x="89577" y="68398"/>
                  <a:pt x="105103" y="73573"/>
                </a:cubicBezTo>
                <a:lnTo>
                  <a:pt x="136634" y="84083"/>
                </a:lnTo>
                <a:cubicBezTo>
                  <a:pt x="417731" y="73272"/>
                  <a:pt x="328370" y="114341"/>
                  <a:pt x="430924" y="63062"/>
                </a:cubicBez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132536" y="4131867"/>
            <a:ext cx="2940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Fracture line on lateral or oblique film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311869" y="4900593"/>
            <a:ext cx="2940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Quantify on 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19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 animBg="1"/>
      <p:bldP spid="15" grpId="0" animBg="1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556" y="1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 smtClean="0"/>
              <a:t>Applied Anatomy and Pathoanatomy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61" y="1077480"/>
            <a:ext cx="5454485" cy="56677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400" dirty="0" smtClean="0">
                <a:latin typeface="Times New Roman" charset="0"/>
                <a:ea typeface="Times New Roman" charset="0"/>
                <a:cs typeface="Times New Roman" charset="0"/>
              </a:rPr>
              <a:t>Distal femur</a:t>
            </a:r>
          </a:p>
          <a:p>
            <a:pPr lvl="1">
              <a:buFont typeface="Wingdings" charset="2"/>
              <a:buChar char="Ø"/>
            </a:pPr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Zone from the articular surface to the meta-diaphyseal junction</a:t>
            </a:r>
          </a:p>
          <a:p>
            <a:pPr lvl="1">
              <a:buFont typeface="Wingdings" charset="2"/>
              <a:buChar char="Ø"/>
            </a:pP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>
              <a:buFont typeface="Wingdings" charset="2"/>
              <a:buChar char="Ø"/>
            </a:pPr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Approximately 15 cm from the articular surface</a:t>
            </a:r>
          </a:p>
          <a:p>
            <a:pPr lvl="2">
              <a:buFont typeface="Wingdings" charset="2"/>
              <a:buChar char="Ø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lvl="3">
              <a:buFont typeface="Wingdings" charset="2"/>
              <a:buChar char="Ø"/>
            </a:pPr>
            <a:endParaRPr lang="en-US" dirty="0" smtClean="0"/>
          </a:p>
          <a:p>
            <a:pPr marL="1714500" lvl="3" indent="-342900">
              <a:buFont typeface="+mj-lt"/>
              <a:buAutoNum type="arabicPeriod"/>
            </a:pPr>
            <a:endParaRPr lang="en-US" dirty="0" smtClean="0"/>
          </a:p>
          <a:p>
            <a:pPr marL="1714500" lvl="3" indent="-342900">
              <a:buFont typeface="+mj-lt"/>
              <a:buAutoNum type="arabicPeriod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/>
          </a:p>
          <a:p>
            <a:pPr lvl="1">
              <a:buFont typeface="Arial" charset="0"/>
              <a:buChar char="•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/>
            <a:endParaRPr lang="en-US" dirty="0"/>
          </a:p>
          <a:p>
            <a:pPr marL="914400" lvl="1" indent="-457200">
              <a:buFont typeface="+mj-lt"/>
              <a:buAutoNum type="arabicPeriod"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0" t="31177" r="57178" b="52992"/>
          <a:stretch/>
        </p:blipFill>
        <p:spPr>
          <a:xfrm>
            <a:off x="6006337" y="497627"/>
            <a:ext cx="2294516" cy="18712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2" t="46950" r="57096" b="16078"/>
          <a:stretch/>
        </p:blipFill>
        <p:spPr>
          <a:xfrm>
            <a:off x="6006336" y="2368878"/>
            <a:ext cx="2302876" cy="4386057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6572993" y="6721433"/>
            <a:ext cx="920251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6946978" y="6208669"/>
            <a:ext cx="109253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6017821" y="6175168"/>
            <a:ext cx="109253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564086" y="5652654"/>
            <a:ext cx="929158" cy="975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638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556" y="1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 smtClean="0"/>
              <a:t>Applied Anatomy and Pathoanatomy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61" y="1077480"/>
            <a:ext cx="4163044" cy="566770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4400" dirty="0" smtClean="0">
                <a:latin typeface="Times New Roman" charset="0"/>
                <a:ea typeface="Times New Roman" charset="0"/>
                <a:cs typeface="Times New Roman" charset="0"/>
              </a:rPr>
              <a:t>Normal Anatomy</a:t>
            </a:r>
          </a:p>
          <a:p>
            <a:pPr lvl="1"/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Trapezoidal shape</a:t>
            </a:r>
          </a:p>
          <a:p>
            <a:pPr lvl="2">
              <a:buFont typeface="Wingdings" charset="2"/>
              <a:buChar char="Ø"/>
            </a:pPr>
            <a:r>
              <a:rPr lang="en-US" sz="3600" dirty="0" smtClean="0">
                <a:latin typeface="Times New Roman" charset="0"/>
                <a:ea typeface="Times New Roman" charset="0"/>
                <a:cs typeface="Times New Roman" charset="0"/>
              </a:rPr>
              <a:t>Medial aspect of trochlear groove is lower</a:t>
            </a:r>
          </a:p>
          <a:p>
            <a:pPr lvl="2">
              <a:buFont typeface="Wingdings" charset="2"/>
              <a:buChar char="Ø"/>
            </a:pPr>
            <a:r>
              <a:rPr lang="en-US" sz="3600" dirty="0" smtClean="0">
                <a:latin typeface="Times New Roman" charset="0"/>
                <a:ea typeface="Times New Roman" charset="0"/>
                <a:cs typeface="Times New Roman" charset="0"/>
              </a:rPr>
              <a:t>Incorrect hardware placement will cause joint penetration</a:t>
            </a:r>
          </a:p>
          <a:p>
            <a:pPr lvl="1"/>
            <a:endParaRPr lang="en-US" sz="4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lvl="1"/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Posterior portion is wider than the anterior portion</a:t>
            </a:r>
          </a:p>
          <a:p>
            <a:pPr lvl="1"/>
            <a:endParaRPr lang="en-US" sz="4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714500" lvl="3" indent="-342900">
              <a:buFont typeface="+mj-lt"/>
              <a:buAutoNum type="arabicPeriod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/>
          </a:p>
          <a:p>
            <a:pPr lvl="1">
              <a:buFont typeface="Arial" charset="0"/>
              <a:buChar char="•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/>
            <a:endParaRPr lang="en-US" dirty="0"/>
          </a:p>
          <a:p>
            <a:pPr marL="914400" lvl="1" indent="-457200">
              <a:buFont typeface="+mj-lt"/>
              <a:buAutoNum type="arabicPeriod"/>
            </a:pP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23723" r="51658" b="23982"/>
          <a:stretch/>
        </p:blipFill>
        <p:spPr>
          <a:xfrm>
            <a:off x="4257304" y="1077480"/>
            <a:ext cx="4738997" cy="5612462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173311" y="4319752"/>
            <a:ext cx="1008993" cy="1324304"/>
          </a:xfrm>
          <a:prstGeom prst="ellipse">
            <a:avLst/>
          </a:prstGeom>
          <a:noFill/>
          <a:ln w="539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5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556" y="1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 smtClean="0"/>
              <a:t>Applied Anatomy and Pathoanatomy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61" y="1077480"/>
            <a:ext cx="4412425" cy="566770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4400" dirty="0" smtClean="0">
                <a:latin typeface="Times New Roman" charset="0"/>
                <a:ea typeface="Times New Roman" charset="0"/>
                <a:cs typeface="Times New Roman" charset="0"/>
              </a:rPr>
              <a:t>Normal limb alignment</a:t>
            </a:r>
          </a:p>
          <a:p>
            <a:pPr lvl="1"/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Anatomic Lateral Distal Femoral Angle (aLDFA) is 80-84 degrees</a:t>
            </a:r>
          </a:p>
          <a:p>
            <a:pPr lvl="1"/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/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Knee is in 6-10 degrees of valgus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/>
            <a:endParaRPr lang="en-US" sz="4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sz="4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lvl="1"/>
            <a:endParaRPr lang="en-US" sz="4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714500" lvl="3" indent="-342900">
              <a:buFont typeface="+mj-lt"/>
              <a:buAutoNum type="arabicPeriod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/>
          </a:p>
          <a:p>
            <a:pPr lvl="1">
              <a:buFont typeface="Arial" charset="0"/>
              <a:buChar char="•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/>
            <a:endParaRPr lang="en-US" dirty="0"/>
          </a:p>
          <a:p>
            <a:pPr marL="914400" lvl="1" indent="-457200">
              <a:buFont typeface="+mj-lt"/>
              <a:buAutoNum type="arabicPeriod"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7" t="13160" r="56730" b="18788"/>
          <a:stretch/>
        </p:blipFill>
        <p:spPr>
          <a:xfrm>
            <a:off x="5619997" y="963897"/>
            <a:ext cx="2609603" cy="589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5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556" y="1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/>
              <a:t>Applied Anatomy and Pathoanatomy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61" y="1219200"/>
            <a:ext cx="5044786" cy="552598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4400" dirty="0" smtClean="0">
                <a:latin typeface="Times New Roman" charset="0"/>
                <a:ea typeface="Times New Roman" charset="0"/>
                <a:cs typeface="Times New Roman" charset="0"/>
              </a:rPr>
              <a:t>Influence of soft tissues on fracture displacement</a:t>
            </a:r>
          </a:p>
          <a:p>
            <a:pPr lvl="1"/>
            <a:r>
              <a:rPr lang="en-US" sz="4000" dirty="0">
                <a:latin typeface="Times New Roman" charset="0"/>
                <a:ea typeface="Times New Roman" charset="0"/>
                <a:cs typeface="Times New Roman" charset="0"/>
              </a:rPr>
              <a:t>	</a:t>
            </a:r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Gastrocnemius pull distal fragment into recurvatum</a:t>
            </a:r>
          </a:p>
          <a:p>
            <a:pPr lvl="1"/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/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Hamstrings and quadriceps cause shortening</a:t>
            </a:r>
          </a:p>
          <a:p>
            <a:pPr lvl="1"/>
            <a:endParaRPr lang="en-US" sz="4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sz="4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lvl="1"/>
            <a:endParaRPr lang="en-US" sz="4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714500" lvl="3" indent="-342900">
              <a:buFont typeface="+mj-lt"/>
              <a:buAutoNum type="arabicPeriod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/>
          </a:p>
          <a:p>
            <a:pPr lvl="1">
              <a:buFont typeface="Arial" charset="0"/>
              <a:buChar char="•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/>
            <a:endParaRPr lang="en-US" dirty="0"/>
          </a:p>
          <a:p>
            <a:pPr marL="914400" lvl="1" indent="-457200">
              <a:buFont typeface="+mj-lt"/>
              <a:buAutoNum type="arabicPeriod"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0" t="24242" r="50623" b="18961"/>
          <a:stretch/>
        </p:blipFill>
        <p:spPr>
          <a:xfrm>
            <a:off x="5206108" y="1682473"/>
            <a:ext cx="3798358" cy="470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58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556" y="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/>
              <a:t>Treatment Options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61" y="1600200"/>
            <a:ext cx="8429996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>
                <a:latin typeface="Times New Roman" charset="0"/>
                <a:ea typeface="Times New Roman" charset="0"/>
                <a:cs typeface="Times New Roman" charset="0"/>
              </a:rPr>
              <a:t>Nonoperative</a:t>
            </a:r>
          </a:p>
          <a:p>
            <a:pPr lvl="1"/>
            <a:r>
              <a:rPr lang="en-US" sz="3600" dirty="0" smtClean="0">
                <a:latin typeface="Times New Roman" charset="0"/>
                <a:ea typeface="Times New Roman" charset="0"/>
                <a:cs typeface="Times New Roman" charset="0"/>
              </a:rPr>
              <a:t>Reliable patients with a nondisplaced fracture</a:t>
            </a:r>
          </a:p>
          <a:p>
            <a:pPr lvl="1"/>
            <a:endParaRPr lang="en-US" sz="36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/>
            <a:r>
              <a:rPr lang="en-US" sz="3600" dirty="0" smtClean="0">
                <a:latin typeface="Times New Roman" charset="0"/>
                <a:ea typeface="Times New Roman" charset="0"/>
                <a:cs typeface="Times New Roman" charset="0"/>
              </a:rPr>
              <a:t>Nonambulatory patients</a:t>
            </a:r>
          </a:p>
          <a:p>
            <a:pPr lvl="1"/>
            <a:endParaRPr lang="en-US" sz="36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/>
            <a:r>
              <a:rPr lang="en-US" sz="3600" dirty="0" smtClean="0">
                <a:latin typeface="Times New Roman" charset="0"/>
                <a:ea typeface="Times New Roman" charset="0"/>
                <a:cs typeface="Times New Roman" charset="0"/>
              </a:rPr>
              <a:t>Patients with significant underlying medical disease</a:t>
            </a:r>
          </a:p>
          <a:p>
            <a:pPr lvl="1"/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lvl="1"/>
            <a:endParaRPr lang="en-US" sz="4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sz="4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lvl="1"/>
            <a:endParaRPr lang="en-US" sz="4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714500" lvl="3" indent="-342900">
              <a:buFont typeface="+mj-lt"/>
              <a:buAutoNum type="arabicPeriod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/>
          </a:p>
          <a:p>
            <a:pPr lvl="1">
              <a:buFont typeface="Arial" charset="0"/>
              <a:buChar char="•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/>
            <a:endParaRPr lang="en-US" dirty="0"/>
          </a:p>
          <a:p>
            <a:pPr marL="914400" lvl="1" indent="-457200">
              <a:buFont typeface="+mj-lt"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762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556" y="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/>
              <a:t>Treatment Options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512" y="1190296"/>
            <a:ext cx="8429996" cy="5667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>
                <a:latin typeface="Times New Roman" charset="0"/>
                <a:ea typeface="Times New Roman" charset="0"/>
                <a:cs typeface="Times New Roman" charset="0"/>
              </a:rPr>
              <a:t>Operative</a:t>
            </a:r>
          </a:p>
          <a:p>
            <a:pPr lvl="1"/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Plate osteosynthesis</a:t>
            </a:r>
          </a:p>
          <a:p>
            <a:pPr lvl="1"/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/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Retrograde IM nail</a:t>
            </a:r>
          </a:p>
          <a:p>
            <a:pPr marL="0" indent="0">
              <a:buNone/>
            </a:pPr>
            <a:endParaRPr lang="en-US" sz="4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lvl="1"/>
            <a:endParaRPr lang="en-US" sz="4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714500" lvl="3" indent="-342900">
              <a:buFont typeface="+mj-lt"/>
              <a:buAutoNum type="arabicPeriod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/>
          </a:p>
          <a:p>
            <a:pPr lvl="1">
              <a:buFont typeface="Arial" charset="0"/>
              <a:buChar char="•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/>
            <a:endParaRPr lang="en-US" dirty="0"/>
          </a:p>
          <a:p>
            <a:pPr marL="914400" lvl="1" indent="-457200">
              <a:buFont typeface="+mj-lt"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7552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556" y="1"/>
            <a:ext cx="7886700" cy="1325563"/>
          </a:xfrm>
        </p:spPr>
        <p:txBody>
          <a:bodyPr>
            <a:normAutofit/>
          </a:bodyPr>
          <a:lstStyle/>
          <a:p>
            <a:pPr marL="0" indent="0"/>
            <a:r>
              <a:rPr lang="en-US" sz="5400" dirty="0">
                <a:latin typeface="Times New Roman" charset="0"/>
                <a:ea typeface="Times New Roman" charset="0"/>
                <a:cs typeface="Times New Roman" charset="0"/>
              </a:rPr>
              <a:t>Plate Osteosynthesis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0296"/>
            <a:ext cx="6501740" cy="566770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/>
            <a:r>
              <a:rPr lang="en-US" sz="3600" dirty="0" smtClean="0">
                <a:latin typeface="Times New Roman" charset="0"/>
                <a:ea typeface="Times New Roman" charset="0"/>
                <a:cs typeface="Times New Roman" charset="0"/>
              </a:rPr>
              <a:t>Locked plating systems typically used</a:t>
            </a:r>
          </a:p>
          <a:p>
            <a:pPr lvl="2">
              <a:buFont typeface="Wingdings" charset="2"/>
              <a:buChar char="Ø"/>
            </a:pPr>
            <a:r>
              <a:rPr lang="en-US" sz="3200" dirty="0" smtClean="0">
                <a:latin typeface="Times New Roman" charset="0"/>
                <a:ea typeface="Times New Roman" charset="0"/>
                <a:cs typeface="Times New Roman" charset="0"/>
              </a:rPr>
              <a:t> a construct composed of all locking screws should be avoided</a:t>
            </a:r>
          </a:p>
          <a:p>
            <a:pPr lvl="2">
              <a:buFont typeface="Wingdings" charset="2"/>
              <a:buChar char="Ø"/>
            </a:pPr>
            <a:r>
              <a:rPr lang="en-US" sz="3200" dirty="0" smtClean="0">
                <a:latin typeface="Times New Roman" charset="0"/>
                <a:ea typeface="Times New Roman" charset="0"/>
                <a:cs typeface="Times New Roman" charset="0"/>
              </a:rPr>
              <a:t>Nonunion of the near cortex will occur if the construct is too stiff</a:t>
            </a:r>
          </a:p>
          <a:p>
            <a:pPr lvl="1"/>
            <a:endParaRPr lang="en-US" sz="36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/>
            <a:r>
              <a:rPr lang="en-US" sz="3600" dirty="0" smtClean="0">
                <a:latin typeface="Times New Roman" charset="0"/>
                <a:ea typeface="Times New Roman" charset="0"/>
                <a:cs typeface="Times New Roman" charset="0"/>
              </a:rPr>
              <a:t>Articular reduction done under direct visualization</a:t>
            </a:r>
          </a:p>
          <a:p>
            <a:pPr lvl="1"/>
            <a:endParaRPr lang="en-US" sz="36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/>
            <a:r>
              <a:rPr lang="en-US" sz="3600" dirty="0" smtClean="0">
                <a:latin typeface="Times New Roman" charset="0"/>
                <a:ea typeface="Times New Roman" charset="0"/>
                <a:cs typeface="Times New Roman" charset="0"/>
              </a:rPr>
              <a:t>Minimally invasive techniques can be used to span metaphyseal comminution</a:t>
            </a:r>
          </a:p>
          <a:p>
            <a:pPr marL="0" indent="0">
              <a:buNone/>
            </a:pPr>
            <a:endParaRPr lang="en-US" sz="4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lvl="1"/>
            <a:endParaRPr lang="en-US" sz="4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714500" lvl="3" indent="-342900">
              <a:buFont typeface="+mj-lt"/>
              <a:buAutoNum type="arabicPeriod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/>
          </a:p>
          <a:p>
            <a:pPr lvl="1">
              <a:buFont typeface="Arial" charset="0"/>
              <a:buChar char="•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/>
            <a:endParaRPr lang="en-US" dirty="0"/>
          </a:p>
          <a:p>
            <a:pPr marL="914400" lvl="1" indent="-457200">
              <a:buFont typeface="+mj-lt"/>
              <a:buAutoNum type="arabicPeriod"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7" t="24935" r="51141" b="23842"/>
          <a:stretch/>
        </p:blipFill>
        <p:spPr>
          <a:xfrm>
            <a:off x="6234545" y="1190297"/>
            <a:ext cx="2565071" cy="535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9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556" y="1"/>
            <a:ext cx="7886700" cy="1325563"/>
          </a:xfrm>
        </p:spPr>
        <p:txBody>
          <a:bodyPr>
            <a:normAutofit/>
          </a:bodyPr>
          <a:lstStyle/>
          <a:p>
            <a:pPr marL="0" indent="0"/>
            <a:r>
              <a:rPr lang="en-US" sz="5400" dirty="0">
                <a:latin typeface="Times New Roman" charset="0"/>
                <a:ea typeface="Times New Roman" charset="0"/>
                <a:cs typeface="Times New Roman" charset="0"/>
              </a:rPr>
              <a:t>Plate Osteosynthesis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512" y="1190296"/>
            <a:ext cx="3797879" cy="56677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Surgical Approaches</a:t>
            </a:r>
          </a:p>
          <a:p>
            <a:pPr marL="1200150" lvl="1" indent="-742950">
              <a:buFont typeface="+mj-lt"/>
              <a:buAutoNum type="arabicPeriod"/>
            </a:pPr>
            <a:r>
              <a:rPr lang="en-US" sz="3600" dirty="0" smtClean="0">
                <a:latin typeface="Times New Roman" charset="0"/>
                <a:ea typeface="Times New Roman" charset="0"/>
                <a:cs typeface="Times New Roman" charset="0"/>
              </a:rPr>
              <a:t>Lateral (standard or minimally invasive)</a:t>
            </a:r>
          </a:p>
          <a:p>
            <a:pPr marL="1200150" lvl="1" indent="-742950">
              <a:buFont typeface="+mj-lt"/>
              <a:buAutoNum type="arabicPeriod"/>
            </a:pPr>
            <a:r>
              <a:rPr lang="en-US" sz="3600" dirty="0" smtClean="0">
                <a:latin typeface="Times New Roman" charset="0"/>
                <a:ea typeface="Times New Roman" charset="0"/>
                <a:cs typeface="Times New Roman" charset="0"/>
              </a:rPr>
              <a:t>Anterolateral articular</a:t>
            </a:r>
          </a:p>
          <a:p>
            <a:pPr marL="1200150" lvl="1" indent="-742950">
              <a:buFont typeface="+mj-lt"/>
              <a:buAutoNum type="arabicPeriod"/>
            </a:pPr>
            <a:r>
              <a:rPr lang="en-US" sz="3600" dirty="0" smtClean="0">
                <a:latin typeface="Times New Roman" charset="0"/>
                <a:ea typeface="Times New Roman" charset="0"/>
                <a:cs typeface="Times New Roman" charset="0"/>
              </a:rPr>
              <a:t>Medial </a:t>
            </a:r>
          </a:p>
          <a:p>
            <a:pPr marL="1200150" lvl="1" indent="-742950">
              <a:buFont typeface="+mj-lt"/>
              <a:buAutoNum type="arabicPeriod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1" indent="-742950">
              <a:buFont typeface="+mj-lt"/>
              <a:buAutoNum type="arabicPeriod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1" indent="-742950">
              <a:buFont typeface="+mj-lt"/>
              <a:buAutoNum type="arabicPeriod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sz="4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lvl="1"/>
            <a:endParaRPr lang="en-US" sz="4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714500" lvl="3" indent="-342900">
              <a:buFont typeface="+mj-lt"/>
              <a:buAutoNum type="arabicPeriod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/>
          </a:p>
          <a:p>
            <a:pPr lvl="1">
              <a:buFont typeface="Arial" charset="0"/>
              <a:buChar char="•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/>
            <a:endParaRPr lang="en-US" dirty="0"/>
          </a:p>
          <a:p>
            <a:pPr marL="914400" lvl="1" indent="-457200">
              <a:buFont typeface="+mj-lt"/>
              <a:buAutoNum type="arabicPeriod"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8" t="27999" r="51762" b="36796"/>
          <a:stretch/>
        </p:blipFill>
        <p:spPr>
          <a:xfrm>
            <a:off x="4132614" y="1264025"/>
            <a:ext cx="4943103" cy="404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17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/>
              <a:t>Introduction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168" y="1778124"/>
            <a:ext cx="5187290" cy="4351338"/>
          </a:xfrm>
        </p:spPr>
        <p:txBody>
          <a:bodyPr>
            <a:normAutofit fontScale="70000" lnSpcReduction="20000"/>
          </a:bodyPr>
          <a:lstStyle/>
          <a:p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Prior to 1970 treated non-operatively causing many complications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Malunion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Knee stiffness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Illness due to recumbence</a:t>
            </a:r>
          </a:p>
          <a:p>
            <a:pPr marL="914400" lvl="1" indent="-457200">
              <a:buFont typeface="+mj-lt"/>
              <a:buAutoNum type="arabicPeriod"/>
            </a:pP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Since then operative techniques and implants have improved leading to better outcomes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 smtClean="0"/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914400" lvl="1" indent="-457200">
              <a:buFont typeface="+mj-lt"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0956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556" y="1"/>
            <a:ext cx="7886700" cy="1295399"/>
          </a:xfrm>
        </p:spPr>
        <p:txBody>
          <a:bodyPr>
            <a:normAutofit fontScale="90000"/>
          </a:bodyPr>
          <a:lstStyle/>
          <a:p>
            <a:pPr marL="0" indent="0"/>
            <a:r>
              <a:rPr lang="en-US" sz="5400" dirty="0">
                <a:latin typeface="Times New Roman" charset="0"/>
                <a:ea typeface="Times New Roman" charset="0"/>
                <a:cs typeface="Times New Roman" charset="0"/>
              </a:rPr>
              <a:t>Plate </a:t>
            </a:r>
            <a:r>
              <a:rPr lang="en-US" sz="5400" dirty="0" smtClean="0">
                <a:latin typeface="Times New Roman" charset="0"/>
                <a:ea typeface="Times New Roman" charset="0"/>
                <a:cs typeface="Times New Roman" charset="0"/>
              </a:rPr>
              <a:t>Osteosynthesis – Lateral Approach</a:t>
            </a:r>
            <a:endParaRPr lang="en-US" sz="5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512" y="1190296"/>
            <a:ext cx="4040057" cy="5667704"/>
          </a:xfrm>
        </p:spPr>
        <p:txBody>
          <a:bodyPr>
            <a:normAutofit fontScale="77500" lnSpcReduction="20000"/>
          </a:bodyPr>
          <a:lstStyle/>
          <a:p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Most commonly used approach</a:t>
            </a:r>
          </a:p>
          <a:p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Iliotibial band incised to expose Vastus Lateralis</a:t>
            </a:r>
          </a:p>
          <a:p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Vastus elevated off of Lateral IM septum</a:t>
            </a:r>
          </a:p>
          <a:p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Perforators must be ligated</a:t>
            </a:r>
          </a:p>
          <a:p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1" indent="-742950">
              <a:buFont typeface="+mj-lt"/>
              <a:buAutoNum type="arabicPeriod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1" indent="-742950">
              <a:buFont typeface="+mj-lt"/>
              <a:buAutoNum type="arabicPeriod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1" indent="-742950">
              <a:buFont typeface="+mj-lt"/>
              <a:buAutoNum type="arabicPeriod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sz="4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lvl="1"/>
            <a:endParaRPr lang="en-US" sz="4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714500" lvl="3" indent="-342900">
              <a:buFont typeface="+mj-lt"/>
              <a:buAutoNum type="arabicPeriod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/>
          </a:p>
          <a:p>
            <a:pPr lvl="1">
              <a:buFont typeface="Arial" charset="0"/>
              <a:buChar char="•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/>
            <a:endParaRPr lang="en-US" dirty="0"/>
          </a:p>
          <a:p>
            <a:pPr marL="914400" lvl="1" indent="-457200">
              <a:buFont typeface="+mj-lt"/>
              <a:buAutoNum type="arabicPeriod"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1" t="23530" r="50475" b="33921"/>
          <a:stretch/>
        </p:blipFill>
        <p:spPr>
          <a:xfrm>
            <a:off x="4145055" y="1500092"/>
            <a:ext cx="4918816" cy="504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9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217" y="1"/>
            <a:ext cx="9144000" cy="1325563"/>
          </a:xfrm>
        </p:spPr>
        <p:txBody>
          <a:bodyPr>
            <a:normAutofit/>
          </a:bodyPr>
          <a:lstStyle/>
          <a:p>
            <a:pPr marL="0" indent="0"/>
            <a:r>
              <a:rPr lang="en-US" sz="4000" dirty="0">
                <a:latin typeface="Times New Roman" charset="0"/>
                <a:ea typeface="Times New Roman" charset="0"/>
                <a:cs typeface="Times New Roman" charset="0"/>
              </a:rPr>
              <a:t>Plate </a:t>
            </a:r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Osteosynthesis – Anterolateral Articular Approach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512" y="1190296"/>
            <a:ext cx="4040057" cy="5667704"/>
          </a:xfrm>
        </p:spPr>
        <p:txBody>
          <a:bodyPr>
            <a:normAutofit lnSpcReduction="10000"/>
          </a:bodyPr>
          <a:lstStyle/>
          <a:p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Can extend the lateral approach to perform a lateral arthrotomy</a:t>
            </a:r>
          </a:p>
          <a:p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Facilitates articular reduction</a:t>
            </a:r>
          </a:p>
          <a:p>
            <a:pPr marL="0" indent="0">
              <a:buNone/>
            </a:pP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1" indent="-742950">
              <a:buFont typeface="+mj-lt"/>
              <a:buAutoNum type="arabicPeriod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1" indent="-742950">
              <a:buFont typeface="+mj-lt"/>
              <a:buAutoNum type="arabicPeriod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1" indent="-742950">
              <a:buFont typeface="+mj-lt"/>
              <a:buAutoNum type="arabicPeriod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sz="4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lvl="1"/>
            <a:endParaRPr lang="en-US" sz="4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714500" lvl="3" indent="-342900">
              <a:buFont typeface="+mj-lt"/>
              <a:buAutoNum type="arabicPeriod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/>
          </a:p>
          <a:p>
            <a:pPr lvl="1">
              <a:buFont typeface="Arial" charset="0"/>
              <a:buChar char="•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/>
            <a:endParaRPr lang="en-US" dirty="0"/>
          </a:p>
          <a:p>
            <a:pPr marL="914400" lvl="1" indent="-457200">
              <a:buFont typeface="+mj-lt"/>
              <a:buAutoNum type="arabicPeriod"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9" t="25882" r="50827" b="36863"/>
          <a:stretch/>
        </p:blipFill>
        <p:spPr>
          <a:xfrm>
            <a:off x="3813957" y="1702082"/>
            <a:ext cx="5172040" cy="428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63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217" y="1"/>
            <a:ext cx="9144000" cy="1325563"/>
          </a:xfrm>
        </p:spPr>
        <p:txBody>
          <a:bodyPr>
            <a:normAutofit fontScale="90000"/>
          </a:bodyPr>
          <a:lstStyle/>
          <a:p>
            <a:pPr marL="0" indent="0"/>
            <a:r>
              <a:rPr lang="en-US" sz="4800" dirty="0">
                <a:latin typeface="Times New Roman" charset="0"/>
                <a:ea typeface="Times New Roman" charset="0"/>
                <a:cs typeface="Times New Roman" charset="0"/>
              </a:rPr>
              <a:t>Plate </a:t>
            </a:r>
            <a:r>
              <a:rPr lang="en-US" sz="4800" dirty="0" smtClean="0">
                <a:latin typeface="Times New Roman" charset="0"/>
                <a:ea typeface="Times New Roman" charset="0"/>
                <a:cs typeface="Times New Roman" charset="0"/>
              </a:rPr>
              <a:t>Osteosynthesis – Medial Approach</a:t>
            </a:r>
            <a:endParaRPr lang="en-US" sz="4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512" y="1190296"/>
            <a:ext cx="4040057" cy="5667704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For fixation of medial condyle fractures</a:t>
            </a:r>
          </a:p>
          <a:p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L-shaped arthrotomy</a:t>
            </a:r>
          </a:p>
          <a:p>
            <a:endParaRPr lang="en-US" sz="4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1" indent="-742950">
              <a:buFont typeface="+mj-lt"/>
              <a:buAutoNum type="arabicPeriod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1" indent="-742950">
              <a:buFont typeface="+mj-lt"/>
              <a:buAutoNum type="arabicPeriod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1" indent="-742950">
              <a:buFont typeface="+mj-lt"/>
              <a:buAutoNum type="arabicPeriod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sz="4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lvl="1"/>
            <a:endParaRPr lang="en-US" sz="4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714500" lvl="3" indent="-342900">
              <a:buFont typeface="+mj-lt"/>
              <a:buAutoNum type="arabicPeriod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/>
          </a:p>
          <a:p>
            <a:pPr lvl="1">
              <a:buFont typeface="Arial" charset="0"/>
              <a:buChar char="•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/>
            <a:endParaRPr lang="en-US" dirty="0"/>
          </a:p>
          <a:p>
            <a:pPr marL="914400" lvl="1" indent="-457200">
              <a:buFont typeface="+mj-lt"/>
              <a:buAutoNum type="arabicPeriod"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1" t="11083" r="52318" b="6840"/>
          <a:stretch/>
        </p:blipFill>
        <p:spPr>
          <a:xfrm>
            <a:off x="5147954" y="1039091"/>
            <a:ext cx="2645228" cy="562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16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217" y="1"/>
            <a:ext cx="9144000" cy="1325563"/>
          </a:xfrm>
        </p:spPr>
        <p:txBody>
          <a:bodyPr>
            <a:normAutofit/>
          </a:bodyPr>
          <a:lstStyle/>
          <a:p>
            <a:pPr marL="0" indent="0"/>
            <a:r>
              <a:rPr lang="en-US" sz="4200" dirty="0">
                <a:latin typeface="Times New Roman" charset="0"/>
                <a:ea typeface="Times New Roman" charset="0"/>
                <a:cs typeface="Times New Roman" charset="0"/>
              </a:rPr>
              <a:t>Plate </a:t>
            </a:r>
            <a:r>
              <a:rPr lang="en-US" sz="4200" dirty="0" smtClean="0">
                <a:latin typeface="Times New Roman" charset="0"/>
                <a:ea typeface="Times New Roman" charset="0"/>
                <a:cs typeface="Times New Roman" charset="0"/>
              </a:rPr>
              <a:t>Osteosynthesis – Type A Fractures</a:t>
            </a:r>
            <a:endParaRPr lang="en-US" sz="4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512" y="1190296"/>
            <a:ext cx="4040057" cy="5667704"/>
          </a:xfrm>
        </p:spPr>
        <p:txBody>
          <a:bodyPr>
            <a:normAutofit/>
          </a:bodyPr>
          <a:lstStyle/>
          <a:p>
            <a:endParaRPr lang="en-US" sz="4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1" indent="-742950">
              <a:buFont typeface="+mj-lt"/>
              <a:buAutoNum type="arabicPeriod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1" indent="-742950">
              <a:buFont typeface="+mj-lt"/>
              <a:buAutoNum type="arabicPeriod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1" indent="-742950">
              <a:buFont typeface="+mj-lt"/>
              <a:buAutoNum type="arabicPeriod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sz="4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lvl="1"/>
            <a:endParaRPr lang="en-US" sz="4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714500" lvl="3" indent="-342900">
              <a:buFont typeface="+mj-lt"/>
              <a:buAutoNum type="arabicPeriod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/>
          </a:p>
          <a:p>
            <a:pPr lvl="1">
              <a:buFont typeface="Arial" charset="0"/>
              <a:buChar char="•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/>
            <a:endParaRPr lang="en-US" dirty="0"/>
          </a:p>
          <a:p>
            <a:pPr marL="914400" lvl="1" indent="-457200">
              <a:buFont typeface="+mj-lt"/>
              <a:buAutoNum type="arabicPeriod"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07" b="25368"/>
          <a:stretch/>
        </p:blipFill>
        <p:spPr>
          <a:xfrm>
            <a:off x="0" y="1190297"/>
            <a:ext cx="5438899" cy="5118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4" t="50217" r="32330" b="7186"/>
          <a:stretch/>
        </p:blipFill>
        <p:spPr>
          <a:xfrm flipH="1">
            <a:off x="5798127" y="1472540"/>
            <a:ext cx="3162314" cy="489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217" y="1"/>
            <a:ext cx="9144000" cy="1325563"/>
          </a:xfrm>
        </p:spPr>
        <p:txBody>
          <a:bodyPr>
            <a:normAutofit/>
          </a:bodyPr>
          <a:lstStyle/>
          <a:p>
            <a:pPr marL="0" indent="0"/>
            <a:r>
              <a:rPr lang="en-US" sz="4200" dirty="0">
                <a:latin typeface="Times New Roman" charset="0"/>
                <a:ea typeface="Times New Roman" charset="0"/>
                <a:cs typeface="Times New Roman" charset="0"/>
              </a:rPr>
              <a:t>Plate </a:t>
            </a:r>
            <a:r>
              <a:rPr lang="en-US" sz="4200" dirty="0" smtClean="0">
                <a:latin typeface="Times New Roman" charset="0"/>
                <a:ea typeface="Times New Roman" charset="0"/>
                <a:cs typeface="Times New Roman" charset="0"/>
              </a:rPr>
              <a:t>Osteosynthesis – Type A Fractures</a:t>
            </a:r>
            <a:endParaRPr lang="en-US" sz="4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512" y="1190296"/>
            <a:ext cx="4040057" cy="5667704"/>
          </a:xfrm>
        </p:spPr>
        <p:txBody>
          <a:bodyPr>
            <a:normAutofit/>
          </a:bodyPr>
          <a:lstStyle/>
          <a:p>
            <a:endParaRPr lang="en-US" sz="4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1" indent="-742950">
              <a:buFont typeface="+mj-lt"/>
              <a:buAutoNum type="arabicPeriod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1" indent="-742950">
              <a:buFont typeface="+mj-lt"/>
              <a:buAutoNum type="arabicPeriod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1" indent="-742950">
              <a:buFont typeface="+mj-lt"/>
              <a:buAutoNum type="arabicPeriod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sz="4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lvl="1"/>
            <a:endParaRPr lang="en-US" sz="4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714500" lvl="3" indent="-342900">
              <a:buFont typeface="+mj-lt"/>
              <a:buAutoNum type="arabicPeriod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/>
          </a:p>
          <a:p>
            <a:pPr lvl="1">
              <a:buFont typeface="Arial" charset="0"/>
              <a:buChar char="•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/>
            <a:endParaRPr lang="en-US" dirty="0"/>
          </a:p>
          <a:p>
            <a:pPr marL="914400" lvl="1" indent="-457200">
              <a:buFont typeface="+mj-lt"/>
              <a:buAutoNum type="arabicPeriod"/>
            </a:pPr>
            <a:endParaRPr lang="en-US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4" r="33457"/>
          <a:stretch/>
        </p:blipFill>
        <p:spPr bwMode="auto">
          <a:xfrm>
            <a:off x="158396" y="974210"/>
            <a:ext cx="2027145" cy="570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9" r="32878"/>
          <a:stretch/>
        </p:blipFill>
        <p:spPr bwMode="auto">
          <a:xfrm>
            <a:off x="2420471" y="992859"/>
            <a:ext cx="2450726" cy="5566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2" r="25707"/>
          <a:stretch/>
        </p:blipFill>
        <p:spPr bwMode="auto">
          <a:xfrm>
            <a:off x="5345205" y="987099"/>
            <a:ext cx="2577499" cy="557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461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217" y="7257"/>
            <a:ext cx="9144000" cy="1325563"/>
          </a:xfrm>
        </p:spPr>
        <p:txBody>
          <a:bodyPr>
            <a:normAutofit/>
          </a:bodyPr>
          <a:lstStyle/>
          <a:p>
            <a:pPr marL="0" indent="0"/>
            <a:r>
              <a:rPr lang="en-US" sz="4200" dirty="0">
                <a:latin typeface="Times New Roman" charset="0"/>
                <a:ea typeface="Times New Roman" charset="0"/>
                <a:cs typeface="Times New Roman" charset="0"/>
              </a:rPr>
              <a:t>Plate </a:t>
            </a:r>
            <a:r>
              <a:rPr lang="en-US" sz="4200" dirty="0" smtClean="0">
                <a:latin typeface="Times New Roman" charset="0"/>
                <a:ea typeface="Times New Roman" charset="0"/>
                <a:cs typeface="Times New Roman" charset="0"/>
              </a:rPr>
              <a:t>Osteosynthesis – Type B Fractures</a:t>
            </a:r>
            <a:endParaRPr lang="en-US" sz="4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512" y="1190296"/>
            <a:ext cx="4040057" cy="5667704"/>
          </a:xfrm>
        </p:spPr>
        <p:txBody>
          <a:bodyPr>
            <a:normAutofit/>
          </a:bodyPr>
          <a:lstStyle/>
          <a:p>
            <a:endParaRPr lang="en-US" sz="4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1" indent="-742950">
              <a:buFont typeface="+mj-lt"/>
              <a:buAutoNum type="arabicPeriod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1" indent="-742950">
              <a:buFont typeface="+mj-lt"/>
              <a:buAutoNum type="arabicPeriod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1" indent="-742950">
              <a:buFont typeface="+mj-lt"/>
              <a:buAutoNum type="arabicPeriod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sz="4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lvl="1"/>
            <a:endParaRPr lang="en-US" sz="4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714500" lvl="3" indent="-342900">
              <a:buFont typeface="+mj-lt"/>
              <a:buAutoNum type="arabicPeriod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/>
          </a:p>
          <a:p>
            <a:pPr lvl="1">
              <a:buFont typeface="Arial" charset="0"/>
              <a:buChar char="•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/>
            <a:endParaRPr lang="en-US" dirty="0"/>
          </a:p>
          <a:p>
            <a:pPr marL="914400" lvl="1" indent="-457200">
              <a:buFont typeface="+mj-lt"/>
              <a:buAutoNum type="arabicPeriod"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51" t="8824" r="5321" b="16274"/>
          <a:stretch/>
        </p:blipFill>
        <p:spPr>
          <a:xfrm>
            <a:off x="6580654" y="1069863"/>
            <a:ext cx="2057399" cy="56107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8" t="19608" r="24238" b="3797"/>
          <a:stretch/>
        </p:blipFill>
        <p:spPr>
          <a:xfrm>
            <a:off x="795450" y="1257930"/>
            <a:ext cx="2430556" cy="52528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9" t="8824" r="12632" b="9097"/>
          <a:stretch/>
        </p:blipFill>
        <p:spPr>
          <a:xfrm>
            <a:off x="3855944" y="1069862"/>
            <a:ext cx="1956547" cy="562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9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217" y="1"/>
            <a:ext cx="9144000" cy="1325563"/>
          </a:xfrm>
        </p:spPr>
        <p:txBody>
          <a:bodyPr>
            <a:normAutofit/>
          </a:bodyPr>
          <a:lstStyle/>
          <a:p>
            <a:pPr marL="0" indent="0"/>
            <a:r>
              <a:rPr lang="en-US" sz="4200" dirty="0">
                <a:latin typeface="Times New Roman" charset="0"/>
                <a:ea typeface="Times New Roman" charset="0"/>
                <a:cs typeface="Times New Roman" charset="0"/>
              </a:rPr>
              <a:t>Plate </a:t>
            </a:r>
            <a:r>
              <a:rPr lang="en-US" sz="4200" dirty="0" smtClean="0">
                <a:latin typeface="Times New Roman" charset="0"/>
                <a:ea typeface="Times New Roman" charset="0"/>
                <a:cs typeface="Times New Roman" charset="0"/>
              </a:rPr>
              <a:t>Osteosynthesis – Type B Fractures</a:t>
            </a:r>
            <a:endParaRPr lang="en-US" sz="4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512" y="1190296"/>
            <a:ext cx="4040057" cy="5667704"/>
          </a:xfrm>
        </p:spPr>
        <p:txBody>
          <a:bodyPr>
            <a:normAutofit/>
          </a:bodyPr>
          <a:lstStyle/>
          <a:p>
            <a:endParaRPr lang="en-US" sz="4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1" indent="-742950">
              <a:buFont typeface="+mj-lt"/>
              <a:buAutoNum type="arabicPeriod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1" indent="-742950">
              <a:buFont typeface="+mj-lt"/>
              <a:buAutoNum type="arabicPeriod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1" indent="-742950">
              <a:buFont typeface="+mj-lt"/>
              <a:buAutoNum type="arabicPeriod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sz="4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lvl="1"/>
            <a:endParaRPr lang="en-US" sz="4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714500" lvl="3" indent="-342900">
              <a:buFont typeface="+mj-lt"/>
              <a:buAutoNum type="arabicPeriod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/>
          </a:p>
          <a:p>
            <a:pPr lvl="1">
              <a:buFont typeface="Arial" charset="0"/>
              <a:buChar char="•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/>
            <a:endParaRPr lang="en-US" dirty="0"/>
          </a:p>
          <a:p>
            <a:pPr marL="914400" lvl="1" indent="-457200">
              <a:buFont typeface="+mj-lt"/>
              <a:buAutoNum type="arabicPeriod"/>
            </a:pP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21" t="25490" r="16332" b="41486"/>
          <a:stretch/>
        </p:blipFill>
        <p:spPr>
          <a:xfrm rot="17981807">
            <a:off x="707467" y="2377543"/>
            <a:ext cx="4219829" cy="28144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9" t="6079" r="36112" b="9608"/>
          <a:stretch/>
        </p:blipFill>
        <p:spPr>
          <a:xfrm>
            <a:off x="5441913" y="893657"/>
            <a:ext cx="1744756" cy="578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26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304800"/>
            <a:ext cx="9144000" cy="1325563"/>
          </a:xfrm>
        </p:spPr>
        <p:txBody>
          <a:bodyPr>
            <a:normAutofit fontScale="90000"/>
          </a:bodyPr>
          <a:lstStyle/>
          <a:p>
            <a:pPr marL="0" indent="0"/>
            <a:r>
              <a:rPr lang="en-US" sz="4800" dirty="0">
                <a:latin typeface="Times New Roman" charset="0"/>
                <a:ea typeface="Times New Roman" charset="0"/>
                <a:cs typeface="Times New Roman" charset="0"/>
              </a:rPr>
              <a:t>Plate </a:t>
            </a:r>
            <a:r>
              <a:rPr lang="en-US" sz="4800" dirty="0" smtClean="0">
                <a:latin typeface="Times New Roman" charset="0"/>
                <a:ea typeface="Times New Roman" charset="0"/>
                <a:cs typeface="Times New Roman" charset="0"/>
              </a:rPr>
              <a:t>Osteosynthesis – Type B Fractures</a:t>
            </a:r>
            <a:endParaRPr lang="en-US" sz="4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512" y="1190296"/>
            <a:ext cx="4040057" cy="5667704"/>
          </a:xfrm>
        </p:spPr>
        <p:txBody>
          <a:bodyPr>
            <a:normAutofit/>
          </a:bodyPr>
          <a:lstStyle/>
          <a:p>
            <a:endParaRPr lang="en-US" sz="4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1" indent="-742950">
              <a:buFont typeface="+mj-lt"/>
              <a:buAutoNum type="arabicPeriod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1" indent="-742950">
              <a:buFont typeface="+mj-lt"/>
              <a:buAutoNum type="arabicPeriod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1" indent="-742950">
              <a:buFont typeface="+mj-lt"/>
              <a:buAutoNum type="arabicPeriod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sz="4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lvl="1"/>
            <a:endParaRPr lang="en-US" sz="4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714500" lvl="3" indent="-342900">
              <a:buFont typeface="+mj-lt"/>
              <a:buAutoNum type="arabicPeriod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/>
          </a:p>
          <a:p>
            <a:pPr lvl="1">
              <a:buFont typeface="Arial" charset="0"/>
              <a:buChar char="•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/>
            <a:endParaRPr lang="en-US" dirty="0"/>
          </a:p>
          <a:p>
            <a:pPr marL="914400" lvl="1" indent="-457200">
              <a:buFont typeface="+mj-lt"/>
              <a:buAutoNum type="arabicPeriod"/>
            </a:pP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r="34841" b="6274"/>
          <a:stretch/>
        </p:blipFill>
        <p:spPr>
          <a:xfrm>
            <a:off x="1" y="753036"/>
            <a:ext cx="2501153" cy="59704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4" t="7451" r="21587" b="9216"/>
          <a:stretch/>
        </p:blipFill>
        <p:spPr>
          <a:xfrm>
            <a:off x="2616292" y="753036"/>
            <a:ext cx="2192710" cy="59704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1" t="12745" r="6709" b="7844"/>
          <a:stretch/>
        </p:blipFill>
        <p:spPr>
          <a:xfrm>
            <a:off x="4834218" y="753036"/>
            <a:ext cx="2501153" cy="59704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6" t="4510" r="32160" b="5098"/>
          <a:stretch/>
        </p:blipFill>
        <p:spPr>
          <a:xfrm>
            <a:off x="7360586" y="638736"/>
            <a:ext cx="1698531" cy="619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86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97" y="-135267"/>
            <a:ext cx="9144000" cy="1325563"/>
          </a:xfrm>
        </p:spPr>
        <p:txBody>
          <a:bodyPr>
            <a:noAutofit/>
          </a:bodyPr>
          <a:lstStyle/>
          <a:p>
            <a:pPr marL="0" indent="0"/>
            <a:r>
              <a:rPr lang="en-US" sz="4200" dirty="0">
                <a:latin typeface="Times New Roman" charset="0"/>
                <a:ea typeface="Times New Roman" charset="0"/>
                <a:cs typeface="Times New Roman" charset="0"/>
              </a:rPr>
              <a:t>Plate </a:t>
            </a:r>
            <a:r>
              <a:rPr lang="en-US" sz="4200" dirty="0" smtClean="0">
                <a:latin typeface="Times New Roman" charset="0"/>
                <a:ea typeface="Times New Roman" charset="0"/>
                <a:cs typeface="Times New Roman" charset="0"/>
              </a:rPr>
              <a:t>Osteosynthesis – Type B Fractures (Hoffa)</a:t>
            </a:r>
            <a:endParaRPr lang="en-US" sz="4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512" y="1190296"/>
            <a:ext cx="4040057" cy="5667704"/>
          </a:xfrm>
        </p:spPr>
        <p:txBody>
          <a:bodyPr>
            <a:normAutofit/>
          </a:bodyPr>
          <a:lstStyle/>
          <a:p>
            <a:endParaRPr lang="en-US" sz="4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1" indent="-742950">
              <a:buFont typeface="+mj-lt"/>
              <a:buAutoNum type="arabicPeriod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1" indent="-742950">
              <a:buFont typeface="+mj-lt"/>
              <a:buAutoNum type="arabicPeriod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1" indent="-742950">
              <a:buFont typeface="+mj-lt"/>
              <a:buAutoNum type="arabicPeriod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sz="4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lvl="1"/>
            <a:endParaRPr lang="en-US" sz="4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714500" lvl="3" indent="-342900">
              <a:buFont typeface="+mj-lt"/>
              <a:buAutoNum type="arabicPeriod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/>
          </a:p>
          <a:p>
            <a:pPr lvl="1">
              <a:buFont typeface="Arial" charset="0"/>
              <a:buChar char="•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/>
            <a:endParaRPr lang="en-US" dirty="0"/>
          </a:p>
          <a:p>
            <a:pPr marL="914400" lvl="1" indent="-457200">
              <a:buFont typeface="+mj-lt"/>
              <a:buAutoNum type="arabicPeriod"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0" t="11765" r="28117" b="42941"/>
          <a:stretch/>
        </p:blipFill>
        <p:spPr>
          <a:xfrm>
            <a:off x="1422026" y="1066800"/>
            <a:ext cx="2878458" cy="54622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4" t="15294" r="21143" b="30196"/>
          <a:stretch/>
        </p:blipFill>
        <p:spPr>
          <a:xfrm>
            <a:off x="4417359" y="1066800"/>
            <a:ext cx="3933265" cy="5451725"/>
          </a:xfrm>
          <a:prstGeom prst="rect">
            <a:avLst/>
          </a:prstGeom>
        </p:spPr>
      </p:pic>
      <p:sp>
        <p:nvSpPr>
          <p:cNvPr id="13" name="Down Arrow 12"/>
          <p:cNvSpPr/>
          <p:nvPr/>
        </p:nvSpPr>
        <p:spPr>
          <a:xfrm rot="3051320">
            <a:off x="6615885" y="2085571"/>
            <a:ext cx="484632" cy="733806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29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97" y="-135267"/>
            <a:ext cx="9144000" cy="1325563"/>
          </a:xfrm>
        </p:spPr>
        <p:txBody>
          <a:bodyPr>
            <a:normAutofit fontScale="90000"/>
          </a:bodyPr>
          <a:lstStyle/>
          <a:p>
            <a:pPr marL="0" indent="0"/>
            <a:r>
              <a:rPr lang="en-US" sz="4800" dirty="0">
                <a:latin typeface="Times New Roman" charset="0"/>
                <a:ea typeface="Times New Roman" charset="0"/>
                <a:cs typeface="Times New Roman" charset="0"/>
              </a:rPr>
              <a:t>Plate </a:t>
            </a:r>
            <a:r>
              <a:rPr lang="en-US" sz="4800" dirty="0" smtClean="0">
                <a:latin typeface="Times New Roman" charset="0"/>
                <a:ea typeface="Times New Roman" charset="0"/>
                <a:cs typeface="Times New Roman" charset="0"/>
              </a:rPr>
              <a:t>Osteosynthesis – Type B Fractures (Hoffa)</a:t>
            </a:r>
            <a:endParaRPr lang="en-US" sz="4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512" y="1190296"/>
            <a:ext cx="4040057" cy="5667704"/>
          </a:xfrm>
        </p:spPr>
        <p:txBody>
          <a:bodyPr>
            <a:normAutofit/>
          </a:bodyPr>
          <a:lstStyle/>
          <a:p>
            <a:endParaRPr lang="en-US" sz="4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1" indent="-742950">
              <a:buFont typeface="+mj-lt"/>
              <a:buAutoNum type="arabicPeriod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1" indent="-742950">
              <a:buFont typeface="+mj-lt"/>
              <a:buAutoNum type="arabicPeriod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1" indent="-742950">
              <a:buFont typeface="+mj-lt"/>
              <a:buAutoNum type="arabicPeriod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sz="4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lvl="1"/>
            <a:endParaRPr lang="en-US" sz="4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714500" lvl="3" indent="-342900">
              <a:buFont typeface="+mj-lt"/>
              <a:buAutoNum type="arabicPeriod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/>
          </a:p>
          <a:p>
            <a:pPr lvl="1">
              <a:buFont typeface="Arial" charset="0"/>
              <a:buChar char="•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/>
            <a:endParaRPr lang="en-US" dirty="0"/>
          </a:p>
          <a:p>
            <a:pPr marL="914400" lvl="1" indent="-457200">
              <a:buFont typeface="+mj-lt"/>
              <a:buAutoNum type="arabicPeriod"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3" t="65687" r="39606"/>
          <a:stretch/>
        </p:blipFill>
        <p:spPr>
          <a:xfrm>
            <a:off x="546680" y="755127"/>
            <a:ext cx="2349874" cy="59598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23" t="9020" r="40229" b="20980"/>
          <a:stretch/>
        </p:blipFill>
        <p:spPr>
          <a:xfrm>
            <a:off x="6383991" y="981635"/>
            <a:ext cx="2544545" cy="5607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9" b="24706"/>
          <a:stretch/>
        </p:blipFill>
        <p:spPr>
          <a:xfrm>
            <a:off x="2937214" y="1240606"/>
            <a:ext cx="3410765" cy="529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/>
              <a:t>Introduction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167" y="1778124"/>
            <a:ext cx="8856766" cy="5079876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8000" dirty="0" smtClean="0">
                <a:latin typeface="Times New Roman" charset="0"/>
                <a:ea typeface="Times New Roman" charset="0"/>
                <a:cs typeface="Times New Roman" charset="0"/>
              </a:rPr>
              <a:t>Goals of Treatment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8000" dirty="0" smtClean="0">
                <a:latin typeface="Times New Roman" charset="0"/>
                <a:ea typeface="Times New Roman" charset="0"/>
                <a:cs typeface="Times New Roman" charset="0"/>
              </a:rPr>
              <a:t>Anatomic reduction of the articular surface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8000" dirty="0" smtClean="0">
                <a:latin typeface="Times New Roman" charset="0"/>
                <a:ea typeface="Times New Roman" charset="0"/>
                <a:cs typeface="Times New Roman" charset="0"/>
              </a:rPr>
              <a:t>“functional” reduction of the metaphysis restoring length, alignment, and rotation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8000" dirty="0" smtClean="0">
                <a:latin typeface="Times New Roman" charset="0"/>
                <a:ea typeface="Times New Roman" charset="0"/>
                <a:cs typeface="Times New Roman" charset="0"/>
              </a:rPr>
              <a:t>Stable fixation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8000" dirty="0" smtClean="0">
                <a:latin typeface="Times New Roman" charset="0"/>
                <a:ea typeface="Times New Roman" charset="0"/>
                <a:cs typeface="Times New Roman" charset="0"/>
              </a:rPr>
              <a:t>Early range of motion</a:t>
            </a:r>
          </a:p>
          <a:p>
            <a:pPr marL="914400" lvl="1" indent="-457200">
              <a:buFont typeface="+mj-lt"/>
              <a:buAutoNum type="arabicPeriod"/>
            </a:pPr>
            <a:endParaRPr lang="en-US" sz="8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8000" dirty="0" smtClean="0">
                <a:latin typeface="Times New Roman" charset="0"/>
                <a:ea typeface="Times New Roman" charset="0"/>
                <a:cs typeface="Times New Roman" charset="0"/>
              </a:rPr>
              <a:t>Potential road blocks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8000" dirty="0" smtClean="0">
                <a:latin typeface="Times New Roman" charset="0"/>
                <a:ea typeface="Times New Roman" charset="0"/>
                <a:cs typeface="Times New Roman" charset="0"/>
              </a:rPr>
              <a:t>Poor bone quality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8000" dirty="0" smtClean="0">
                <a:latin typeface="Times New Roman" charset="0"/>
                <a:ea typeface="Times New Roman" charset="0"/>
                <a:cs typeface="Times New Roman" charset="0"/>
              </a:rPr>
              <a:t>Comminution 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914400" lvl="1" indent="-457200">
              <a:buFont typeface="+mj-lt"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4143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217" y="-286662"/>
            <a:ext cx="9144000" cy="1325563"/>
          </a:xfrm>
        </p:spPr>
        <p:txBody>
          <a:bodyPr>
            <a:normAutofit/>
          </a:bodyPr>
          <a:lstStyle/>
          <a:p>
            <a:pPr marL="0" indent="0"/>
            <a:r>
              <a:rPr lang="en-US" sz="4200" dirty="0">
                <a:latin typeface="Times New Roman" charset="0"/>
                <a:ea typeface="Times New Roman" charset="0"/>
                <a:cs typeface="Times New Roman" charset="0"/>
              </a:rPr>
              <a:t>Plate </a:t>
            </a:r>
            <a:r>
              <a:rPr lang="en-US" sz="4200" dirty="0" smtClean="0">
                <a:latin typeface="Times New Roman" charset="0"/>
                <a:ea typeface="Times New Roman" charset="0"/>
                <a:cs typeface="Times New Roman" charset="0"/>
              </a:rPr>
              <a:t>Osteosynthesis – Type C Fractures</a:t>
            </a:r>
            <a:endParaRPr lang="en-US" sz="4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512" y="1190296"/>
            <a:ext cx="4040057" cy="5667704"/>
          </a:xfrm>
        </p:spPr>
        <p:txBody>
          <a:bodyPr>
            <a:normAutofit/>
          </a:bodyPr>
          <a:lstStyle/>
          <a:p>
            <a:endParaRPr lang="en-US" sz="4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1" indent="-742950">
              <a:buFont typeface="+mj-lt"/>
              <a:buAutoNum type="arabicPeriod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1" indent="-742950">
              <a:buFont typeface="+mj-lt"/>
              <a:buAutoNum type="arabicPeriod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1" indent="-742950">
              <a:buFont typeface="+mj-lt"/>
              <a:buAutoNum type="arabicPeriod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sz="4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lvl="1"/>
            <a:endParaRPr lang="en-US" sz="4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714500" lvl="3" indent="-342900">
              <a:buFont typeface="+mj-lt"/>
              <a:buAutoNum type="arabicPeriod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/>
          </a:p>
          <a:p>
            <a:pPr lvl="1">
              <a:buFont typeface="Arial" charset="0"/>
              <a:buChar char="•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/>
            <a:endParaRPr lang="en-US" dirty="0"/>
          </a:p>
          <a:p>
            <a:pPr marL="914400" lvl="1" indent="-457200">
              <a:buFont typeface="+mj-lt"/>
              <a:buAutoNum type="arabicPeriod"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6" t="9804" r="7556" b="23098"/>
          <a:stretch/>
        </p:blipFill>
        <p:spPr>
          <a:xfrm>
            <a:off x="521467" y="712693"/>
            <a:ext cx="3328148" cy="60484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2" t="17887" r="33040" b="18387"/>
          <a:stretch/>
        </p:blipFill>
        <p:spPr>
          <a:xfrm rot="5400000">
            <a:off x="2840808" y="1852015"/>
            <a:ext cx="5963734" cy="384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01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217" y="-286662"/>
            <a:ext cx="9144000" cy="1325563"/>
          </a:xfrm>
        </p:spPr>
        <p:txBody>
          <a:bodyPr>
            <a:normAutofit fontScale="90000"/>
          </a:bodyPr>
          <a:lstStyle/>
          <a:p>
            <a:pPr marL="0" indent="0"/>
            <a:r>
              <a:rPr lang="en-US" sz="4800" dirty="0">
                <a:latin typeface="Times New Roman" charset="0"/>
                <a:ea typeface="Times New Roman" charset="0"/>
                <a:cs typeface="Times New Roman" charset="0"/>
              </a:rPr>
              <a:t>Plate </a:t>
            </a:r>
            <a:r>
              <a:rPr lang="en-US" sz="4800" dirty="0" smtClean="0">
                <a:latin typeface="Times New Roman" charset="0"/>
                <a:ea typeface="Times New Roman" charset="0"/>
                <a:cs typeface="Times New Roman" charset="0"/>
              </a:rPr>
              <a:t>Osteosynthesis – Type C Fractures</a:t>
            </a:r>
            <a:endParaRPr lang="en-US" sz="4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512" y="1190296"/>
            <a:ext cx="4040057" cy="5667704"/>
          </a:xfrm>
        </p:spPr>
        <p:txBody>
          <a:bodyPr>
            <a:normAutofit/>
          </a:bodyPr>
          <a:lstStyle/>
          <a:p>
            <a:endParaRPr lang="en-US" sz="4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1" indent="-742950">
              <a:buFont typeface="+mj-lt"/>
              <a:buAutoNum type="arabicPeriod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1" indent="-742950">
              <a:buFont typeface="+mj-lt"/>
              <a:buAutoNum type="arabicPeriod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1" indent="-742950">
              <a:buFont typeface="+mj-lt"/>
              <a:buAutoNum type="arabicPeriod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sz="4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lvl="1"/>
            <a:endParaRPr lang="en-US" sz="4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714500" lvl="3" indent="-342900">
              <a:buFont typeface="+mj-lt"/>
              <a:buAutoNum type="arabicPeriod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/>
          </a:p>
          <a:p>
            <a:pPr lvl="1">
              <a:buFont typeface="Arial" charset="0"/>
              <a:buChar char="•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/>
            <a:endParaRPr lang="en-US" dirty="0"/>
          </a:p>
          <a:p>
            <a:pPr marL="914400" lvl="1" indent="-457200">
              <a:buFont typeface="+mj-lt"/>
              <a:buAutoNum type="arabicPeriod"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3" t="4313" r="41248" b="14314"/>
          <a:stretch/>
        </p:blipFill>
        <p:spPr>
          <a:xfrm>
            <a:off x="0" y="658905"/>
            <a:ext cx="3640791" cy="55805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5" t="28627" r="52663" b="27451"/>
          <a:stretch/>
        </p:blipFill>
        <p:spPr>
          <a:xfrm>
            <a:off x="3640791" y="658904"/>
            <a:ext cx="2614972" cy="59167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4" t="38431" r="48735" b="29608"/>
          <a:stretch/>
        </p:blipFill>
        <p:spPr>
          <a:xfrm>
            <a:off x="6255763" y="1042147"/>
            <a:ext cx="2772590" cy="515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217" y="-286662"/>
            <a:ext cx="9144000" cy="1325563"/>
          </a:xfrm>
        </p:spPr>
        <p:txBody>
          <a:bodyPr>
            <a:normAutofit fontScale="90000"/>
          </a:bodyPr>
          <a:lstStyle/>
          <a:p>
            <a:pPr marL="0" indent="0"/>
            <a:r>
              <a:rPr lang="en-US" sz="4800" dirty="0">
                <a:latin typeface="Times New Roman" charset="0"/>
                <a:ea typeface="Times New Roman" charset="0"/>
                <a:cs typeface="Times New Roman" charset="0"/>
              </a:rPr>
              <a:t>Plate </a:t>
            </a:r>
            <a:r>
              <a:rPr lang="en-US" sz="4800" dirty="0" smtClean="0">
                <a:latin typeface="Times New Roman" charset="0"/>
                <a:ea typeface="Times New Roman" charset="0"/>
                <a:cs typeface="Times New Roman" charset="0"/>
              </a:rPr>
              <a:t>Osteosynthesis – Type C Fractures</a:t>
            </a:r>
            <a:endParaRPr lang="en-US" sz="4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512" y="1190296"/>
            <a:ext cx="4040057" cy="5667704"/>
          </a:xfrm>
        </p:spPr>
        <p:txBody>
          <a:bodyPr>
            <a:normAutofit/>
          </a:bodyPr>
          <a:lstStyle/>
          <a:p>
            <a:endParaRPr lang="en-US" sz="4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1" indent="-742950">
              <a:buFont typeface="+mj-lt"/>
              <a:buAutoNum type="arabicPeriod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1" indent="-742950">
              <a:buFont typeface="+mj-lt"/>
              <a:buAutoNum type="arabicPeriod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1" indent="-742950">
              <a:buFont typeface="+mj-lt"/>
              <a:buAutoNum type="arabicPeriod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sz="4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lvl="1"/>
            <a:endParaRPr lang="en-US" sz="4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714500" lvl="3" indent="-342900">
              <a:buFont typeface="+mj-lt"/>
              <a:buAutoNum type="arabicPeriod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/>
          </a:p>
          <a:p>
            <a:pPr lvl="1">
              <a:buFont typeface="Arial" charset="0"/>
              <a:buChar char="•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/>
            <a:endParaRPr lang="en-US" dirty="0"/>
          </a:p>
          <a:p>
            <a:pPr marL="914400" lvl="1" indent="-457200">
              <a:buFont typeface="+mj-lt"/>
              <a:buAutoNum type="arabicPeriod"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7" t="4511" r="29900" b="37646"/>
          <a:stretch/>
        </p:blipFill>
        <p:spPr>
          <a:xfrm>
            <a:off x="5002306" y="726141"/>
            <a:ext cx="2962005" cy="5854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4" t="4314" r="24032" b="28431"/>
          <a:stretch/>
        </p:blipFill>
        <p:spPr>
          <a:xfrm>
            <a:off x="1200730" y="726142"/>
            <a:ext cx="2694977" cy="613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89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388" y="345349"/>
            <a:ext cx="9144000" cy="1325563"/>
          </a:xfrm>
        </p:spPr>
        <p:txBody>
          <a:bodyPr>
            <a:normAutofit/>
          </a:bodyPr>
          <a:lstStyle/>
          <a:p>
            <a:pPr marL="0" indent="0"/>
            <a:r>
              <a:rPr lang="en-US" sz="4800" dirty="0">
                <a:latin typeface="Times New Roman" charset="0"/>
                <a:ea typeface="Times New Roman" charset="0"/>
                <a:cs typeface="Times New Roman" charset="0"/>
              </a:rPr>
              <a:t>Plate </a:t>
            </a:r>
            <a:r>
              <a:rPr lang="en-US" sz="4800" dirty="0" smtClean="0">
                <a:latin typeface="Times New Roman" charset="0"/>
                <a:ea typeface="Times New Roman" charset="0"/>
                <a:cs typeface="Times New Roman" charset="0"/>
              </a:rPr>
              <a:t>Osteosynthesis – Pitfalls</a:t>
            </a:r>
            <a:endParaRPr lang="en-US" sz="4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094" y="2494661"/>
            <a:ext cx="8104430" cy="5667704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Intra-articular placement of screws or prominent hardware</a:t>
            </a:r>
          </a:p>
          <a:p>
            <a:pPr lvl="1"/>
            <a:r>
              <a:rPr lang="en-US" sz="3200" dirty="0" smtClean="0">
                <a:latin typeface="Times New Roman" charset="0"/>
                <a:ea typeface="Times New Roman" charset="0"/>
                <a:cs typeface="Times New Roman" charset="0"/>
              </a:rPr>
              <a:t>Due to trapezoidal shape of the distal femur</a:t>
            </a:r>
          </a:p>
          <a:p>
            <a:endParaRPr lang="en-US" sz="4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Erroneous plate placement can cause malreduction</a:t>
            </a:r>
          </a:p>
          <a:p>
            <a:endParaRPr lang="en-US" sz="4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1" indent="-742950">
              <a:buFont typeface="+mj-lt"/>
              <a:buAutoNum type="arabicPeriod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1" indent="-742950">
              <a:buFont typeface="+mj-lt"/>
              <a:buAutoNum type="arabicPeriod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1" indent="-742950">
              <a:buFont typeface="+mj-lt"/>
              <a:buAutoNum type="arabicPeriod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sz="4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lvl="1"/>
            <a:endParaRPr lang="en-US" sz="4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714500" lvl="3" indent="-342900">
              <a:buFont typeface="+mj-lt"/>
              <a:buAutoNum type="arabicPeriod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/>
          </a:p>
          <a:p>
            <a:pPr lvl="1">
              <a:buFont typeface="Arial" charset="0"/>
              <a:buChar char="•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/>
            <a:endParaRPr lang="en-US" dirty="0"/>
          </a:p>
          <a:p>
            <a:pPr marL="914400" lvl="1" indent="-457200">
              <a:buFont typeface="+mj-lt"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9676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217" y="-286662"/>
            <a:ext cx="9144000" cy="1325563"/>
          </a:xfrm>
        </p:spPr>
        <p:txBody>
          <a:bodyPr>
            <a:normAutofit/>
          </a:bodyPr>
          <a:lstStyle/>
          <a:p>
            <a:pPr marL="0" indent="0"/>
            <a:r>
              <a:rPr lang="en-US" sz="4800" dirty="0" smtClean="0">
                <a:latin typeface="Times New Roman" charset="0"/>
                <a:ea typeface="Times New Roman" charset="0"/>
                <a:cs typeface="Times New Roman" charset="0"/>
              </a:rPr>
              <a:t>Retrograde IM nail</a:t>
            </a:r>
            <a:endParaRPr lang="en-US" sz="4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513" y="1190296"/>
            <a:ext cx="6047029" cy="5667704"/>
          </a:xfrm>
        </p:spPr>
        <p:txBody>
          <a:bodyPr>
            <a:normAutofit fontScale="92500" lnSpcReduction="10000"/>
          </a:bodyPr>
          <a:lstStyle/>
          <a:p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Minimally invasive</a:t>
            </a:r>
          </a:p>
          <a:p>
            <a:endParaRPr lang="en-US" sz="4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Good option for distal fracture with concomitant proximal femur fracture that will be treated with a separate device</a:t>
            </a:r>
          </a:p>
          <a:p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Must maintain the reduction throughout procedure</a:t>
            </a:r>
          </a:p>
          <a:p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1" indent="-742950">
              <a:buFont typeface="+mj-lt"/>
              <a:buAutoNum type="arabicPeriod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1" indent="-742950">
              <a:buFont typeface="+mj-lt"/>
              <a:buAutoNum type="arabicPeriod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1" indent="-742950">
              <a:buFont typeface="+mj-lt"/>
              <a:buAutoNum type="arabicPeriod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sz="4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lvl="1"/>
            <a:endParaRPr lang="en-US" sz="4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714500" lvl="3" indent="-342900">
              <a:buFont typeface="+mj-lt"/>
              <a:buAutoNum type="arabicPeriod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/>
          </a:p>
          <a:p>
            <a:pPr lvl="1">
              <a:buFont typeface="Arial" charset="0"/>
              <a:buChar char="•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/>
            <a:endParaRPr lang="en-US" dirty="0"/>
          </a:p>
          <a:p>
            <a:pPr marL="914400" lvl="1" indent="-457200">
              <a:buFont typeface="+mj-lt"/>
              <a:buAutoNum type="arabicPeriod"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1" t="16078" r="50475" b="30000"/>
          <a:stretch/>
        </p:blipFill>
        <p:spPr>
          <a:xfrm>
            <a:off x="5960410" y="147918"/>
            <a:ext cx="2786180" cy="654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6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217" y="-286662"/>
            <a:ext cx="9144000" cy="1325563"/>
          </a:xfrm>
        </p:spPr>
        <p:txBody>
          <a:bodyPr>
            <a:normAutofit/>
          </a:bodyPr>
          <a:lstStyle/>
          <a:p>
            <a:pPr marL="0" indent="0"/>
            <a:r>
              <a:rPr lang="en-US" sz="4800" dirty="0" smtClean="0">
                <a:latin typeface="Times New Roman" charset="0"/>
                <a:ea typeface="Times New Roman" charset="0"/>
                <a:cs typeface="Times New Roman" charset="0"/>
              </a:rPr>
              <a:t>Retrograde IM nail</a:t>
            </a:r>
            <a:endParaRPr lang="en-US" sz="4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4" t="5098" r="37784" b="15686"/>
          <a:stretch/>
        </p:blipFill>
        <p:spPr>
          <a:xfrm>
            <a:off x="373156" y="806824"/>
            <a:ext cx="2238935" cy="59410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4" t="4313" r="17406" b="32745"/>
          <a:stretch/>
        </p:blipFill>
        <p:spPr>
          <a:xfrm>
            <a:off x="3408829" y="712693"/>
            <a:ext cx="2632262" cy="53648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7" r="42440" b="35021"/>
          <a:stretch/>
        </p:blipFill>
        <p:spPr>
          <a:xfrm>
            <a:off x="6178315" y="820271"/>
            <a:ext cx="2484953" cy="52593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34268" y="6163128"/>
            <a:ext cx="3076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Traction Views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6150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217" y="-381000"/>
            <a:ext cx="6443383" cy="1419901"/>
          </a:xfrm>
        </p:spPr>
        <p:txBody>
          <a:bodyPr>
            <a:normAutofit/>
          </a:bodyPr>
          <a:lstStyle/>
          <a:p>
            <a:pPr marL="0" indent="0"/>
            <a:r>
              <a:rPr lang="en-US" sz="4800" dirty="0" smtClean="0">
                <a:latin typeface="Times New Roman" charset="0"/>
                <a:ea typeface="Times New Roman" charset="0"/>
                <a:cs typeface="Times New Roman" charset="0"/>
              </a:rPr>
              <a:t>Retrograde IM Nail</a:t>
            </a:r>
            <a:endParaRPr lang="en-US" sz="4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0" t="8235" r="30441" b="17843"/>
          <a:stretch/>
        </p:blipFill>
        <p:spPr>
          <a:xfrm>
            <a:off x="569819" y="693030"/>
            <a:ext cx="2440642" cy="61649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2" t="11961" r="20983" b="7040"/>
          <a:stretch/>
        </p:blipFill>
        <p:spPr>
          <a:xfrm>
            <a:off x="3318062" y="710682"/>
            <a:ext cx="2591920" cy="61535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5" t="7057" b="7059"/>
          <a:stretch/>
        </p:blipFill>
        <p:spPr>
          <a:xfrm>
            <a:off x="6115308" y="349062"/>
            <a:ext cx="2537875" cy="650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0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217" y="-286662"/>
            <a:ext cx="9144000" cy="1325563"/>
          </a:xfrm>
        </p:spPr>
        <p:txBody>
          <a:bodyPr>
            <a:normAutofit/>
          </a:bodyPr>
          <a:lstStyle/>
          <a:p>
            <a:pPr marL="0" indent="0"/>
            <a:r>
              <a:rPr lang="en-US" sz="4800" dirty="0" smtClean="0">
                <a:latin typeface="Times New Roman" charset="0"/>
                <a:ea typeface="Times New Roman" charset="0"/>
                <a:cs typeface="Times New Roman" charset="0"/>
              </a:rPr>
              <a:t>Retrograde IM nail - Pitfalls</a:t>
            </a:r>
            <a:endParaRPr lang="en-US" sz="4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5492" y="1728179"/>
            <a:ext cx="6047029" cy="5667704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Lack of reduction or poor hardware placement will cause malunuion</a:t>
            </a:r>
          </a:p>
          <a:p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Nail depth and screw placement must be correct to avoid prominence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1" indent="-742950">
              <a:buFont typeface="+mj-lt"/>
              <a:buAutoNum type="arabicPeriod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1" indent="-742950">
              <a:buFont typeface="+mj-lt"/>
              <a:buAutoNum type="arabicPeriod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1" indent="-742950">
              <a:buFont typeface="+mj-lt"/>
              <a:buAutoNum type="arabicPeriod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sz="4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lvl="1"/>
            <a:endParaRPr lang="en-US" sz="4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714500" lvl="3" indent="-342900">
              <a:buFont typeface="+mj-lt"/>
              <a:buAutoNum type="arabicPeriod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/>
          </a:p>
          <a:p>
            <a:pPr lvl="1">
              <a:buFont typeface="Arial" charset="0"/>
              <a:buChar char="•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/>
            <a:endParaRPr lang="en-US" dirty="0"/>
          </a:p>
          <a:p>
            <a:pPr marL="914400" lvl="1" indent="-457200">
              <a:buFont typeface="+mj-lt"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6109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217" y="-286662"/>
            <a:ext cx="9144000" cy="1325563"/>
          </a:xfrm>
        </p:spPr>
        <p:txBody>
          <a:bodyPr>
            <a:normAutofit/>
          </a:bodyPr>
          <a:lstStyle/>
          <a:p>
            <a:pPr marL="0" indent="0" algn="ctr"/>
            <a:r>
              <a:rPr lang="en-US" sz="4800" dirty="0" smtClean="0">
                <a:latin typeface="Times New Roman" charset="0"/>
                <a:ea typeface="Times New Roman" charset="0"/>
                <a:cs typeface="Times New Roman" charset="0"/>
              </a:rPr>
              <a:t>Complications</a:t>
            </a:r>
            <a:endParaRPr lang="en-US" sz="4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9692" y="1038901"/>
            <a:ext cx="6047029" cy="5667704"/>
          </a:xfrm>
        </p:spPr>
        <p:txBody>
          <a:bodyPr>
            <a:normAutofit lnSpcReduction="10000"/>
          </a:bodyPr>
          <a:lstStyle/>
          <a:p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Malunion</a:t>
            </a:r>
          </a:p>
          <a:p>
            <a:pPr lvl="1">
              <a:buFont typeface="Wingdings" charset="2"/>
              <a:buChar char="Ø"/>
            </a:pPr>
            <a:r>
              <a:rPr lang="en-US" sz="3600" dirty="0" smtClean="0">
                <a:latin typeface="Times New Roman" charset="0"/>
                <a:ea typeface="Times New Roman" charset="0"/>
                <a:cs typeface="Times New Roman" charset="0"/>
              </a:rPr>
              <a:t>Varus/valgus &gt;5-10 degrees</a:t>
            </a:r>
          </a:p>
          <a:p>
            <a:pPr lvl="1">
              <a:buFont typeface="Wingdings" charset="2"/>
              <a:buChar char="Ø"/>
            </a:pPr>
            <a:r>
              <a:rPr lang="en-US" sz="3600" dirty="0" smtClean="0">
                <a:latin typeface="Times New Roman" charset="0"/>
                <a:ea typeface="Times New Roman" charset="0"/>
                <a:cs typeface="Times New Roman" charset="0"/>
              </a:rPr>
              <a:t>LLD</a:t>
            </a:r>
          </a:p>
          <a:p>
            <a:pPr lvl="1">
              <a:buFont typeface="Wingdings" charset="2"/>
              <a:buChar char="Ø"/>
            </a:pPr>
            <a:r>
              <a:rPr lang="en-US" sz="3600" dirty="0" smtClean="0">
                <a:latin typeface="Times New Roman" charset="0"/>
                <a:ea typeface="Times New Roman" charset="0"/>
                <a:cs typeface="Times New Roman" charset="0"/>
              </a:rPr>
              <a:t>Rotation &gt; 15 degrees</a:t>
            </a:r>
          </a:p>
          <a:p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Nonunion</a:t>
            </a:r>
          </a:p>
          <a:p>
            <a:pPr>
              <a:buFont typeface="Arial" charset="0"/>
              <a:buChar char="•"/>
            </a:pPr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Infection</a:t>
            </a:r>
          </a:p>
          <a:p>
            <a:pPr>
              <a:buFont typeface="Arial" charset="0"/>
              <a:buChar char="•"/>
            </a:pPr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Knee Stiffness</a:t>
            </a:r>
          </a:p>
          <a:p>
            <a:pPr>
              <a:buFont typeface="Arial" charset="0"/>
              <a:buChar char="•"/>
            </a:pPr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Post-Traumatic Arthritis</a:t>
            </a:r>
          </a:p>
          <a:p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1" indent="-742950">
              <a:buFont typeface="+mj-lt"/>
              <a:buAutoNum type="arabicPeriod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1" indent="-742950">
              <a:buFont typeface="+mj-lt"/>
              <a:buAutoNum type="arabicPeriod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1" indent="-742950">
              <a:buFont typeface="+mj-lt"/>
              <a:buAutoNum type="arabicPeriod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sz="4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lvl="1"/>
            <a:endParaRPr lang="en-US" sz="4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714500" lvl="3" indent="-342900">
              <a:buFont typeface="+mj-lt"/>
              <a:buAutoNum type="arabicPeriod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/>
          </a:p>
          <a:p>
            <a:pPr lvl="1">
              <a:buFont typeface="Arial" charset="0"/>
              <a:buChar char="•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/>
            <a:endParaRPr lang="en-US" dirty="0"/>
          </a:p>
          <a:p>
            <a:pPr marL="914400" lvl="1" indent="-457200">
              <a:buFont typeface="+mj-lt"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4387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5929" y="1"/>
            <a:ext cx="9144000" cy="1325563"/>
          </a:xfrm>
        </p:spPr>
        <p:txBody>
          <a:bodyPr>
            <a:normAutofit/>
          </a:bodyPr>
          <a:lstStyle/>
          <a:p>
            <a:pPr marL="0" indent="0"/>
            <a:r>
              <a:rPr lang="en-US" sz="4800" dirty="0" smtClean="0">
                <a:latin typeface="Times New Roman" charset="0"/>
                <a:ea typeface="Times New Roman" charset="0"/>
                <a:cs typeface="Times New Roman" charset="0"/>
              </a:rPr>
              <a:t>Summary</a:t>
            </a:r>
            <a:endParaRPr lang="en-US" sz="4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218" y="1015484"/>
            <a:ext cx="6047029" cy="5667704"/>
          </a:xfrm>
        </p:spPr>
        <p:txBody>
          <a:bodyPr>
            <a:normAutofit fontScale="92500" lnSpcReduction="20000"/>
          </a:bodyPr>
          <a:lstStyle/>
          <a:p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Goals of surgery</a:t>
            </a:r>
          </a:p>
          <a:p>
            <a:pPr marL="1200150" lvl="1" indent="-742950">
              <a:buFont typeface="+mj-lt"/>
              <a:buAutoNum type="arabicPeriod"/>
            </a:pPr>
            <a:r>
              <a:rPr lang="en-US" sz="3600" dirty="0" smtClean="0">
                <a:latin typeface="Times New Roman" charset="0"/>
                <a:ea typeface="Times New Roman" charset="0"/>
                <a:cs typeface="Times New Roman" charset="0"/>
              </a:rPr>
              <a:t>Anatomic reduction</a:t>
            </a:r>
          </a:p>
          <a:p>
            <a:pPr marL="1200150" lvl="1" indent="-742950">
              <a:buFont typeface="+mj-lt"/>
              <a:buAutoNum type="arabicPeriod"/>
            </a:pPr>
            <a:r>
              <a:rPr lang="en-US" sz="3600" dirty="0" smtClean="0">
                <a:latin typeface="Times New Roman" charset="0"/>
                <a:ea typeface="Times New Roman" charset="0"/>
                <a:cs typeface="Times New Roman" charset="0"/>
              </a:rPr>
              <a:t>Stable fixation</a:t>
            </a:r>
          </a:p>
          <a:p>
            <a:pPr marL="1200150" lvl="1" indent="-742950">
              <a:buFont typeface="+mj-lt"/>
              <a:buAutoNum type="arabicPeriod"/>
            </a:pPr>
            <a:r>
              <a:rPr lang="en-US" sz="3600" dirty="0" smtClean="0">
                <a:latin typeface="Times New Roman" charset="0"/>
                <a:ea typeface="Times New Roman" charset="0"/>
                <a:cs typeface="Times New Roman" charset="0"/>
              </a:rPr>
              <a:t>Preserve biology</a:t>
            </a:r>
          </a:p>
          <a:p>
            <a:pPr marL="1200150" lvl="1" indent="-742950">
              <a:buFont typeface="+mj-lt"/>
              <a:buAutoNum type="arabicPeriod"/>
            </a:pPr>
            <a:r>
              <a:rPr lang="en-US" sz="3600" dirty="0" smtClean="0">
                <a:latin typeface="Times New Roman" charset="0"/>
                <a:ea typeface="Times New Roman" charset="0"/>
                <a:cs typeface="Times New Roman" charset="0"/>
              </a:rPr>
              <a:t>Early range of motion</a:t>
            </a:r>
          </a:p>
          <a:p>
            <a:pPr marL="1200150" lvl="1" indent="-742950">
              <a:buFont typeface="+mj-lt"/>
              <a:buAutoNum type="arabicPeriod"/>
            </a:pPr>
            <a:endParaRPr lang="en-US" sz="36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Plates or nails can be used to achieve these goal</a:t>
            </a:r>
          </a:p>
          <a:p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Preoperative planning will help avoid complications</a:t>
            </a:r>
          </a:p>
          <a:p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1" indent="-742950">
              <a:buFont typeface="+mj-lt"/>
              <a:buAutoNum type="arabicPeriod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1" indent="-742950">
              <a:buFont typeface="+mj-lt"/>
              <a:buAutoNum type="arabicPeriod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200150" lvl="1" indent="-742950">
              <a:buFont typeface="+mj-lt"/>
              <a:buAutoNum type="arabicPeriod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sz="4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lvl="1"/>
            <a:endParaRPr lang="en-US" sz="4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714500" lvl="3" indent="-342900">
              <a:buFont typeface="+mj-lt"/>
              <a:buAutoNum type="arabicPeriod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/>
          </a:p>
          <a:p>
            <a:pPr lvl="1">
              <a:buFont typeface="Arial" charset="0"/>
              <a:buChar char="•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/>
            <a:endParaRPr lang="en-US" dirty="0"/>
          </a:p>
          <a:p>
            <a:pPr marL="914400" lvl="1" indent="-457200">
              <a:buFont typeface="+mj-lt"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503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/>
              <a:t>Assessment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168" y="1778124"/>
            <a:ext cx="5187290" cy="435133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4400" dirty="0" smtClean="0">
                <a:latin typeface="Times New Roman" charset="0"/>
                <a:ea typeface="Times New Roman" charset="0"/>
                <a:cs typeface="Times New Roman" charset="0"/>
              </a:rPr>
              <a:t>Mechanism of injury</a:t>
            </a:r>
          </a:p>
          <a:p>
            <a:pPr lvl="1"/>
            <a:r>
              <a:rPr lang="en-US" sz="4400" dirty="0" smtClean="0">
                <a:latin typeface="Times New Roman" charset="0"/>
                <a:ea typeface="Times New Roman" charset="0"/>
                <a:cs typeface="Times New Roman" charset="0"/>
              </a:rPr>
              <a:t>Axial load with varus, valgus or rotational forces</a:t>
            </a:r>
          </a:p>
          <a:p>
            <a:pPr lvl="1"/>
            <a:endParaRPr lang="en-US" sz="4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lvl="1"/>
            <a:r>
              <a:rPr lang="en-US" sz="4400" dirty="0" smtClean="0">
                <a:latin typeface="Times New Roman" charset="0"/>
                <a:ea typeface="Times New Roman" charset="0"/>
                <a:cs typeface="Times New Roman" charset="0"/>
              </a:rPr>
              <a:t>Bimodal distribution</a:t>
            </a:r>
          </a:p>
          <a:p>
            <a:pPr lvl="2">
              <a:buFont typeface="Wingdings" charset="2"/>
              <a:buChar char="Ø"/>
            </a:pPr>
            <a:r>
              <a:rPr lang="en-US" sz="4400" dirty="0" smtClean="0">
                <a:latin typeface="Times New Roman" charset="0"/>
                <a:ea typeface="Times New Roman" charset="0"/>
                <a:cs typeface="Times New Roman" charset="0"/>
              </a:rPr>
              <a:t>Young patients with a high energy mechanism</a:t>
            </a:r>
          </a:p>
          <a:p>
            <a:pPr lvl="2">
              <a:buFont typeface="Wingdings" charset="2"/>
              <a:buChar char="Ø"/>
            </a:pPr>
            <a:r>
              <a:rPr lang="en-US" sz="4400" dirty="0" smtClean="0">
                <a:latin typeface="Times New Roman" charset="0"/>
                <a:ea typeface="Times New Roman" charset="0"/>
                <a:cs typeface="Times New Roman" charset="0"/>
              </a:rPr>
              <a:t>Elderly patients – ground level fall with a flexed knee</a:t>
            </a:r>
          </a:p>
          <a:p>
            <a:pPr lvl="2">
              <a:buFont typeface="Wingdings" charset="2"/>
              <a:buChar char="Ø"/>
            </a:pPr>
            <a:endParaRPr lang="en-US" sz="4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r>
              <a:rPr lang="en-US" sz="4400" dirty="0" smtClean="0">
                <a:latin typeface="Times New Roman" charset="0"/>
                <a:ea typeface="Times New Roman" charset="0"/>
                <a:cs typeface="Times New Roman" charset="0"/>
              </a:rPr>
              <a:t>Predictable deformity</a:t>
            </a:r>
            <a:r>
              <a:rPr lang="en-US" sz="4400" dirty="0">
                <a:latin typeface="Times New Roman" charset="0"/>
                <a:ea typeface="Times New Roman" charset="0"/>
                <a:cs typeface="Times New Roman" charset="0"/>
              </a:rPr>
              <a:t>	</a:t>
            </a:r>
            <a:endParaRPr lang="en-US" sz="4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914400" lvl="1" indent="-457200">
              <a:buFont typeface="+mj-lt"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6046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/>
          </a:p>
          <a:p>
            <a:pPr algn="ctr"/>
            <a:r>
              <a:rPr lang="en-US" smtClean="0"/>
              <a:t>For </a:t>
            </a:r>
            <a:r>
              <a:rPr lang="en-US"/>
              <a:t>questions or comments, please send to ota@ota.org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816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556" y="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/>
              <a:t>Assessment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61" y="1077480"/>
            <a:ext cx="5454485" cy="5667704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4400" dirty="0" smtClean="0">
                <a:latin typeface="Times New Roman" charset="0"/>
                <a:ea typeface="Times New Roman" charset="0"/>
                <a:cs typeface="Times New Roman" charset="0"/>
              </a:rPr>
              <a:t>Associated Injuries</a:t>
            </a:r>
          </a:p>
          <a:p>
            <a:pPr lvl="1"/>
            <a:r>
              <a:rPr lang="en-US" sz="4400" dirty="0" smtClean="0">
                <a:latin typeface="Times New Roman" charset="0"/>
                <a:ea typeface="Times New Roman" charset="0"/>
                <a:cs typeface="Times New Roman" charset="0"/>
              </a:rPr>
              <a:t>Usually associated with high energy mechanism</a:t>
            </a:r>
          </a:p>
          <a:p>
            <a:pPr lvl="1"/>
            <a:endParaRPr lang="en-US" sz="4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/>
            <a:r>
              <a:rPr lang="en-US" sz="4400" dirty="0" smtClean="0">
                <a:latin typeface="Times New Roman" charset="0"/>
                <a:ea typeface="Times New Roman" charset="0"/>
                <a:cs typeface="Times New Roman" charset="0"/>
              </a:rPr>
              <a:t>Associated fractures </a:t>
            </a:r>
          </a:p>
          <a:p>
            <a:pPr lvl="2">
              <a:buFont typeface="Wingdings" charset="2"/>
              <a:buChar char="Ø"/>
            </a:pPr>
            <a:r>
              <a:rPr lang="en-US" sz="4400" dirty="0" smtClean="0">
                <a:latin typeface="Times New Roman" charset="0"/>
                <a:ea typeface="Times New Roman" charset="0"/>
                <a:cs typeface="Times New Roman" charset="0"/>
              </a:rPr>
              <a:t>Ipsilateral proximal femur, tibia or ankle</a:t>
            </a:r>
          </a:p>
          <a:p>
            <a:pPr lvl="2">
              <a:buFont typeface="Wingdings" charset="2"/>
              <a:buChar char="Ø"/>
            </a:pPr>
            <a:endParaRPr lang="en-US" sz="4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r>
              <a:rPr lang="en-US" sz="4400" dirty="0" smtClean="0">
                <a:latin typeface="Times New Roman" charset="0"/>
                <a:ea typeface="Times New Roman" charset="0"/>
                <a:cs typeface="Times New Roman" charset="0"/>
              </a:rPr>
              <a:t>Open injuries occur in 5-10%</a:t>
            </a:r>
          </a:p>
          <a:p>
            <a:pPr lvl="2">
              <a:buFont typeface="Wingdings" charset="2"/>
              <a:buChar char="Ø"/>
            </a:pPr>
            <a:r>
              <a:rPr lang="en-US" sz="4400" dirty="0">
                <a:latin typeface="Times New Roman" charset="0"/>
                <a:ea typeface="Times New Roman" charset="0"/>
                <a:cs typeface="Times New Roman" charset="0"/>
              </a:rPr>
              <a:t>Early administration of antibiotics with a thorough debridement and irrigation is of utmost </a:t>
            </a:r>
            <a:r>
              <a:rPr lang="en-US" sz="4400" dirty="0" smtClean="0">
                <a:latin typeface="Times New Roman" charset="0"/>
                <a:ea typeface="Times New Roman" charset="0"/>
                <a:cs typeface="Times New Roman" charset="0"/>
              </a:rPr>
              <a:t>importance</a:t>
            </a:r>
          </a:p>
          <a:p>
            <a:pPr lvl="2">
              <a:buFont typeface="Wingdings" charset="2"/>
              <a:buChar char="Ø"/>
            </a:pPr>
            <a:endParaRPr lang="en-US" sz="4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lvl="2">
              <a:buFont typeface="Wingdings" charset="2"/>
              <a:buChar char="Ø"/>
            </a:pPr>
            <a:r>
              <a:rPr lang="en-US" sz="4400" dirty="0" smtClean="0">
                <a:latin typeface="Times New Roman" charset="0"/>
                <a:ea typeface="Times New Roman" charset="0"/>
                <a:cs typeface="Times New Roman" charset="0"/>
              </a:rPr>
              <a:t>Transfer to definitive tertiary care center</a:t>
            </a:r>
          </a:p>
          <a:p>
            <a:pPr lvl="2">
              <a:buFont typeface="Wingdings" charset="2"/>
              <a:buChar char="Ø"/>
            </a:pPr>
            <a:endParaRPr lang="en-US" sz="4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lvl="2">
              <a:buFont typeface="Wingdings" charset="2"/>
              <a:buChar char="Ø"/>
            </a:pPr>
            <a:r>
              <a:rPr lang="en-US" sz="4400" dirty="0" smtClean="0">
                <a:latin typeface="Times New Roman" charset="0"/>
                <a:ea typeface="Times New Roman" charset="0"/>
                <a:cs typeface="Times New Roman" charset="0"/>
              </a:rPr>
              <a:t>Temporizing with external fixation may be necessary</a:t>
            </a:r>
          </a:p>
          <a:p>
            <a:pPr lvl="2">
              <a:buFont typeface="Wingdings" charset="2"/>
              <a:buChar char="Ø"/>
            </a:pPr>
            <a:endParaRPr lang="en-US" dirty="0"/>
          </a:p>
          <a:p>
            <a:pPr lvl="1">
              <a:buFont typeface="Arial" charset="0"/>
              <a:buChar char="•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/>
            <a:endParaRPr lang="en-US" dirty="0"/>
          </a:p>
          <a:p>
            <a:pPr marL="914400" lvl="1" indent="-457200">
              <a:buFont typeface="+mj-lt"/>
              <a:buAutoNum type="arabicPeriod"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3" t="27186" r="51906" b="37316"/>
          <a:stretch/>
        </p:blipFill>
        <p:spPr>
          <a:xfrm>
            <a:off x="5497993" y="1325564"/>
            <a:ext cx="3646007" cy="302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556" y="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/>
              <a:t>Assessment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61" y="1077480"/>
            <a:ext cx="5454485" cy="5667704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4400" dirty="0" smtClean="0">
                <a:latin typeface="Times New Roman" charset="0"/>
                <a:ea typeface="Times New Roman" charset="0"/>
                <a:cs typeface="Times New Roman" charset="0"/>
              </a:rPr>
              <a:t>Associated Injuries</a:t>
            </a:r>
          </a:p>
          <a:p>
            <a:pPr lvl="1"/>
            <a:r>
              <a:rPr lang="en-US" sz="4400" dirty="0" smtClean="0">
                <a:latin typeface="Times New Roman" charset="0"/>
                <a:ea typeface="Times New Roman" charset="0"/>
                <a:cs typeface="Times New Roman" charset="0"/>
              </a:rPr>
              <a:t>Vascular Injury</a:t>
            </a:r>
          </a:p>
          <a:p>
            <a:pPr lvl="2">
              <a:buFont typeface="Wingdings" charset="2"/>
              <a:buChar char="Ø"/>
            </a:pPr>
            <a:r>
              <a:rPr lang="en-US" sz="4400" dirty="0" smtClean="0">
                <a:latin typeface="Times New Roman" charset="0"/>
                <a:ea typeface="Times New Roman" charset="0"/>
                <a:cs typeface="Times New Roman" charset="0"/>
              </a:rPr>
              <a:t>More common with penetrating injury</a:t>
            </a:r>
          </a:p>
          <a:p>
            <a:pPr lvl="2">
              <a:buFont typeface="Wingdings" charset="2"/>
              <a:buChar char="Ø"/>
            </a:pPr>
            <a:endParaRPr lang="en-US" sz="4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lvl="2">
              <a:buFont typeface="Wingdings" charset="2"/>
              <a:buChar char="Ø"/>
            </a:pPr>
            <a:r>
              <a:rPr lang="en-US" sz="4400" dirty="0" smtClean="0">
                <a:latin typeface="Times New Roman" charset="0"/>
                <a:ea typeface="Times New Roman" charset="0"/>
                <a:cs typeface="Times New Roman" charset="0"/>
              </a:rPr>
              <a:t>Indications for arteriography/CT angiogram</a:t>
            </a:r>
          </a:p>
          <a:p>
            <a:pPr marL="1714500" lvl="3" indent="-342900">
              <a:buFont typeface="+mj-lt"/>
              <a:buAutoNum type="arabicPeriod"/>
            </a:pPr>
            <a:r>
              <a:rPr lang="en-US" sz="4400" dirty="0" smtClean="0">
                <a:latin typeface="Times New Roman" charset="0"/>
                <a:ea typeface="Times New Roman" charset="0"/>
                <a:cs typeface="Times New Roman" charset="0"/>
              </a:rPr>
              <a:t>Diminished or absent pulse</a:t>
            </a:r>
          </a:p>
          <a:p>
            <a:pPr marL="1714500" lvl="3" indent="-342900">
              <a:buFont typeface="+mj-lt"/>
              <a:buAutoNum type="arabicPeriod"/>
            </a:pPr>
            <a:r>
              <a:rPr lang="en-US" sz="4400" dirty="0" smtClean="0">
                <a:latin typeface="Times New Roman" charset="0"/>
                <a:ea typeface="Times New Roman" charset="0"/>
                <a:cs typeface="Times New Roman" charset="0"/>
              </a:rPr>
              <a:t>Expanding hematoma</a:t>
            </a:r>
          </a:p>
          <a:p>
            <a:pPr marL="1714500" lvl="3" indent="-342900">
              <a:buFont typeface="+mj-lt"/>
              <a:buAutoNum type="arabicPeriod"/>
            </a:pPr>
            <a:r>
              <a:rPr lang="en-US" sz="4400" dirty="0" smtClean="0">
                <a:latin typeface="Times New Roman" charset="0"/>
                <a:ea typeface="Times New Roman" charset="0"/>
                <a:cs typeface="Times New Roman" charset="0"/>
              </a:rPr>
              <a:t>Diminished Ankle-Brachial Index (ABI)</a:t>
            </a:r>
          </a:p>
          <a:p>
            <a:pPr marL="1714500" lvl="3" indent="-342900">
              <a:buFont typeface="+mj-lt"/>
              <a:buAutoNum type="arabicPeriod"/>
            </a:pPr>
            <a:r>
              <a:rPr lang="en-US" sz="4400" dirty="0"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sz="4400" dirty="0" smtClean="0">
                <a:latin typeface="Times New Roman" charset="0"/>
                <a:ea typeface="Times New Roman" charset="0"/>
                <a:cs typeface="Times New Roman" charset="0"/>
              </a:rPr>
              <a:t>ersistent arterial bleeding</a:t>
            </a:r>
          </a:p>
          <a:p>
            <a:pPr marL="1714500" lvl="3" indent="-342900">
              <a:buFont typeface="+mj-lt"/>
              <a:buAutoNum type="arabicPeriod"/>
            </a:pPr>
            <a:r>
              <a:rPr lang="en-US" sz="4400" dirty="0" smtClean="0">
                <a:latin typeface="Times New Roman" charset="0"/>
                <a:ea typeface="Times New Roman" charset="0"/>
                <a:cs typeface="Times New Roman" charset="0"/>
              </a:rPr>
              <a:t>Damage to surrounding nervous structures</a:t>
            </a:r>
          </a:p>
          <a:p>
            <a:pPr marL="1714500" lvl="3" indent="-342900">
              <a:buFont typeface="+mj-lt"/>
              <a:buAutoNum type="arabicPeriod"/>
            </a:pPr>
            <a:endParaRPr lang="en-US" sz="4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2">
              <a:buFont typeface="Wingdings" charset="2"/>
              <a:buChar char="Ø"/>
            </a:pPr>
            <a:r>
              <a:rPr lang="en-US" sz="4400" dirty="0" smtClean="0">
                <a:latin typeface="Times New Roman" charset="0"/>
                <a:ea typeface="Times New Roman" charset="0"/>
                <a:cs typeface="Times New Roman" charset="0"/>
              </a:rPr>
              <a:t>Reperfusion must be done to avoid ischemia times greater than 6 hours</a:t>
            </a:r>
          </a:p>
          <a:p>
            <a:pPr marL="1714500" lvl="3" indent="-342900">
              <a:buFont typeface="+mj-lt"/>
              <a:buAutoNum type="arabicPeriod"/>
            </a:pPr>
            <a:r>
              <a:rPr lang="en-US" sz="4400" dirty="0" smtClean="0">
                <a:latin typeface="Times New Roman" charset="0"/>
                <a:ea typeface="Times New Roman" charset="0"/>
                <a:cs typeface="Times New Roman" charset="0"/>
              </a:rPr>
              <a:t>Shunt or repair</a:t>
            </a:r>
          </a:p>
          <a:p>
            <a:pPr marL="1714500" lvl="3" indent="-342900">
              <a:buFont typeface="+mj-lt"/>
              <a:buAutoNum type="arabicPeriod"/>
            </a:pPr>
            <a:r>
              <a:rPr lang="en-US" sz="4400" dirty="0" smtClean="0">
                <a:latin typeface="Times New Roman" charset="0"/>
                <a:ea typeface="Times New Roman" charset="0"/>
                <a:cs typeface="Times New Roman" charset="0"/>
              </a:rPr>
              <a:t>Fracture reduction and stabilization (order controversial)</a:t>
            </a:r>
          </a:p>
          <a:p>
            <a:pPr marL="1714500" lvl="3" indent="-342900">
              <a:buFont typeface="+mj-lt"/>
              <a:buAutoNum type="arabicPeriod"/>
            </a:pPr>
            <a:r>
              <a:rPr lang="en-US" sz="4400" dirty="0" smtClean="0">
                <a:latin typeface="Times New Roman" charset="0"/>
                <a:ea typeface="Times New Roman" charset="0"/>
                <a:cs typeface="Times New Roman" charset="0"/>
              </a:rPr>
              <a:t>Prophylactic fasciotomies</a:t>
            </a:r>
          </a:p>
          <a:p>
            <a:pPr marL="1714500" lvl="3" indent="-342900">
              <a:buFont typeface="+mj-lt"/>
              <a:buAutoNum type="arabicPeriod"/>
            </a:pPr>
            <a:endParaRPr lang="en-US" dirty="0" smtClean="0"/>
          </a:p>
          <a:p>
            <a:pPr marL="1714500" lvl="3" indent="-342900">
              <a:buFont typeface="+mj-lt"/>
              <a:buAutoNum type="arabicPeriod"/>
            </a:pPr>
            <a:endParaRPr lang="en-US" dirty="0" smtClean="0"/>
          </a:p>
          <a:p>
            <a:pPr marL="1714500" lvl="3" indent="-342900">
              <a:buFont typeface="+mj-lt"/>
              <a:buAutoNum type="arabicPeriod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/>
          </a:p>
          <a:p>
            <a:pPr lvl="1">
              <a:buFont typeface="Arial" charset="0"/>
              <a:buChar char="•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/>
            <a:endParaRPr lang="en-US" dirty="0"/>
          </a:p>
          <a:p>
            <a:pPr marL="914400" lvl="1" indent="-457200">
              <a:buFont typeface="+mj-lt"/>
              <a:buAutoNum type="arabicPeriod"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0" t="17143" r="32940"/>
          <a:stretch/>
        </p:blipFill>
        <p:spPr>
          <a:xfrm>
            <a:off x="5593650" y="1062842"/>
            <a:ext cx="2885704" cy="5682343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9091663">
            <a:off x="7585749" y="4478069"/>
            <a:ext cx="1365634" cy="48463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79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61" y="-24808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/>
              <a:t>Assessment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61" y="1077480"/>
            <a:ext cx="5454485" cy="566770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4400" dirty="0" smtClean="0">
                <a:latin typeface="Times New Roman" charset="0"/>
                <a:ea typeface="Times New Roman" charset="0"/>
                <a:cs typeface="Times New Roman" charset="0"/>
              </a:rPr>
              <a:t>Associated Injuries</a:t>
            </a:r>
          </a:p>
          <a:p>
            <a:pPr lvl="1">
              <a:buFont typeface="Arial" charset="0"/>
              <a:buChar char="•"/>
            </a:pPr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Ligament Injuries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2">
              <a:buFont typeface="Wingdings" charset="2"/>
              <a:buChar char="Ø"/>
            </a:pPr>
            <a:r>
              <a:rPr lang="en-US" sz="3600" dirty="0" smtClean="0">
                <a:latin typeface="Times New Roman" charset="0"/>
                <a:ea typeface="Times New Roman" charset="0"/>
                <a:cs typeface="Times New Roman" charset="0"/>
              </a:rPr>
              <a:t>Uncommon</a:t>
            </a:r>
          </a:p>
          <a:p>
            <a:pPr lvl="2">
              <a:buFont typeface="Wingdings" charset="2"/>
              <a:buChar char="Ø"/>
            </a:pPr>
            <a:endParaRPr lang="en-US" sz="36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2">
              <a:buFont typeface="Wingdings" charset="2"/>
              <a:buChar char="Ø"/>
            </a:pPr>
            <a:r>
              <a:rPr lang="en-US" sz="3600" dirty="0" smtClean="0">
                <a:latin typeface="Times New Roman" charset="0"/>
                <a:ea typeface="Times New Roman" charset="0"/>
                <a:cs typeface="Times New Roman" charset="0"/>
              </a:rPr>
              <a:t>Usually not diagnosed preoperatively</a:t>
            </a:r>
          </a:p>
          <a:p>
            <a:pPr lvl="2">
              <a:buFont typeface="Wingdings" charset="2"/>
              <a:buChar char="Ø"/>
            </a:pPr>
            <a:endParaRPr lang="en-US" sz="36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2">
              <a:buFont typeface="Wingdings" charset="2"/>
              <a:buChar char="Ø"/>
            </a:pPr>
            <a:r>
              <a:rPr lang="en-US" sz="3600" dirty="0" smtClean="0">
                <a:latin typeface="Times New Roman" charset="0"/>
                <a:ea typeface="Times New Roman" charset="0"/>
                <a:cs typeface="Times New Roman" charset="0"/>
              </a:rPr>
              <a:t>ACL most commonly injured</a:t>
            </a:r>
          </a:p>
          <a:p>
            <a:pPr lvl="2">
              <a:buFont typeface="Wingdings" charset="2"/>
              <a:buChar char="Ø"/>
            </a:pPr>
            <a:endParaRPr lang="en-US" sz="36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r>
              <a:rPr lang="en-US" sz="3600" dirty="0" smtClean="0">
                <a:latin typeface="Times New Roman" charset="0"/>
                <a:ea typeface="Times New Roman" charset="0"/>
                <a:cs typeface="Times New Roman" charset="0"/>
              </a:rPr>
              <a:t>Periprosthetic Fractures</a:t>
            </a:r>
          </a:p>
          <a:p>
            <a:pPr lvl="2">
              <a:buFont typeface="Wingdings" charset="2"/>
              <a:buChar char="Ø"/>
            </a:pPr>
            <a:r>
              <a:rPr lang="en-US" sz="3200" dirty="0" smtClean="0">
                <a:latin typeface="Times New Roman" charset="0"/>
                <a:ea typeface="Times New Roman" charset="0"/>
                <a:cs typeface="Times New Roman" charset="0"/>
              </a:rPr>
              <a:t>Occur with TKA 0.3-2.5%</a:t>
            </a:r>
          </a:p>
          <a:p>
            <a:pPr lvl="2">
              <a:buFont typeface="Wingdings" charset="2"/>
              <a:buChar char="Ø"/>
            </a:pPr>
            <a:endParaRPr lang="en-US" sz="32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lvl="2">
              <a:buFont typeface="Wingdings" charset="2"/>
              <a:buChar char="Ø"/>
            </a:pPr>
            <a:r>
              <a:rPr lang="en-US" sz="3200" dirty="0" smtClean="0">
                <a:latin typeface="Times New Roman" charset="0"/>
                <a:ea typeface="Times New Roman" charset="0"/>
                <a:cs typeface="Times New Roman" charset="0"/>
              </a:rPr>
              <a:t>Prosthetic integrity must be determined</a:t>
            </a:r>
          </a:p>
          <a:p>
            <a:pPr lvl="3">
              <a:buFont typeface="Wingdings" charset="2"/>
              <a:buChar char="Ø"/>
            </a:pPr>
            <a:endParaRPr lang="en-US" dirty="0" smtClean="0"/>
          </a:p>
          <a:p>
            <a:pPr marL="1714500" lvl="3" indent="-342900">
              <a:buFont typeface="+mj-lt"/>
              <a:buAutoNum type="arabicPeriod"/>
            </a:pPr>
            <a:endParaRPr lang="en-US" dirty="0" smtClean="0"/>
          </a:p>
          <a:p>
            <a:pPr marL="1714500" lvl="3" indent="-342900">
              <a:buFont typeface="+mj-lt"/>
              <a:buAutoNum type="arabicPeriod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/>
          </a:p>
          <a:p>
            <a:pPr lvl="1">
              <a:buFont typeface="Arial" charset="0"/>
              <a:buChar char="•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/>
            <a:endParaRPr lang="en-US" dirty="0"/>
          </a:p>
          <a:p>
            <a:pPr marL="914400" lvl="1" indent="-457200">
              <a:buFont typeface="+mj-lt"/>
              <a:buAutoNum type="arabicPeriod"/>
            </a:pP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6" t="9804" r="7556" b="23098"/>
          <a:stretch/>
        </p:blipFill>
        <p:spPr>
          <a:xfrm>
            <a:off x="5463261" y="696722"/>
            <a:ext cx="3328148" cy="604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2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556" y="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/>
              <a:t>Assessment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61" y="1077480"/>
            <a:ext cx="5454485" cy="56677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400" dirty="0" smtClean="0">
                <a:latin typeface="Times New Roman" charset="0"/>
                <a:ea typeface="Times New Roman" charset="0"/>
                <a:cs typeface="Times New Roman" charset="0"/>
              </a:rPr>
              <a:t>Signs and Symptoms</a:t>
            </a:r>
          </a:p>
          <a:p>
            <a:pPr lvl="1">
              <a:buFont typeface="Arial" charset="0"/>
              <a:buChar char="•"/>
            </a:pPr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Physical Exam</a:t>
            </a:r>
          </a:p>
          <a:p>
            <a:pPr lvl="2">
              <a:buFont typeface="Wingdings" charset="2"/>
              <a:buChar char="Ø"/>
            </a:pPr>
            <a:r>
              <a:rPr lang="en-US" sz="3600" dirty="0" smtClean="0">
                <a:latin typeface="Times New Roman" charset="0"/>
                <a:ea typeface="Times New Roman" charset="0"/>
                <a:cs typeface="Times New Roman" charset="0"/>
              </a:rPr>
              <a:t>ABC’s of </a:t>
            </a:r>
            <a:r>
              <a:rPr lang="en-US" sz="3600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3600" dirty="0" smtClean="0">
                <a:latin typeface="Times New Roman" charset="0"/>
                <a:ea typeface="Times New Roman" charset="0"/>
                <a:cs typeface="Times New Roman" charset="0"/>
              </a:rPr>
              <a:t>rauma </a:t>
            </a:r>
          </a:p>
          <a:p>
            <a:pPr lvl="2">
              <a:buFont typeface="Wingdings" charset="2"/>
              <a:buChar char="Ø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lvl="2">
              <a:buFont typeface="Wingdings" charset="2"/>
              <a:buChar char="Ø"/>
            </a:pPr>
            <a:r>
              <a:rPr lang="en-US" sz="3600" dirty="0" smtClean="0">
                <a:latin typeface="Times New Roman" charset="0"/>
                <a:ea typeface="Times New Roman" charset="0"/>
                <a:cs typeface="Times New Roman" charset="0"/>
              </a:rPr>
              <a:t>Deformity</a:t>
            </a:r>
          </a:p>
          <a:p>
            <a:pPr lvl="2">
              <a:buFont typeface="Wingdings" charset="2"/>
              <a:buChar char="Ø"/>
            </a:pPr>
            <a:endParaRPr lang="en-US" sz="36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2">
              <a:buFont typeface="Wingdings" charset="2"/>
              <a:buChar char="Ø"/>
            </a:pPr>
            <a:r>
              <a:rPr lang="en-US" sz="3600" dirty="0" smtClean="0">
                <a:latin typeface="Times New Roman" charset="0"/>
                <a:ea typeface="Times New Roman" charset="0"/>
                <a:cs typeface="Times New Roman" charset="0"/>
              </a:rPr>
              <a:t>Skin Integrity</a:t>
            </a:r>
          </a:p>
          <a:p>
            <a:pPr lvl="2">
              <a:buFont typeface="Wingdings" charset="2"/>
              <a:buChar char="Ø"/>
            </a:pPr>
            <a:endParaRPr lang="en-US" sz="36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2">
              <a:buFont typeface="Wingdings" charset="2"/>
              <a:buChar char="Ø"/>
            </a:pPr>
            <a:r>
              <a:rPr lang="en-US" sz="3600" dirty="0" smtClean="0">
                <a:latin typeface="Times New Roman" charset="0"/>
                <a:ea typeface="Times New Roman" charset="0"/>
                <a:cs typeface="Times New Roman" charset="0"/>
              </a:rPr>
              <a:t>Neurovascular exam</a:t>
            </a:r>
          </a:p>
          <a:p>
            <a:pPr lvl="3">
              <a:buFont typeface="Wingdings" charset="2"/>
              <a:buChar char="Ø"/>
            </a:pPr>
            <a:endParaRPr lang="en-US" dirty="0" smtClean="0"/>
          </a:p>
          <a:p>
            <a:pPr marL="1714500" lvl="3" indent="-342900">
              <a:buFont typeface="+mj-lt"/>
              <a:buAutoNum type="arabicPeriod"/>
            </a:pPr>
            <a:endParaRPr lang="en-US" dirty="0" smtClean="0"/>
          </a:p>
          <a:p>
            <a:pPr marL="1714500" lvl="3" indent="-342900">
              <a:buFont typeface="+mj-lt"/>
              <a:buAutoNum type="arabicPeriod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/>
          </a:p>
          <a:p>
            <a:pPr lvl="1">
              <a:buFont typeface="Arial" charset="0"/>
              <a:buChar char="•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/>
            <a:endParaRPr lang="en-US" dirty="0"/>
          </a:p>
          <a:p>
            <a:pPr marL="914400" lvl="1" indent="-457200">
              <a:buFont typeface="+mj-lt"/>
              <a:buAutoNum type="arabicPeriod"/>
            </a:pP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3" t="29956" r="13711" b="13074"/>
          <a:stretch/>
        </p:blipFill>
        <p:spPr>
          <a:xfrm>
            <a:off x="4310743" y="1698171"/>
            <a:ext cx="4337462" cy="390698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426527" y="2996932"/>
            <a:ext cx="988621" cy="1301936"/>
          </a:xfrm>
          <a:prstGeom prst="round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86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556" y="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/>
              <a:t>Assessment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61" y="1077480"/>
            <a:ext cx="5454485" cy="566770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4400" dirty="0" smtClean="0">
                <a:latin typeface="Times New Roman" charset="0"/>
                <a:ea typeface="Times New Roman" charset="0"/>
                <a:cs typeface="Times New Roman" charset="0"/>
              </a:rPr>
              <a:t>Imaging</a:t>
            </a:r>
          </a:p>
          <a:p>
            <a:pPr lvl="1">
              <a:buFont typeface="Arial" charset="0"/>
              <a:buChar char="•"/>
            </a:pPr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X-rays</a:t>
            </a:r>
          </a:p>
          <a:p>
            <a:pPr lvl="2">
              <a:buFont typeface="Wingdings" charset="2"/>
              <a:buChar char="Ø"/>
            </a:pPr>
            <a:r>
              <a:rPr lang="en-US" sz="3600" dirty="0" smtClean="0">
                <a:latin typeface="Times New Roman" charset="0"/>
                <a:ea typeface="Times New Roman" charset="0"/>
                <a:cs typeface="Times New Roman" charset="0"/>
              </a:rPr>
              <a:t>Orthogonal views</a:t>
            </a:r>
          </a:p>
          <a:p>
            <a:pPr lvl="2">
              <a:buFont typeface="Wingdings" charset="2"/>
              <a:buChar char="Ø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lvl="2">
              <a:buFont typeface="Wingdings" charset="2"/>
              <a:buChar char="Ø"/>
            </a:pPr>
            <a:r>
              <a:rPr lang="en-US" sz="3600" dirty="0" smtClean="0">
                <a:latin typeface="Times New Roman" charset="0"/>
                <a:ea typeface="Times New Roman" charset="0"/>
                <a:cs typeface="Times New Roman" charset="0"/>
              </a:rPr>
              <a:t>Joint above and below</a:t>
            </a:r>
          </a:p>
          <a:p>
            <a:pPr marL="1885950" lvl="3" indent="-514350">
              <a:buFont typeface="+mj-lt"/>
              <a:buAutoNum type="arabicPeriod"/>
            </a:pPr>
            <a:endParaRPr lang="en-US" sz="3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CT scan</a:t>
            </a:r>
          </a:p>
          <a:p>
            <a:pPr lvl="2">
              <a:buFont typeface="Wingdings" charset="2"/>
              <a:buChar char="Ø"/>
            </a:pPr>
            <a:r>
              <a:rPr lang="en-US" sz="3600" dirty="0" smtClean="0">
                <a:latin typeface="Times New Roman" charset="0"/>
                <a:ea typeface="Times New Roman" charset="0"/>
                <a:cs typeface="Times New Roman" charset="0"/>
              </a:rPr>
              <a:t>Shows intra-articular involvement</a:t>
            </a:r>
          </a:p>
          <a:p>
            <a:pPr lvl="2">
              <a:buFont typeface="Wingdings" charset="2"/>
              <a:buChar char="Ø"/>
            </a:pPr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lvl="3">
              <a:buFont typeface="Wingdings" charset="2"/>
              <a:buChar char="Ø"/>
            </a:pPr>
            <a:endParaRPr lang="en-US" dirty="0" smtClean="0"/>
          </a:p>
          <a:p>
            <a:pPr marL="1714500" lvl="3" indent="-342900">
              <a:buFont typeface="+mj-lt"/>
              <a:buAutoNum type="arabicPeriod"/>
            </a:pPr>
            <a:endParaRPr lang="en-US" dirty="0" smtClean="0"/>
          </a:p>
          <a:p>
            <a:pPr marL="1714500" lvl="3" indent="-342900">
              <a:buFont typeface="+mj-lt"/>
              <a:buAutoNum type="arabicPeriod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/>
          </a:p>
          <a:p>
            <a:pPr lvl="1">
              <a:buFont typeface="Arial" charset="0"/>
              <a:buChar char="•"/>
            </a:pPr>
            <a:endParaRPr lang="en-US" dirty="0" smtClean="0"/>
          </a:p>
          <a:p>
            <a:pPr lvl="2">
              <a:buFont typeface="Wingdings" charset="2"/>
              <a:buChar char="Ø"/>
            </a:pPr>
            <a:endParaRPr lang="en-US" dirty="0" smtClean="0"/>
          </a:p>
          <a:p>
            <a:pPr lvl="2"/>
            <a:endParaRPr lang="en-US" dirty="0"/>
          </a:p>
          <a:p>
            <a:pPr marL="914400" lvl="1" indent="-457200">
              <a:buFont typeface="+mj-lt"/>
              <a:buAutoNum type="arabicPeriod"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6" t="28571" r="35793" b="29177"/>
          <a:stretch/>
        </p:blipFill>
        <p:spPr>
          <a:xfrm>
            <a:off x="5922819" y="700644"/>
            <a:ext cx="2939143" cy="35025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9" t="14199" r="32048" b="33680"/>
          <a:stretch/>
        </p:blipFill>
        <p:spPr>
          <a:xfrm>
            <a:off x="4704472" y="3170712"/>
            <a:ext cx="2547257" cy="357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47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ster template">
  <a:themeElements>
    <a:clrScheme name="master template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master templat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aster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A:\master template.ppt</Template>
  <TotalTime>3843</TotalTime>
  <Words>1297</Words>
  <Application>Microsoft Office PowerPoint</Application>
  <PresentationFormat>On-screen Show (4:3)</PresentationFormat>
  <Paragraphs>655</Paragraphs>
  <Slides>40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master template</vt:lpstr>
      <vt:lpstr>Distal Femur Fractures </vt:lpstr>
      <vt:lpstr>Introduction</vt:lpstr>
      <vt:lpstr>Introduction</vt:lpstr>
      <vt:lpstr>Assessment</vt:lpstr>
      <vt:lpstr>Assessment</vt:lpstr>
      <vt:lpstr>Assessment</vt:lpstr>
      <vt:lpstr>Assessment</vt:lpstr>
      <vt:lpstr>Assessment</vt:lpstr>
      <vt:lpstr>Assessment</vt:lpstr>
      <vt:lpstr>Assessment</vt:lpstr>
      <vt:lpstr>Assessment</vt:lpstr>
      <vt:lpstr>Applied Anatomy and Pathoanatomy</vt:lpstr>
      <vt:lpstr>Applied Anatomy and Pathoanatomy</vt:lpstr>
      <vt:lpstr>Applied Anatomy and Pathoanatomy</vt:lpstr>
      <vt:lpstr>Applied Anatomy and Pathoanatomy</vt:lpstr>
      <vt:lpstr>Treatment Options</vt:lpstr>
      <vt:lpstr>Treatment Options</vt:lpstr>
      <vt:lpstr>Plate Osteosynthesis</vt:lpstr>
      <vt:lpstr>Plate Osteosynthesis</vt:lpstr>
      <vt:lpstr>Plate Osteosynthesis – Lateral Approach</vt:lpstr>
      <vt:lpstr>Plate Osteosynthesis – Anterolateral Articular Approach</vt:lpstr>
      <vt:lpstr>Plate Osteosynthesis – Medial Approach</vt:lpstr>
      <vt:lpstr>Plate Osteosynthesis – Type A Fractures</vt:lpstr>
      <vt:lpstr>Plate Osteosynthesis – Type A Fractures</vt:lpstr>
      <vt:lpstr>Plate Osteosynthesis – Type B Fractures</vt:lpstr>
      <vt:lpstr>Plate Osteosynthesis – Type B Fractures</vt:lpstr>
      <vt:lpstr>Plate Osteosynthesis – Type B Fractures</vt:lpstr>
      <vt:lpstr>Plate Osteosynthesis – Type B Fractures (Hoffa)</vt:lpstr>
      <vt:lpstr>Plate Osteosynthesis – Type B Fractures (Hoffa)</vt:lpstr>
      <vt:lpstr>Plate Osteosynthesis – Type C Fractures</vt:lpstr>
      <vt:lpstr>Plate Osteosynthesis – Type C Fractures</vt:lpstr>
      <vt:lpstr>Plate Osteosynthesis – Type C Fractures</vt:lpstr>
      <vt:lpstr>Plate Osteosynthesis – Pitfalls</vt:lpstr>
      <vt:lpstr>Retrograde IM nail</vt:lpstr>
      <vt:lpstr>Retrograde IM nail</vt:lpstr>
      <vt:lpstr>Retrograde IM Nail</vt:lpstr>
      <vt:lpstr>Retrograde IM nail - Pitfalls</vt:lpstr>
      <vt:lpstr>Complications</vt:lpstr>
      <vt:lpstr>Summary</vt:lpstr>
      <vt:lpstr>PowerPoint Presentation</vt:lpstr>
    </vt:vector>
  </TitlesOfParts>
  <Company>BAMC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Assessment, Management and Decision Making in the Treatment of Polytrauma Patients with Head Injuries</dc:title>
  <dc:creator>BAMC</dc:creator>
  <cp:lastModifiedBy>emberton</cp:lastModifiedBy>
  <cp:revision>50</cp:revision>
  <cp:lastPrinted>2000-10-11T02:51:10Z</cp:lastPrinted>
  <dcterms:created xsi:type="dcterms:W3CDTF">2000-08-14T04:32:08Z</dcterms:created>
  <dcterms:modified xsi:type="dcterms:W3CDTF">2016-08-02T17:26:08Z</dcterms:modified>
</cp:coreProperties>
</file>