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99"/>
  </p:notesMasterIdLst>
  <p:handoutMasterIdLst>
    <p:handoutMasterId r:id="rId100"/>
  </p:handoutMasterIdLst>
  <p:sldIdLst>
    <p:sldId id="311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4" r:id="rId42"/>
    <p:sldId id="355" r:id="rId43"/>
    <p:sldId id="356" r:id="rId44"/>
    <p:sldId id="357" r:id="rId45"/>
    <p:sldId id="359" r:id="rId46"/>
    <p:sldId id="360" r:id="rId47"/>
    <p:sldId id="361" r:id="rId48"/>
    <p:sldId id="362" r:id="rId49"/>
    <p:sldId id="363" r:id="rId50"/>
    <p:sldId id="420" r:id="rId51"/>
    <p:sldId id="364" r:id="rId52"/>
    <p:sldId id="365" r:id="rId53"/>
    <p:sldId id="366" r:id="rId54"/>
    <p:sldId id="369" r:id="rId55"/>
    <p:sldId id="371" r:id="rId56"/>
    <p:sldId id="372" r:id="rId57"/>
    <p:sldId id="373" r:id="rId58"/>
    <p:sldId id="375" r:id="rId59"/>
    <p:sldId id="376" r:id="rId60"/>
    <p:sldId id="377" r:id="rId61"/>
    <p:sldId id="378" r:id="rId62"/>
    <p:sldId id="379" r:id="rId63"/>
    <p:sldId id="380" r:id="rId64"/>
    <p:sldId id="381" r:id="rId65"/>
    <p:sldId id="417" r:id="rId66"/>
    <p:sldId id="418" r:id="rId67"/>
    <p:sldId id="419" r:id="rId68"/>
    <p:sldId id="421" r:id="rId69"/>
    <p:sldId id="422" r:id="rId70"/>
    <p:sldId id="383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91" r:id="rId79"/>
    <p:sldId id="392" r:id="rId80"/>
    <p:sldId id="393" r:id="rId81"/>
    <p:sldId id="394" r:id="rId82"/>
    <p:sldId id="395" r:id="rId83"/>
    <p:sldId id="396" r:id="rId84"/>
    <p:sldId id="397" r:id="rId85"/>
    <p:sldId id="398" r:id="rId86"/>
    <p:sldId id="399" r:id="rId87"/>
    <p:sldId id="400" r:id="rId88"/>
    <p:sldId id="401" r:id="rId89"/>
    <p:sldId id="402" r:id="rId90"/>
    <p:sldId id="403" r:id="rId91"/>
    <p:sldId id="404" r:id="rId92"/>
    <p:sldId id="405" r:id="rId93"/>
    <p:sldId id="412" r:id="rId94"/>
    <p:sldId id="416" r:id="rId95"/>
    <p:sldId id="413" r:id="rId96"/>
    <p:sldId id="415" r:id="rId97"/>
    <p:sldId id="423" r:id="rId98"/>
  </p:sldIdLst>
  <p:sldSz cx="9144000" cy="6858000" type="screen4x3"/>
  <p:notesSz cx="68580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576" autoAdjust="0"/>
  </p:normalViewPr>
  <p:slideViewPr>
    <p:cSldViewPr>
      <p:cViewPr>
        <p:scale>
          <a:sx n="66" d="100"/>
          <a:sy n="66" d="100"/>
        </p:scale>
        <p:origin x="-2934" y="-1404"/>
      </p:cViewPr>
      <p:guideLst>
        <p:guide orient="horz" pos="2160"/>
        <p:guide pos="3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894"/>
    </p:cViewPr>
  </p:sorterViewPr>
  <p:notesViewPr>
    <p:cSldViewPr>
      <p:cViewPr>
        <p:scale>
          <a:sx n="66" d="100"/>
          <a:sy n="66" d="100"/>
        </p:scale>
        <p:origin x="-1392" y="654"/>
      </p:cViewPr>
      <p:guideLst>
        <p:guide orient="horz" pos="290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63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78F2B9E-4298-45A4-87FF-08AC2885D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812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0775" y="692150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87850"/>
            <a:ext cx="50292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4113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74113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CC2AD55-2796-42CF-8043-FFB409D43E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0148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9019A5-09D4-4DEE-BF60-4AC82E5C847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E364E75-E90E-45A6-AFA5-C1A0923A66E7}" type="slidenum">
              <a:rPr lang="en-US" altLang="en-US" sz="1200" i="0" smtClean="0"/>
              <a:pPr/>
              <a:t>36</a:t>
            </a:fld>
            <a:endParaRPr lang="en-US" altLang="en-US" sz="1200" i="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3F482BD-3922-4E68-BC9E-709227E0CA8B}" type="slidenum">
              <a:rPr lang="en-US" altLang="en-US" sz="1200" i="0" smtClean="0"/>
              <a:pPr/>
              <a:t>37</a:t>
            </a:fld>
            <a:endParaRPr lang="en-US" altLang="en-US" sz="1200" i="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D74A7FC-1A6D-4906-8827-E109B242401F}" type="slidenum">
              <a:rPr lang="en-US" altLang="en-US" sz="1200" i="0" smtClean="0"/>
              <a:pPr/>
              <a:t>40</a:t>
            </a:fld>
            <a:endParaRPr lang="en-US" altLang="en-US" sz="1200" i="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5AFD5E8-9DE1-4C0D-8C4E-FE88DFE041F6}" type="slidenum">
              <a:rPr lang="en-US" altLang="en-US" sz="1200" i="0" smtClean="0"/>
              <a:pPr/>
              <a:t>41</a:t>
            </a:fld>
            <a:endParaRPr lang="en-US" altLang="en-US" sz="1200" i="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BCEDB2-36FA-4E61-B289-8299A9DE57C4}" type="slidenum">
              <a:rPr lang="en-US" altLang="en-US" sz="1200" i="0" smtClean="0"/>
              <a:pPr/>
              <a:t>42</a:t>
            </a:fld>
            <a:endParaRPr lang="en-US" altLang="en-US" sz="1200" i="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2A19151-AC36-4DE8-A5C1-F2F8C432AA77}" type="slidenum">
              <a:rPr lang="en-US" altLang="en-US" sz="1200" i="0" smtClean="0"/>
              <a:pPr/>
              <a:t>54</a:t>
            </a:fld>
            <a:endParaRPr lang="en-US" altLang="en-US" sz="1200" i="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0EE236F-67EE-4B74-8707-218382729126}" type="slidenum">
              <a:rPr lang="en-US" altLang="en-US" sz="1200" i="0" smtClean="0"/>
              <a:pPr/>
              <a:t>55</a:t>
            </a:fld>
            <a:endParaRPr lang="en-US" altLang="en-US" sz="1200" i="0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F5D0A6-8C66-4CB9-883D-7864F475526C}" type="slidenum">
              <a:rPr lang="en-US" altLang="en-US" sz="1200" i="0" smtClean="0"/>
              <a:pPr/>
              <a:t>96</a:t>
            </a:fld>
            <a:endParaRPr lang="en-US" altLang="en-US" sz="1200" i="0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FE8B14-F39F-488A-9D79-BD7870E61405}" type="slidenum">
              <a:rPr lang="en-US" altLang="en-US" sz="1200" i="0" smtClean="0"/>
              <a:pPr/>
              <a:t>4</a:t>
            </a:fld>
            <a:endParaRPr lang="en-US" altLang="en-US" sz="1200" i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52B23A3-C9B7-4374-BC44-B357F352F9E0}" type="slidenum">
              <a:rPr lang="en-US" altLang="en-US" sz="1200" i="0" smtClean="0"/>
              <a:pPr/>
              <a:t>14</a:t>
            </a:fld>
            <a:endParaRPr lang="en-US" altLang="en-US" sz="1200" i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AB6E7E-3859-4C4F-A1A0-C3A0721FF093}" type="slidenum">
              <a:rPr lang="en-US" altLang="en-US" sz="1200" i="0" smtClean="0"/>
              <a:pPr/>
              <a:t>15</a:t>
            </a:fld>
            <a:endParaRPr lang="en-US" altLang="en-US" sz="1200" i="0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EF38CF9-6361-455E-AD57-55E7D1E99A50}" type="slidenum">
              <a:rPr lang="en-US" altLang="en-US" sz="1200" i="0" smtClean="0"/>
              <a:pPr/>
              <a:t>16</a:t>
            </a:fld>
            <a:endParaRPr lang="en-US" altLang="en-US" sz="1200" i="0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B2E58E-1F3D-4901-AD0E-60F267EEB885}" type="slidenum">
              <a:rPr lang="en-US" altLang="en-US" sz="1200" i="0" smtClean="0"/>
              <a:pPr/>
              <a:t>20</a:t>
            </a:fld>
            <a:endParaRPr lang="en-US" altLang="en-US" sz="1200" i="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794602-83A5-4265-B2F3-1813D84ABB9C}" type="slidenum">
              <a:rPr lang="en-US" altLang="en-US" sz="1200" i="0" smtClean="0"/>
              <a:pPr/>
              <a:t>22</a:t>
            </a:fld>
            <a:endParaRPr lang="en-US" altLang="en-US" sz="1200" i="0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9C89DFB-E46C-42BB-A552-1D281429406B}" type="slidenum">
              <a:rPr lang="en-US" altLang="en-US" sz="1200" i="0" smtClean="0"/>
              <a:pPr/>
              <a:t>33</a:t>
            </a:fld>
            <a:endParaRPr lang="en-US" altLang="en-US" sz="1200" i="0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31863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70320A3-C32B-49C9-8DF1-38C971AB91A8}" type="slidenum">
              <a:rPr lang="en-US" altLang="en-US" sz="1200" i="0" smtClean="0"/>
              <a:pPr/>
              <a:t>35</a:t>
            </a:fld>
            <a:endParaRPr lang="en-US" altLang="en-US" sz="1200" i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3600" b="1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88EF6-B446-4CC6-9005-BF7B5AA5EE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6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E6EFD-5025-4CE3-9EB4-B1CE5E8C5B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49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10099-063E-49B5-8F82-A23AE807B4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48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2968F-FD95-4946-BE3D-FF8DDAF812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809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C6606-2573-4850-B207-DCD06C4DDF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2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u="sng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en-US" b="1" i="1" kern="0" smtClean="0">
              <a:solidFill>
                <a:schemeClr val="tx2"/>
              </a:solidFill>
            </a:endParaRPr>
          </a:p>
          <a:p>
            <a:pPr lvl="1"/>
            <a:endParaRPr lang="en-US" altLang="en-US" kern="0" smtClean="0"/>
          </a:p>
          <a:p>
            <a:endParaRPr lang="en-US" altLang="en-US" kern="0" smtClean="0"/>
          </a:p>
        </p:txBody>
      </p:sp>
      <p:pic>
        <p:nvPicPr>
          <p:cNvPr id="8" name="Picture 6" descr="logo with out let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2019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slu embl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17526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lcannada\Desktop\otamtg\HUM\WillinghamK_20060113\WillinghamK_20060113-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6291" r="14145" b="13773"/>
          <a:stretch>
            <a:fillRect/>
          </a:stretch>
        </p:blipFill>
        <p:spPr bwMode="auto">
          <a:xfrm>
            <a:off x="2971800" y="1295400"/>
            <a:ext cx="276701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55746" y="5198566"/>
            <a:ext cx="28937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Lisa K. Cannada, MD</a:t>
            </a:r>
          </a:p>
          <a:p>
            <a:pPr algn="ctr"/>
            <a:r>
              <a:rPr lang="en-US" sz="1400" dirty="0" smtClean="0">
                <a:latin typeface="+mj-lt"/>
              </a:rPr>
              <a:t>Updated May, 2016</a:t>
            </a:r>
          </a:p>
        </p:txBody>
      </p:sp>
    </p:spTree>
    <p:extLst>
      <p:ext uri="{BB962C8B-B14F-4D97-AF65-F5344CB8AC3E}">
        <p14:creationId xmlns:p14="http://schemas.microsoft.com/office/powerpoint/2010/main" val="18809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Surgery or Not?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nn-NO" altLang="en-US" sz="2000" u="sng" dirty="0" smtClean="0"/>
              <a:t>Cochrane Database Syst Rev. 2012 Jan 18;1:CD008</a:t>
            </a:r>
            <a:endParaRPr lang="en-US" altLang="en-US" sz="2000" u="sng" dirty="0" smtClean="0"/>
          </a:p>
          <a:p>
            <a:pPr marL="0" indent="0" eaLnBrk="1" hangingPunct="1">
              <a:buFontTx/>
              <a:buNone/>
              <a:defRPr/>
            </a:pPr>
            <a:r>
              <a:rPr lang="en-US" altLang="en-US" sz="2000" dirty="0" smtClean="0"/>
              <a:t>OBJECTIVES: 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To assess and compare the effects of surgical versus non-surgical intervention for non-pathological fractures of the humeral shaft in adults.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000" dirty="0" smtClean="0"/>
              <a:t>MAIN RESULTS: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000" dirty="0" smtClean="0"/>
              <a:t>	-Six completed studies that appeared to meet our inclusion 	criteria-ALL EXCLUDED 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000" dirty="0" smtClean="0"/>
              <a:t>AUTHORS' CONCLUSIONS: </a:t>
            </a:r>
          </a:p>
          <a:p>
            <a:pPr lvl="1" eaLnBrk="1" hangingPunct="1">
              <a:defRPr/>
            </a:pPr>
            <a:r>
              <a:rPr lang="en-US" altLang="en-US" sz="2000" i="1" dirty="0" smtClean="0">
                <a:solidFill>
                  <a:srgbClr val="FFFF00"/>
                </a:solidFill>
              </a:rPr>
              <a:t>There is no evidence available from randomized controlled trials to ascertain whether surgical intervention of humeral shaft fractures gives a better or worse outcome than no surgery.</a:t>
            </a:r>
          </a:p>
        </p:txBody>
      </p:sp>
    </p:spTree>
    <p:extLst>
      <p:ext uri="{BB962C8B-B14F-4D97-AF65-F5344CB8AC3E}">
        <p14:creationId xmlns:p14="http://schemas.microsoft.com/office/powerpoint/2010/main" val="278839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Non-operative Treatment:</a:t>
            </a:r>
            <a:br>
              <a:rPr lang="en-US" altLang="en-US" dirty="0" smtClean="0"/>
            </a:br>
            <a:r>
              <a:rPr lang="en-US" altLang="en-US" dirty="0" smtClean="0"/>
              <a:t>It doesn’t always work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Bouquet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Predictors of failure of nonoperative treatment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28600" y="1981200"/>
            <a:ext cx="42672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Simple, transverse,  prox /middle third fxs.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Long, spiral/oblique  fxs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Distraction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Brachial plexus injury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 smtClean="0"/>
              <a:t>Large person with varus producing chest and unbraceable arm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b="1" smtClean="0"/>
          </a:p>
        </p:txBody>
      </p:sp>
      <p:sp>
        <p:nvSpPr>
          <p:cNvPr id="13316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7" name="Picture 8" descr="untitled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1" t="7724" r="26505" b="9349"/>
          <a:stretch>
            <a:fillRect/>
          </a:stretch>
        </p:blipFill>
        <p:spPr bwMode="auto">
          <a:xfrm>
            <a:off x="4800600" y="2057400"/>
            <a:ext cx="3048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9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What About Surgery Indications?</a:t>
            </a:r>
          </a:p>
        </p:txBody>
      </p:sp>
      <p:sp>
        <p:nvSpPr>
          <p:cNvPr id="14339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242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Surgical Indications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Vascular Injury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Floating Elbow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Pathologic</a:t>
            </a:r>
          </a:p>
          <a:p>
            <a:pPr marL="0" indent="0"/>
            <a:r>
              <a:rPr lang="en-US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Segmental</a:t>
            </a:r>
          </a:p>
        </p:txBody>
      </p:sp>
      <p:graphicFrame>
        <p:nvGraphicFramePr>
          <p:cNvPr id="15364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5075238" y="1981200"/>
          <a:ext cx="29543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Bitmap Image" r:id="rId4" imgW="4048690" imgH="5638095" progId="Paint.Picture">
                  <p:embed/>
                </p:oleObj>
              </mc:Choice>
              <mc:Fallback>
                <p:oleObj name="Bitmap Image" r:id="rId4" imgW="4048690" imgH="56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5238" y="1981200"/>
                        <a:ext cx="295433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1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title"/>
          </p:nvPr>
        </p:nvSpPr>
        <p:spPr>
          <a:xfrm>
            <a:off x="-609600" y="228600"/>
            <a:ext cx="7772400" cy="1143000"/>
          </a:xfrm>
        </p:spPr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Surgical Indications</a:t>
            </a:r>
          </a:p>
        </p:txBody>
      </p:sp>
      <p:sp>
        <p:nvSpPr>
          <p:cNvPr id="16387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altLang="en-US" sz="28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Polytrauma</a:t>
            </a:r>
            <a:r>
              <a:rPr lang="en-US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altLang="en-US" sz="2800" b="1" i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humerus</a:t>
            </a:r>
            <a:r>
              <a:rPr lang="en-US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fracture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Consideration for weight bearing</a:t>
            </a:r>
          </a:p>
          <a:p>
            <a:pPr marL="400050" lvl="1" indent="0"/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Literature supports plate or nail</a:t>
            </a:r>
          </a:p>
          <a:p>
            <a:pPr marL="0" indent="0"/>
            <a:endParaRPr lang="en-US" altLang="en-US" sz="2800" dirty="0" smtClean="0"/>
          </a:p>
        </p:txBody>
      </p:sp>
      <p:pic>
        <p:nvPicPr>
          <p:cNvPr id="16388" name="Picture 12" descr="dislocat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4" r="2573"/>
          <a:stretch>
            <a:fillRect/>
          </a:stretch>
        </p:blipFill>
        <p:spPr>
          <a:xfrm>
            <a:off x="6030913" y="1447800"/>
            <a:ext cx="2917825" cy="2235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8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7" b="5196"/>
          <a:stretch>
            <a:fillRect/>
          </a:stretch>
        </p:blipFill>
        <p:spPr bwMode="auto">
          <a:xfrm>
            <a:off x="3852863" y="3962400"/>
            <a:ext cx="2700337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143000"/>
          </a:xfrm>
        </p:spPr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Surgical Indications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057400"/>
            <a:ext cx="3810000" cy="4114800"/>
          </a:xfrm>
        </p:spPr>
        <p:txBody>
          <a:bodyPr/>
          <a:lstStyle/>
          <a:p>
            <a:pPr marL="0" indent="0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Failed closed reduction</a:t>
            </a:r>
          </a:p>
          <a:p>
            <a:pPr marL="0" indent="0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Bilateral fractures</a:t>
            </a:r>
          </a:p>
          <a:p>
            <a:pPr marL="0" indent="0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pic>
        <p:nvPicPr>
          <p:cNvPr id="17412" name="Picture 8" descr="CIMG117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4" t="12189" r="1941" b="17838"/>
          <a:stretch>
            <a:fillRect/>
          </a:stretch>
        </p:blipFill>
        <p:spPr>
          <a:xfrm>
            <a:off x="4572000" y="1905000"/>
            <a:ext cx="3824288" cy="3568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9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marL="0" indent="0"/>
            <a:endParaRPr lang="en-US" altLang="en-US" sz="2400" smtClean="0"/>
          </a:p>
        </p:txBody>
      </p:sp>
      <p:sp>
        <p:nvSpPr>
          <p:cNvPr id="17414" name="Rectangle 1"/>
          <p:cNvSpPr>
            <a:spLocks noChangeArrowheads="1"/>
          </p:cNvSpPr>
          <p:nvPr/>
        </p:nvSpPr>
        <p:spPr bwMode="auto">
          <a:xfrm>
            <a:off x="5943600" y="2286000"/>
            <a:ext cx="914400" cy="914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6084888" y="4572000"/>
            <a:ext cx="1295400" cy="914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Surgical Indications</a:t>
            </a:r>
          </a:p>
        </p:txBody>
      </p:sp>
      <p:sp>
        <p:nvSpPr>
          <p:cNvPr id="18435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 smtClean="0"/>
              <a:t>The Patient’s Body</a:t>
            </a:r>
          </a:p>
          <a:p>
            <a:pPr lvl="1"/>
            <a:r>
              <a:rPr lang="en-US" altLang="en-US" b="1" dirty="0" smtClean="0">
                <a:solidFill>
                  <a:schemeClr val="tx2"/>
                </a:solidFill>
              </a:rPr>
              <a:t>Obese</a:t>
            </a:r>
          </a:p>
          <a:p>
            <a:pPr lvl="1"/>
            <a:r>
              <a:rPr lang="en-US" altLang="en-US" b="1" dirty="0" smtClean="0"/>
              <a:t>Large Breast</a:t>
            </a:r>
          </a:p>
          <a:p>
            <a:pPr lvl="1"/>
            <a:r>
              <a:rPr lang="en-US" altLang="en-US" b="1" dirty="0" smtClean="0"/>
              <a:t>Soft tissue interposition</a:t>
            </a:r>
          </a:p>
        </p:txBody>
      </p:sp>
      <p:pic>
        <p:nvPicPr>
          <p:cNvPr id="18436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1981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21844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Isolated Humerus</a:t>
            </a:r>
          </a:p>
        </p:txBody>
      </p:sp>
      <p:sp>
        <p:nvSpPr>
          <p:cNvPr id="512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Bracing Has Been Standard</a:t>
            </a:r>
          </a:p>
          <a:p>
            <a:pPr>
              <a:defRPr/>
            </a:pPr>
            <a:r>
              <a:rPr lang="en-US" dirty="0" smtClean="0"/>
              <a:t>Now the reality</a:t>
            </a:r>
          </a:p>
          <a:p>
            <a:pPr lvl="1">
              <a:defRPr/>
            </a:pPr>
            <a:r>
              <a:rPr lang="en-US" dirty="0" smtClean="0"/>
              <a:t>Fracture Considerations</a:t>
            </a:r>
          </a:p>
          <a:p>
            <a:pPr lvl="1">
              <a:defRPr/>
            </a:pPr>
            <a:r>
              <a:rPr lang="en-US" dirty="0" smtClean="0"/>
              <a:t>Patient Considerations</a:t>
            </a:r>
          </a:p>
          <a:p>
            <a:pPr lvl="1">
              <a:defRPr/>
            </a:pPr>
            <a:r>
              <a:rPr lang="en-US" dirty="0" smtClean="0"/>
              <a:t>Discussing the Options</a:t>
            </a:r>
          </a:p>
          <a:p>
            <a:pPr marL="0" indent="0">
              <a:buFontTx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41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15950" y="76200"/>
            <a:ext cx="7772400" cy="1143000"/>
          </a:xfrm>
          <a:solidFill>
            <a:schemeClr val="bg2"/>
          </a:solidFill>
        </p:spPr>
        <p:txBody>
          <a:bodyPr/>
          <a:lstStyle/>
          <a:p>
            <a:r>
              <a:rPr lang="en-US" altLang="en-US" dirty="0" smtClean="0"/>
              <a:t>Location of Fracture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10" name="Picture 6" descr="C:\Users\lcannada\Desktop\hn\injury.l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30499" b="12540"/>
          <a:stretch>
            <a:fillRect/>
          </a:stretch>
        </p:blipFill>
        <p:spPr bwMode="auto">
          <a:xfrm>
            <a:off x="3048000" y="1566863"/>
            <a:ext cx="2852738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"/>
          <p:cNvSpPr>
            <a:spLocks noChangeArrowheads="1"/>
          </p:cNvSpPr>
          <p:nvPr/>
        </p:nvSpPr>
        <p:spPr bwMode="auto">
          <a:xfrm>
            <a:off x="3070225" y="2057400"/>
            <a:ext cx="815975" cy="685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Outline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What About the Isolated Humerus?</a:t>
            </a:r>
          </a:p>
          <a:p>
            <a:r>
              <a:rPr lang="en-US" altLang="en-US" smtClean="0"/>
              <a:t>How to Treat Non Operatively</a:t>
            </a:r>
          </a:p>
          <a:p>
            <a:r>
              <a:rPr lang="en-US" altLang="en-US" smtClean="0"/>
              <a:t>Indications for Surgery</a:t>
            </a:r>
          </a:p>
          <a:p>
            <a:r>
              <a:rPr lang="en-US" altLang="en-US" smtClean="0"/>
              <a:t>Surgical Techniques</a:t>
            </a:r>
          </a:p>
          <a:p>
            <a:r>
              <a:rPr lang="en-US" altLang="en-US" smtClean="0"/>
              <a:t>Case Discussion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757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627063" y="304800"/>
            <a:ext cx="7772401" cy="1143000"/>
          </a:xfrm>
        </p:spPr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Deforming Forces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76400"/>
            <a:ext cx="4267200" cy="4114800"/>
          </a:xfrm>
        </p:spPr>
        <p:txBody>
          <a:bodyPr/>
          <a:lstStyle/>
          <a:p>
            <a:pPr marL="0" indent="0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Distal to deltoid tuberosity</a:t>
            </a:r>
          </a:p>
          <a:p>
            <a:pPr marL="0" indent="0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Proximal fragment abducted</a:t>
            </a:r>
          </a:p>
          <a:p>
            <a:pPr marL="0" indent="0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Fracture shortening due to biceps and triceps</a:t>
            </a:r>
          </a:p>
        </p:txBody>
      </p:sp>
      <p:pic>
        <p:nvPicPr>
          <p:cNvPr id="22532" name="Picture 8" descr="WillinghamK_20060113-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133600"/>
            <a:ext cx="2946128" cy="3581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77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smtClean="0"/>
              <a:t>Proximal One Third and Brace Treatment</a:t>
            </a:r>
          </a:p>
        </p:txBody>
      </p:sp>
      <p:sp>
        <p:nvSpPr>
          <p:cNvPr id="2355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Proximal one third fractures with higher non union rate</a:t>
            </a:r>
          </a:p>
          <a:p>
            <a:pPr lvl="1"/>
            <a:r>
              <a:rPr lang="en-US" altLang="en-US" smtClean="0"/>
              <a:t>Injury, July 2010, e21-27</a:t>
            </a:r>
          </a:p>
          <a:p>
            <a:pPr lvl="1"/>
            <a:r>
              <a:rPr lang="en-US" altLang="en-US" smtClean="0"/>
              <a:t>JOT, Oct 2006, 597-601</a:t>
            </a:r>
          </a:p>
          <a:p>
            <a:pPr lvl="1"/>
            <a:r>
              <a:rPr lang="en-US" altLang="en-US" smtClean="0"/>
              <a:t>JTrauma, May2007, 1157-1158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6782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Deforming Forces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28800"/>
            <a:ext cx="3810000" cy="4114800"/>
          </a:xfrm>
        </p:spPr>
        <p:txBody>
          <a:bodyPr/>
          <a:lstStyle/>
          <a:p>
            <a:pPr marL="0" indent="0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Distal to </a:t>
            </a:r>
            <a:r>
              <a:rPr lang="en-US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pec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 marL="0" indent="0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Proximal to deltoid</a:t>
            </a:r>
          </a:p>
          <a:p>
            <a:pPr marL="0" indent="0">
              <a:buFontTx/>
              <a:buNone/>
            </a:pP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Thus … adduction of proximal fragment</a:t>
            </a:r>
          </a:p>
        </p:txBody>
      </p:sp>
      <p:pic>
        <p:nvPicPr>
          <p:cNvPr id="24581" name="Picture 6" descr="C:\Users\lcannada\Desktop\hn\injury.la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 r="30499" b="12540"/>
          <a:stretch>
            <a:fillRect/>
          </a:stretch>
        </p:blipFill>
        <p:spPr>
          <a:xfrm>
            <a:off x="5867400" y="2057400"/>
            <a:ext cx="2178050" cy="3400425"/>
          </a:xfrm>
          <a:noFill/>
        </p:spPr>
      </p:pic>
      <p:sp>
        <p:nvSpPr>
          <p:cNvPr id="2" name="Rectangle 1"/>
          <p:cNvSpPr/>
          <p:nvPr/>
        </p:nvSpPr>
        <p:spPr>
          <a:xfrm>
            <a:off x="5867400" y="2057400"/>
            <a:ext cx="4572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09600" y="11113"/>
            <a:ext cx="7772400" cy="1143000"/>
          </a:xfrm>
        </p:spPr>
        <p:txBody>
          <a:bodyPr/>
          <a:lstStyle/>
          <a:p>
            <a:r>
              <a:rPr lang="en-US" altLang="en-US" smtClean="0"/>
              <a:t>Distal One Third</a:t>
            </a:r>
          </a:p>
        </p:txBody>
      </p:sp>
      <p:pic>
        <p:nvPicPr>
          <p:cNvPr id="2560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1" t="9895" r="8440" b="25000"/>
          <a:stretch>
            <a:fillRect/>
          </a:stretch>
        </p:blipFill>
        <p:spPr>
          <a:xfrm>
            <a:off x="152400" y="1066800"/>
            <a:ext cx="2447925" cy="3254375"/>
          </a:xfrm>
        </p:spPr>
      </p:pic>
      <p:pic>
        <p:nvPicPr>
          <p:cNvPr id="2560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t="1266" r="20570"/>
          <a:stretch>
            <a:fillRect/>
          </a:stretch>
        </p:blipFill>
        <p:spPr>
          <a:xfrm>
            <a:off x="2514600" y="2895600"/>
            <a:ext cx="3135313" cy="3257550"/>
          </a:xfrm>
        </p:spPr>
      </p:pic>
      <p:pic>
        <p:nvPicPr>
          <p:cNvPr id="2560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t="2856" r="9042"/>
          <a:stretch>
            <a:fillRect/>
          </a:stretch>
        </p:blipFill>
        <p:spPr bwMode="auto">
          <a:xfrm>
            <a:off x="5791200" y="990600"/>
            <a:ext cx="330358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49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Distal One Third and Bracing</a:t>
            </a:r>
          </a:p>
        </p:txBody>
      </p:sp>
      <p:sp>
        <p:nvSpPr>
          <p:cNvPr id="26627" name="Content Placeholder 3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US" altLang="en-US" sz="3200" b="1" dirty="0" smtClean="0"/>
              <a:t>Decreased ROM of elbow</a:t>
            </a:r>
          </a:p>
          <a:p>
            <a:pPr lvl="1"/>
            <a:r>
              <a:rPr lang="en-US" altLang="en-US" sz="3200" b="1" dirty="0" smtClean="0"/>
              <a:t>80-85% of normal</a:t>
            </a:r>
          </a:p>
          <a:p>
            <a:r>
              <a:rPr lang="en-US" altLang="en-US" sz="3200" b="1" dirty="0" smtClean="0"/>
              <a:t>Deformity</a:t>
            </a:r>
          </a:p>
          <a:p>
            <a:r>
              <a:rPr lang="en-US" altLang="en-US" sz="3200" b="1" dirty="0" smtClean="0"/>
              <a:t>Functional Scores not so promising</a:t>
            </a:r>
          </a:p>
          <a:p>
            <a:pPr lvl="1"/>
            <a:endParaRPr lang="en-US" alt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953000" y="4953000"/>
            <a:ext cx="320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Injury 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2010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sz="quarter"/>
          </p:nvPr>
        </p:nvSpPr>
        <p:spPr>
          <a:xfrm>
            <a:off x="446314" y="304800"/>
            <a:ext cx="7772400" cy="1143000"/>
          </a:xfrm>
        </p:spPr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</a:p>
        </p:txBody>
      </p:sp>
      <p:pic>
        <p:nvPicPr>
          <p:cNvPr id="27651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3588" y="4038600"/>
            <a:ext cx="3140075" cy="2362200"/>
          </a:xfrm>
        </p:spPr>
      </p:pic>
      <p:sp>
        <p:nvSpPr>
          <p:cNvPr id="27654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7657" name="Picture 7" descr="C:\Users\lcannada\Downloads\IMG_03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1" t="22380" r="11427" b="-3491"/>
          <a:stretch>
            <a:fillRect/>
          </a:stretch>
        </p:blipFill>
        <p:spPr bwMode="auto">
          <a:xfrm>
            <a:off x="446314" y="2104571"/>
            <a:ext cx="297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C:\Users\lcannada\Desktop\otamtg\IMG_06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2222" r="25595"/>
          <a:stretch>
            <a:fillRect/>
          </a:stretch>
        </p:blipFill>
        <p:spPr bwMode="auto">
          <a:xfrm>
            <a:off x="6734175" y="2133600"/>
            <a:ext cx="2051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3581400" y="1566863"/>
            <a:ext cx="3810000" cy="19812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Job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Kids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Hobbies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5400" y="2286000"/>
            <a:ext cx="636814" cy="5791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Case Example</a:t>
            </a:r>
          </a:p>
        </p:txBody>
      </p:sp>
      <p:pic>
        <p:nvPicPr>
          <p:cNvPr id="28675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221" r="14442" b="2838"/>
          <a:stretch>
            <a:fillRect/>
          </a:stretch>
        </p:blipFill>
        <p:spPr>
          <a:xfrm>
            <a:off x="1473200" y="1992313"/>
            <a:ext cx="2319338" cy="3984625"/>
          </a:xfrm>
        </p:spPr>
      </p:pic>
      <p:sp>
        <p:nvSpPr>
          <p:cNvPr id="28676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b="1" dirty="0" smtClean="0"/>
              <a:t>48 </a:t>
            </a:r>
            <a:r>
              <a:rPr lang="en-US" altLang="en-US" b="1" dirty="0" err="1" smtClean="0"/>
              <a:t>yo</a:t>
            </a:r>
            <a:r>
              <a:rPr lang="en-US" altLang="en-US" b="1" dirty="0" smtClean="0"/>
              <a:t> female</a:t>
            </a:r>
          </a:p>
          <a:p>
            <a:r>
              <a:rPr lang="en-US" altLang="en-US" b="1" dirty="0" smtClean="0"/>
              <a:t>Runs marathons</a:t>
            </a:r>
          </a:p>
          <a:p>
            <a:r>
              <a:rPr lang="en-US" altLang="en-US" b="1" dirty="0" smtClean="0"/>
              <a:t>RHD</a:t>
            </a:r>
          </a:p>
          <a:p>
            <a:r>
              <a:rPr lang="en-US" altLang="en-US" b="1" dirty="0" smtClean="0"/>
              <a:t>Fell</a:t>
            </a:r>
          </a:p>
          <a:p>
            <a:r>
              <a:rPr lang="en-US" altLang="en-US" dirty="0" err="1"/>
              <a:t>X</a:t>
            </a:r>
            <a:r>
              <a:rPr lang="en-US" altLang="en-US" b="1" dirty="0" err="1" smtClean="0"/>
              <a:t>ray</a:t>
            </a:r>
            <a:r>
              <a:rPr lang="en-US" altLang="en-US" b="1" dirty="0" smtClean="0"/>
              <a:t> tech in clinic</a:t>
            </a:r>
          </a:p>
        </p:txBody>
      </p:sp>
    </p:spTree>
    <p:extLst>
      <p:ext uri="{BB962C8B-B14F-4D97-AF65-F5344CB8AC3E}">
        <p14:creationId xmlns:p14="http://schemas.microsoft.com/office/powerpoint/2010/main" val="36180607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9699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12857" r="10858" b="5144"/>
          <a:stretch>
            <a:fillRect/>
          </a:stretch>
        </p:blipFill>
        <p:spPr>
          <a:xfrm>
            <a:off x="1143000" y="2590800"/>
            <a:ext cx="2982913" cy="3124200"/>
          </a:xfrm>
        </p:spPr>
      </p:pic>
      <p:pic>
        <p:nvPicPr>
          <p:cNvPr id="29700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0001" b="10571"/>
          <a:stretch>
            <a:fillRect/>
          </a:stretch>
        </p:blipFill>
        <p:spPr>
          <a:xfrm>
            <a:off x="5105400" y="2819400"/>
            <a:ext cx="3581400" cy="3025775"/>
          </a:xfrm>
        </p:spPr>
      </p:pic>
    </p:spTree>
    <p:extLst>
      <p:ext uri="{BB962C8B-B14F-4D97-AF65-F5344CB8AC3E}">
        <p14:creationId xmlns:p14="http://schemas.microsoft.com/office/powerpoint/2010/main" val="32049139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Do We Know?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Patents ask: “What would you do?”</a:t>
            </a:r>
          </a:p>
          <a:p>
            <a:r>
              <a:rPr lang="en-US" altLang="en-US" dirty="0" smtClean="0"/>
              <a:t>There is no good comparison</a:t>
            </a:r>
          </a:p>
          <a:p>
            <a:r>
              <a:rPr lang="en-US" altLang="en-US" dirty="0" smtClean="0"/>
              <a:t>Nast-Kolb compared operative vs. non operative, but many confounding variables</a:t>
            </a:r>
          </a:p>
        </p:txBody>
      </p:sp>
    </p:spTree>
    <p:extLst>
      <p:ext uri="{BB962C8B-B14F-4D97-AF65-F5344CB8AC3E}">
        <p14:creationId xmlns:p14="http://schemas.microsoft.com/office/powerpoint/2010/main" val="25743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Do We Know?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Cochrane Database Review 2012</a:t>
            </a:r>
          </a:p>
          <a:p>
            <a:pPr lvl="1"/>
            <a:r>
              <a:rPr lang="en-US" altLang="en-US" smtClean="0"/>
              <a:t>Non operative vs. Operative</a:t>
            </a:r>
          </a:p>
          <a:p>
            <a:pPr lvl="1"/>
            <a:r>
              <a:rPr lang="en-US" altLang="en-US" smtClean="0"/>
              <a:t>NO evidence available from randomized controlled trials to determine whether surgical intervention gives you better or worse outcome</a:t>
            </a:r>
          </a:p>
          <a:p>
            <a:r>
              <a:rPr lang="en-US" altLang="en-US" smtClean="0"/>
              <a:t>Current Study: Prospective Surgeon Based Multicenter Trial</a:t>
            </a:r>
          </a:p>
        </p:txBody>
      </p:sp>
    </p:spTree>
    <p:extLst>
      <p:ext uri="{BB962C8B-B14F-4D97-AF65-F5344CB8AC3E}">
        <p14:creationId xmlns:p14="http://schemas.microsoft.com/office/powerpoint/2010/main" val="38859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Indications for </a:t>
            </a:r>
            <a:br>
              <a:rPr lang="en-US" altLang="en-US" smtClean="0"/>
            </a:br>
            <a:r>
              <a:rPr lang="en-US" altLang="en-US" smtClean="0"/>
              <a:t>Nonoperative Treatment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Most closed fractures of the diaphysis</a:t>
            </a:r>
          </a:p>
          <a:p>
            <a:pPr eaLnBrk="1" hangingPunct="1"/>
            <a:r>
              <a:rPr lang="en-US" altLang="en-US" sz="2800" smtClean="0"/>
              <a:t>A patient who can maintain a semi-upright position during the early treatment phase</a:t>
            </a:r>
          </a:p>
        </p:txBody>
      </p:sp>
      <p:pic>
        <p:nvPicPr>
          <p:cNvPr id="4100" name="Picture 5" descr="C:\Documents and Settings\mamormino\My Documents\My Pictures\upper ext\Humerus nonop\peters 2116104\71702\cDSC04265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14668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C:\Documents and Settings\mamormino\My Documents\My Pictures\upper ext\Humerus nonop\ramirez 2116104\81302\cDSC04262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3048000"/>
            <a:ext cx="15255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9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Do We Know?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Denard et al, Orthopedics 2010</a:t>
            </a:r>
          </a:p>
          <a:p>
            <a:pPr marL="704850" lvl="1" indent="-304800">
              <a:spcBef>
                <a:spcPct val="0"/>
              </a:spcBef>
              <a:defRPr/>
            </a:pPr>
            <a:r>
              <a:rPr lang="en-US" dirty="0" smtClean="0"/>
              <a:t>ORIF lower risk of nonunion </a:t>
            </a:r>
          </a:p>
          <a:p>
            <a:pPr marL="762000" lvl="2" indent="0">
              <a:spcBef>
                <a:spcPct val="0"/>
              </a:spcBef>
              <a:buFontTx/>
              <a:buNone/>
              <a:defRPr/>
            </a:pPr>
            <a:r>
              <a:rPr lang="en-US" dirty="0" smtClean="0">
                <a:latin typeface="+mn-lt"/>
              </a:rPr>
              <a:t>9% vs 23%						</a:t>
            </a:r>
          </a:p>
          <a:p>
            <a:pPr marL="704850" lvl="1" indent="-304800">
              <a:defRPr/>
            </a:pPr>
            <a:r>
              <a:rPr lang="en-US" dirty="0" smtClean="0"/>
              <a:t>ORIF lower risk of malunion </a:t>
            </a:r>
          </a:p>
          <a:p>
            <a:pPr marL="762000" lvl="2" indent="0">
              <a:buFontTx/>
              <a:buNone/>
              <a:defRPr/>
            </a:pPr>
            <a:r>
              <a:rPr lang="en-US" dirty="0" smtClean="0">
                <a:latin typeface="+mn-lt"/>
              </a:rPr>
              <a:t>1% vs 13%						</a:t>
            </a:r>
          </a:p>
          <a:p>
            <a:pPr marL="704850" lvl="1" indent="-304800">
              <a:defRPr/>
            </a:pPr>
            <a:r>
              <a:rPr lang="en-US" dirty="0" smtClean="0"/>
              <a:t>Non op lower risk of deep infection</a:t>
            </a:r>
          </a:p>
          <a:p>
            <a:pPr marL="400050" lvl="1" indent="0">
              <a:buFontTx/>
              <a:buNone/>
              <a:defRPr/>
            </a:pPr>
            <a:r>
              <a:rPr lang="en-US" dirty="0" smtClean="0"/>
              <a:t>     1.5% vs 5%</a:t>
            </a: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List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What are the risks if I choose surgery?</a:t>
            </a:r>
          </a:p>
        </p:txBody>
      </p:sp>
      <p:pic>
        <p:nvPicPr>
          <p:cNvPr id="33798" name="Picture 4" descr="http://www.anemia.org/images/anemia/women-pati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18034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03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The Radial Nerve</a:t>
            </a:r>
          </a:p>
        </p:txBody>
      </p:sp>
      <p:pic>
        <p:nvPicPr>
          <p:cNvPr id="3481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3505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289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Radial Nerve Injury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rate with higher energy injuries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Secondary palsy</a:t>
            </a:r>
          </a:p>
          <a:p>
            <a:pPr lvl="1"/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Most are transient</a:t>
            </a:r>
          </a:p>
        </p:txBody>
      </p:sp>
      <p:pic>
        <p:nvPicPr>
          <p:cNvPr id="35844" name="Picture 11" descr="radnervepals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209800"/>
            <a:ext cx="4724400" cy="3197225"/>
          </a:xfrm>
        </p:spPr>
      </p:pic>
    </p:spTree>
    <p:extLst>
      <p:ext uri="{BB962C8B-B14F-4D97-AF65-F5344CB8AC3E}">
        <p14:creationId xmlns:p14="http://schemas.microsoft.com/office/powerpoint/2010/main" val="1547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382000" cy="457200"/>
          </a:xfrm>
        </p:spPr>
        <p:txBody>
          <a:bodyPr/>
          <a:lstStyle/>
          <a:p>
            <a:pPr eaLnBrk="1" hangingPunct="1"/>
            <a:r>
              <a:rPr lang="en-US" altLang="en-US" smtClean="0"/>
              <a:t>Radial Nerve Deficit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41910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altLang="en-US" sz="2400" u="sng" dirty="0" smtClean="0"/>
              <a:t>Shao et al., JBJS (Br) 2005</a:t>
            </a:r>
          </a:p>
          <a:p>
            <a:pPr eaLnBrk="1" hangingPunct="1">
              <a:defRPr/>
            </a:pPr>
            <a:r>
              <a:rPr lang="en-US" altLang="en-US" sz="2400" dirty="0" smtClean="0"/>
              <a:t>Overall rate 12% (1-34%)</a:t>
            </a:r>
          </a:p>
          <a:p>
            <a:pPr lvl="1" eaLnBrk="1" hangingPunct="1">
              <a:defRPr/>
            </a:pPr>
            <a:r>
              <a:rPr lang="en-US" altLang="en-US" sz="2000" dirty="0" smtClean="0"/>
              <a:t> 532 palsies in 4517 fractures from 21 papers</a:t>
            </a:r>
          </a:p>
          <a:p>
            <a:pPr eaLnBrk="1" hangingPunct="1">
              <a:defRPr/>
            </a:pPr>
            <a:r>
              <a:rPr lang="en-US" altLang="en-US" sz="2400" dirty="0" smtClean="0"/>
              <a:t>Association with transverse and spiral morphology, middle to middle-distal shaft</a:t>
            </a:r>
          </a:p>
          <a:p>
            <a:pPr eaLnBrk="1" hangingPunct="1">
              <a:defRPr/>
            </a:pPr>
            <a:r>
              <a:rPr lang="en-US" altLang="en-US" sz="2400" dirty="0" smtClean="0"/>
              <a:t>No difference between open vs. closed fractures</a:t>
            </a:r>
          </a:p>
          <a:p>
            <a:pPr eaLnBrk="1" hangingPunct="1">
              <a:defRPr/>
            </a:pPr>
            <a:r>
              <a:rPr lang="en-US" altLang="en-US" sz="2400" dirty="0" smtClean="0"/>
              <a:t>Overall rate of recovery 88%</a:t>
            </a:r>
          </a:p>
          <a:p>
            <a:pPr lvl="1" eaLnBrk="1" hangingPunct="1">
              <a:defRPr/>
            </a:pPr>
            <a:r>
              <a:rPr lang="en-US" altLang="en-US" sz="2000" dirty="0"/>
              <a:t>S</a:t>
            </a:r>
            <a:r>
              <a:rPr lang="en-US" altLang="en-US" sz="2000" dirty="0" smtClean="0"/>
              <a:t>pontaneous recovery 71% </a:t>
            </a:r>
          </a:p>
          <a:p>
            <a:pPr eaLnBrk="1" hangingPunct="1">
              <a:defRPr/>
            </a:pPr>
            <a:r>
              <a:rPr lang="en-US" altLang="en-US" sz="2400" dirty="0" smtClean="0"/>
              <a:t>Mean time to onset of recover 7 weeks</a:t>
            </a:r>
          </a:p>
          <a:p>
            <a:pPr lvl="1" eaLnBrk="1" hangingPunct="1">
              <a:defRPr/>
            </a:pPr>
            <a:r>
              <a:rPr lang="en-US" altLang="en-US" sz="2000" dirty="0"/>
              <a:t>F</a:t>
            </a:r>
            <a:r>
              <a:rPr lang="en-US" altLang="en-US" sz="2000" dirty="0" smtClean="0"/>
              <a:t>ull recovery 6 months</a:t>
            </a:r>
          </a:p>
          <a:p>
            <a:pPr eaLnBrk="1" hangingPunct="1">
              <a:defRPr/>
            </a:pPr>
            <a:r>
              <a:rPr lang="en-US" altLang="en-US" sz="2400" dirty="0" smtClean="0"/>
              <a:t>No difference between conservative and early operative intervention for radial nerve palsy</a:t>
            </a:r>
          </a:p>
          <a:p>
            <a:pPr eaLnBrk="1" hangingPunct="1">
              <a:defRPr/>
            </a:pPr>
            <a:endParaRPr lang="en-US" altLang="en-US" sz="2000" dirty="0" smtClean="0"/>
          </a:p>
          <a:p>
            <a:pPr eaLnBrk="1" hangingPunct="1">
              <a:defRPr/>
            </a:pP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400802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Case Example</a:t>
            </a:r>
          </a:p>
        </p:txBody>
      </p:sp>
      <p:pic>
        <p:nvPicPr>
          <p:cNvPr id="37891" name="Picture 3" descr="nerve repair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4" descr="nerve in fractur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4262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Radial Nerve Injury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altLang="en-US" sz="2800" b="1" smtClean="0"/>
              <a:t>Spontaneous recovery common</a:t>
            </a:r>
          </a:p>
          <a:p>
            <a:pPr marL="0" indent="0"/>
            <a:r>
              <a:rPr lang="en-US" altLang="en-US" sz="2800" b="1" smtClean="0">
                <a:solidFill>
                  <a:srgbClr val="FFFF00"/>
                </a:solidFill>
              </a:rPr>
              <a:t>EMG and nerve conduction studies to assess degree of injury</a:t>
            </a:r>
          </a:p>
          <a:p>
            <a:pPr marL="0" indent="0"/>
            <a:r>
              <a:rPr lang="en-US" altLang="en-US" sz="2800" b="1" smtClean="0"/>
              <a:t>Begin splinting and occupational therapy early</a:t>
            </a:r>
          </a:p>
        </p:txBody>
      </p:sp>
    </p:spTree>
    <p:extLst>
      <p:ext uri="{BB962C8B-B14F-4D97-AF65-F5344CB8AC3E}">
        <p14:creationId xmlns:p14="http://schemas.microsoft.com/office/powerpoint/2010/main" val="30042816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Malunion</a:t>
            </a:r>
            <a:endParaRPr lang="en-US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Nonunion</a:t>
            </a:r>
          </a:p>
          <a:p>
            <a:pPr lvl="1"/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0-15%</a:t>
            </a:r>
          </a:p>
          <a:p>
            <a:pPr marL="0" indent="0"/>
            <a:r>
              <a:rPr lang="en-US" alt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Hardware failure</a:t>
            </a:r>
          </a:p>
        </p:txBody>
      </p:sp>
      <p:pic>
        <p:nvPicPr>
          <p:cNvPr id="39940" name="Picture 13" descr="CIMG11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1981200"/>
            <a:ext cx="30861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8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Tipping the Scale: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Surgery Decided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0964" name="Picture 3" descr="C:\Users\lcannada\AppData\Local\Microsoft\Windows\Temporary Internet Files\Content.IE5\RC55B6V8\MP90031408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57438"/>
            <a:ext cx="2868613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5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“Traditional” Fixation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572000" cy="4114800"/>
          </a:xfrm>
        </p:spPr>
        <p:txBody>
          <a:bodyPr/>
          <a:lstStyle/>
          <a:p>
            <a:r>
              <a:rPr lang="en-US" altLang="en-US" b="1" dirty="0" smtClean="0"/>
              <a:t>Previous studies</a:t>
            </a:r>
          </a:p>
          <a:p>
            <a:pPr lvl="1"/>
            <a:r>
              <a:rPr lang="en-US" altLang="en-US" b="1" i="1" dirty="0" smtClean="0">
                <a:solidFill>
                  <a:srgbClr val="FFFF00"/>
                </a:solidFill>
              </a:rPr>
              <a:t>Mostly 4.5 mm plates</a:t>
            </a:r>
          </a:p>
          <a:p>
            <a:r>
              <a:rPr lang="en-US" altLang="en-US" b="1" dirty="0" smtClean="0"/>
              <a:t>Now…</a:t>
            </a:r>
          </a:p>
          <a:p>
            <a:pPr lvl="1"/>
            <a:r>
              <a:rPr lang="en-US" altLang="en-US" b="1" dirty="0" smtClean="0"/>
              <a:t>3.5 mm plates</a:t>
            </a:r>
          </a:p>
          <a:p>
            <a:pPr lvl="1"/>
            <a:r>
              <a:rPr lang="en-US" altLang="en-US" b="1" dirty="0" smtClean="0"/>
              <a:t>Locked plates</a:t>
            </a:r>
          </a:p>
          <a:p>
            <a:pPr lvl="1"/>
            <a:r>
              <a:rPr lang="en-US" altLang="en-US" b="1" dirty="0" smtClean="0"/>
              <a:t>Screw constructs/</a:t>
            </a:r>
          </a:p>
          <a:p>
            <a:pPr marL="457200" lvl="1" indent="0">
              <a:buNone/>
            </a:pPr>
            <a:r>
              <a:rPr lang="en-US" altLang="en-US" b="1" dirty="0" smtClean="0"/>
              <a:t>configurations vary</a:t>
            </a:r>
          </a:p>
          <a:p>
            <a:pPr lvl="1">
              <a:buFontTx/>
              <a:buNone/>
            </a:pPr>
            <a:endParaRPr lang="en-US" altLang="en-US" dirty="0" smtClean="0"/>
          </a:p>
          <a:p>
            <a:endParaRPr lang="en-US" altLang="en-US" dirty="0" smtClean="0"/>
          </a:p>
          <a:p>
            <a:pPr lvl="1"/>
            <a:endParaRPr lang="en-US" altLang="en-US" dirty="0" smtClean="0"/>
          </a:p>
        </p:txBody>
      </p:sp>
      <p:pic>
        <p:nvPicPr>
          <p:cNvPr id="4198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24074" r="27492" b="9259"/>
          <a:stretch>
            <a:fillRect/>
          </a:stretch>
        </p:blipFill>
        <p:spPr>
          <a:xfrm>
            <a:off x="5257800" y="2209800"/>
            <a:ext cx="2819400" cy="3759200"/>
          </a:xfrm>
        </p:spPr>
      </p:pic>
    </p:spTree>
    <p:extLst>
      <p:ext uri="{BB962C8B-B14F-4D97-AF65-F5344CB8AC3E}">
        <p14:creationId xmlns:p14="http://schemas.microsoft.com/office/powerpoint/2010/main" val="27392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What is Acceptable Alignment?</a:t>
            </a:r>
            <a:endParaRPr lang="en-US" altLang="en-US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4697412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600" b="1" dirty="0" smtClean="0"/>
              <a:t>The arm is </a:t>
            </a:r>
            <a:r>
              <a:rPr lang="en-US" altLang="en-US" sz="2600" b="1" u="sng" dirty="0" smtClean="0"/>
              <a:t>thought </a:t>
            </a:r>
            <a:r>
              <a:rPr lang="en-US" altLang="en-US" sz="2600" b="1" dirty="0" smtClean="0"/>
              <a:t>to be able to accommodate the following :</a:t>
            </a:r>
          </a:p>
          <a:p>
            <a:pPr lvl="1" eaLnBrk="1" hangingPunct="1">
              <a:defRPr/>
            </a:pPr>
            <a:r>
              <a:rPr lang="en-US" altLang="en-US" sz="2600" b="1" dirty="0" smtClean="0"/>
              <a:t>20 degrees of anterior or posterior angulation</a:t>
            </a:r>
          </a:p>
          <a:p>
            <a:pPr lvl="1" eaLnBrk="1" hangingPunct="1">
              <a:defRPr/>
            </a:pPr>
            <a:r>
              <a:rPr lang="en-US" altLang="en-US" sz="2600" b="1" dirty="0" smtClean="0"/>
              <a:t>30 degrees of </a:t>
            </a:r>
            <a:r>
              <a:rPr lang="en-US" altLang="en-US" sz="2600" b="1" dirty="0" err="1" smtClean="0"/>
              <a:t>varus</a:t>
            </a:r>
            <a:endParaRPr lang="en-US" altLang="en-US" sz="2600" b="1" dirty="0" smtClean="0"/>
          </a:p>
          <a:p>
            <a:pPr lvl="1" eaLnBrk="1" hangingPunct="1">
              <a:defRPr/>
            </a:pPr>
            <a:r>
              <a:rPr lang="en-US" altLang="en-US" sz="2600" b="1" dirty="0" smtClean="0"/>
              <a:t>3 cm of shortening</a:t>
            </a:r>
          </a:p>
          <a:p>
            <a:pPr lvl="1" eaLnBrk="1" hangingPunct="1">
              <a:defRPr/>
            </a:pPr>
            <a:r>
              <a:rPr lang="en-US" altLang="en-US" sz="2600" b="1" i="1" dirty="0" err="1" smtClean="0"/>
              <a:t>Klenerman</a:t>
            </a:r>
            <a:r>
              <a:rPr lang="en-US" altLang="en-US" sz="2600" b="1" i="1" dirty="0" smtClean="0"/>
              <a:t>, JBJS-B, </a:t>
            </a:r>
            <a:r>
              <a:rPr lang="en-US" altLang="en-US" sz="2800" b="1" i="1" dirty="0" smtClean="0"/>
              <a:t>48:105 (1966)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 smtClean="0"/>
          </a:p>
        </p:txBody>
      </p:sp>
      <p:pic>
        <p:nvPicPr>
          <p:cNvPr id="5124" name="Picture 4" descr="C:\Documents and Settings\mamormino\My Documents\My Pictures\upper ext\Carter,Monica\41003\cDSC043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1624013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79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Plating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standard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Very high union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complications</a:t>
            </a:r>
          </a:p>
          <a:p>
            <a:pPr marL="0" indent="0">
              <a:lnSpc>
                <a:spcPct val="90000"/>
              </a:lnSpc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Good shoulder &amp; elbow function</a:t>
            </a:r>
          </a:p>
          <a:p>
            <a:pPr marL="0" indent="0">
              <a:lnSpc>
                <a:spcPct val="90000"/>
              </a:lnSpc>
            </a:pPr>
            <a:r>
              <a:rPr lang="en-US" altLang="en-US" sz="2800" b="1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Choices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</a:t>
            </a:r>
          </a:p>
          <a:p>
            <a:pPr lvl="1">
              <a:lnSpc>
                <a:spcPct val="90000"/>
              </a:lnSpc>
            </a:pPr>
            <a:r>
              <a:rPr lang="en-US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Plate type</a:t>
            </a:r>
          </a:p>
        </p:txBody>
      </p:sp>
      <p:pic>
        <p:nvPicPr>
          <p:cNvPr id="43012" name="Picture 12" descr="boy_scratching_he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209800"/>
            <a:ext cx="2562225" cy="36385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3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Anterolateral</a:t>
            </a:r>
            <a:r>
              <a:rPr lang="en-US" alt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pPr lvl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Supine position</a:t>
            </a:r>
          </a:p>
          <a:p>
            <a:pPr lvl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Extensile</a:t>
            </a:r>
          </a:p>
          <a:p>
            <a:pPr lvl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direct nerve exposure</a:t>
            </a:r>
          </a:p>
          <a:p>
            <a:pPr lvl="1"/>
            <a:r>
              <a:rPr lang="en-US" altLang="en-US" dirty="0" smtClean="0"/>
              <a:t>Good for Proximal and </a:t>
            </a:r>
            <a:r>
              <a:rPr lang="en-US" altLang="en-US" smtClean="0"/>
              <a:t>Middle Third</a:t>
            </a:r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0" y="4800600"/>
            <a:ext cx="7620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ctr"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  <a:cs typeface="Arial" charset="0"/>
              </a:rPr>
              <a:t>Tip: Difficult for very distal </a:t>
            </a:r>
            <a:r>
              <a:rPr lang="en-US" altLang="en-US" b="1" dirty="0" err="1">
                <a:solidFill>
                  <a:schemeClr val="tx2"/>
                </a:solidFill>
                <a:cs typeface="Arial" charset="0"/>
              </a:rPr>
              <a:t>humerus</a:t>
            </a:r>
            <a:r>
              <a:rPr lang="en-US" altLang="en-US" b="1" dirty="0">
                <a:solidFill>
                  <a:schemeClr val="tx2"/>
                </a:solidFill>
                <a:cs typeface="Arial" charset="0"/>
              </a:rPr>
              <a:t> fractures</a:t>
            </a: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Anterolateral</a:t>
            </a:r>
            <a:r>
              <a:rPr lang="en-US" alt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  <a:p>
            <a:pPr lvl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Less direct exposure of radial nerve</a:t>
            </a:r>
          </a:p>
          <a:p>
            <a:pPr lvl="1"/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Scar</a:t>
            </a:r>
          </a:p>
          <a:p>
            <a:pPr lvl="1">
              <a:buFontTx/>
              <a:buNone/>
            </a:pPr>
            <a:endParaRPr lang="en-US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6353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altLang="en-US" smtClean="0"/>
              <a:t>Case Example</a:t>
            </a:r>
          </a:p>
        </p:txBody>
      </p:sp>
      <p:pic>
        <p:nvPicPr>
          <p:cNvPr id="48131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0" t="708" r="28552" b="7288"/>
          <a:stretch>
            <a:fillRect/>
          </a:stretch>
        </p:blipFill>
        <p:spPr>
          <a:xfrm>
            <a:off x="1125538" y="2224088"/>
            <a:ext cx="2281237" cy="3387725"/>
          </a:xfrm>
        </p:spPr>
      </p:pic>
      <p:sp>
        <p:nvSpPr>
          <p:cNvPr id="48132" name="Content Placeholder 4"/>
          <p:cNvSpPr>
            <a:spLocks noGrp="1"/>
          </p:cNvSpPr>
          <p:nvPr>
            <p:ph sz="half" idx="2"/>
          </p:nvPr>
        </p:nvSpPr>
        <p:spPr>
          <a:xfrm>
            <a:off x="4419600" y="1981200"/>
            <a:ext cx="4343400" cy="4114800"/>
          </a:xfrm>
        </p:spPr>
        <p:txBody>
          <a:bodyPr/>
          <a:lstStyle/>
          <a:p>
            <a:r>
              <a:rPr lang="en-US" altLang="en-US" b="1" smtClean="0"/>
              <a:t>28 yo male</a:t>
            </a:r>
          </a:p>
          <a:p>
            <a:r>
              <a:rPr lang="en-US" altLang="en-US" b="1" smtClean="0"/>
              <a:t>Avid cyclist: Training for century</a:t>
            </a:r>
          </a:p>
          <a:p>
            <a:r>
              <a:rPr lang="en-US" altLang="en-US" b="1" smtClean="0"/>
              <a:t>Works on computers</a:t>
            </a:r>
          </a:p>
          <a:p>
            <a:r>
              <a:rPr lang="en-US" altLang="en-US" b="1" smtClean="0"/>
              <a:t>In MVC</a:t>
            </a:r>
          </a:p>
          <a:p>
            <a:r>
              <a:rPr lang="en-US" altLang="en-US" b="1" smtClean="0"/>
              <a:t>Rib fractures</a:t>
            </a:r>
          </a:p>
          <a:p>
            <a:r>
              <a:rPr lang="en-US" altLang="en-US" b="1" smtClean="0"/>
              <a:t>Scapula fracture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2300514"/>
            <a:ext cx="6858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Surgical Planning</a:t>
            </a:r>
          </a:p>
        </p:txBody>
      </p:sp>
      <p:sp>
        <p:nvSpPr>
          <p:cNvPr id="4915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Approach</a:t>
            </a:r>
          </a:p>
          <a:p>
            <a:r>
              <a:rPr lang="en-US" altLang="en-US" smtClean="0"/>
              <a:t>Positioning</a:t>
            </a:r>
          </a:p>
          <a:p>
            <a:r>
              <a:rPr lang="en-US" altLang="en-US" smtClean="0"/>
              <a:t>Plate size</a:t>
            </a:r>
          </a:p>
          <a:p>
            <a:r>
              <a:rPr lang="en-US" altLang="en-US" smtClean="0"/>
              <a:t>Plate length</a:t>
            </a:r>
          </a:p>
          <a:p>
            <a:r>
              <a:rPr lang="en-US" altLang="en-US" smtClean="0"/>
              <a:t>Screw construct</a:t>
            </a:r>
          </a:p>
        </p:txBody>
      </p:sp>
    </p:spTree>
    <p:extLst>
      <p:ext uri="{BB962C8B-B14F-4D97-AF65-F5344CB8AC3E}">
        <p14:creationId xmlns:p14="http://schemas.microsoft.com/office/powerpoint/2010/main" val="37264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Anterolateral Approach</a:t>
            </a:r>
          </a:p>
        </p:txBody>
      </p:sp>
      <p:sp>
        <p:nvSpPr>
          <p:cNvPr id="51203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r>
              <a:rPr lang="en-US" altLang="en-US" b="1" smtClean="0"/>
              <a:t>Position: supine</a:t>
            </a:r>
          </a:p>
          <a:p>
            <a:pPr marL="0" indent="0"/>
            <a:r>
              <a:rPr lang="en-US" altLang="en-US" b="1" smtClean="0"/>
              <a:t>Secure ET tube away from injured side</a:t>
            </a:r>
          </a:p>
          <a:p>
            <a:pPr marL="0" indent="0"/>
            <a:r>
              <a:rPr lang="en-US" altLang="en-US" b="1" smtClean="0"/>
              <a:t>Bump under scapula for draping</a:t>
            </a:r>
          </a:p>
          <a:p>
            <a:pPr marL="0" indent="0"/>
            <a:r>
              <a:rPr lang="en-US" altLang="en-US" b="1" smtClean="0"/>
              <a:t>Arm Board</a:t>
            </a:r>
          </a:p>
        </p:txBody>
      </p:sp>
      <p:pic>
        <p:nvPicPr>
          <p:cNvPr id="51204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t="10565" r="19695" b="18323"/>
          <a:stretch>
            <a:fillRect/>
          </a:stretch>
        </p:blipFill>
        <p:spPr>
          <a:xfrm>
            <a:off x="4572000" y="1676400"/>
            <a:ext cx="3906838" cy="4603750"/>
          </a:xfrm>
        </p:spPr>
      </p:pic>
    </p:spTree>
    <p:extLst>
      <p:ext uri="{BB962C8B-B14F-4D97-AF65-F5344CB8AC3E}">
        <p14:creationId xmlns:p14="http://schemas.microsoft.com/office/powerpoint/2010/main" val="37812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Anterolateral Approach</a:t>
            </a:r>
          </a:p>
        </p:txBody>
      </p:sp>
      <p:sp>
        <p:nvSpPr>
          <p:cNvPr id="5222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981200"/>
            <a:ext cx="4495800" cy="4114800"/>
          </a:xfrm>
        </p:spPr>
        <p:txBody>
          <a:bodyPr/>
          <a:lstStyle/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biceps and brachialis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Split brachialis in line with its fibers to bone aiming for middle of humeral shaft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Avoid injury to radial nerve distally</a:t>
            </a:r>
          </a:p>
        </p:txBody>
      </p:sp>
      <p:pic>
        <p:nvPicPr>
          <p:cNvPr id="52228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050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39853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3251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09850"/>
            <a:ext cx="3810000" cy="2857500"/>
          </a:xfrm>
        </p:spPr>
      </p:pic>
      <p:pic>
        <p:nvPicPr>
          <p:cNvPr id="53252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1981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13656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427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0" y="1981200"/>
            <a:ext cx="3086100" cy="4114800"/>
          </a:xfrm>
        </p:spPr>
      </p:pic>
      <p:pic>
        <p:nvPicPr>
          <p:cNvPr id="5427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1981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21350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529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7750" y="1981200"/>
            <a:ext cx="3086100" cy="4114800"/>
          </a:xfrm>
        </p:spPr>
      </p:pic>
      <p:pic>
        <p:nvPicPr>
          <p:cNvPr id="5530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150" y="1981200"/>
            <a:ext cx="3086100" cy="4114800"/>
          </a:xfrm>
        </p:spPr>
      </p:pic>
    </p:spTree>
    <p:extLst>
      <p:ext uri="{BB962C8B-B14F-4D97-AF65-F5344CB8AC3E}">
        <p14:creationId xmlns:p14="http://schemas.microsoft.com/office/powerpoint/2010/main" val="36243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Initial Treatment 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4094" y="1524000"/>
            <a:ext cx="7593012" cy="41148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Reduction obtained by gravity or gentle traction in the upright position </a:t>
            </a:r>
          </a:p>
          <a:p>
            <a:pPr eaLnBrk="1" hangingPunct="1"/>
            <a:r>
              <a:rPr lang="en-US" altLang="en-US" sz="2800" dirty="0" smtClean="0"/>
              <a:t>Manipulation not needed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pic>
        <p:nvPicPr>
          <p:cNvPr id="6148" name="Picture 6" descr="C:\Documents and Settings\mamormino\My Documents\My Pictures\Humerus nonop\sisavanh 49020\31101\cDSC04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05200"/>
            <a:ext cx="18129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97263"/>
            <a:ext cx="1828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8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0179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18286"/>
          <a:stretch>
            <a:fillRect/>
          </a:stretch>
        </p:blipFill>
        <p:spPr>
          <a:xfrm>
            <a:off x="762000" y="1371600"/>
            <a:ext cx="3305175" cy="4800600"/>
          </a:xfrm>
        </p:spPr>
      </p:pic>
      <p:pic>
        <p:nvPicPr>
          <p:cNvPr id="5018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529" r="28268" b="-2"/>
          <a:stretch>
            <a:fillRect/>
          </a:stretch>
        </p:blipFill>
        <p:spPr>
          <a:xfrm>
            <a:off x="4876800" y="1143000"/>
            <a:ext cx="2797175" cy="5041900"/>
          </a:xfrm>
        </p:spPr>
      </p:pic>
    </p:spTree>
    <p:extLst>
      <p:ext uri="{BB962C8B-B14F-4D97-AF65-F5344CB8AC3E}">
        <p14:creationId xmlns:p14="http://schemas.microsoft.com/office/powerpoint/2010/main" val="17127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 sz="5400" dirty="0" smtClean="0"/>
              <a:t>Surgical Tips</a:t>
            </a:r>
          </a:p>
        </p:txBody>
      </p:sp>
      <p:pic>
        <p:nvPicPr>
          <p:cNvPr id="56323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3261" b="14441"/>
          <a:stretch/>
        </p:blipFill>
        <p:spPr>
          <a:xfrm>
            <a:off x="228600" y="1524000"/>
            <a:ext cx="4071668" cy="4495800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419600" y="1447800"/>
            <a:ext cx="4038600" cy="4648200"/>
          </a:xfrm>
        </p:spPr>
        <p:txBody>
          <a:bodyPr/>
          <a:lstStyle/>
          <a:p>
            <a:r>
              <a:rPr lang="en-US" dirty="0" smtClean="0"/>
              <a:t>If needing distal exposure</a:t>
            </a:r>
          </a:p>
          <a:p>
            <a:r>
              <a:rPr lang="en-US" dirty="0" smtClean="0"/>
              <a:t>-Curve lateral towards </a:t>
            </a:r>
            <a:r>
              <a:rPr lang="en-US" dirty="0" err="1" smtClean="0"/>
              <a:t>epicondle</a:t>
            </a:r>
            <a:endParaRPr lang="en-US" dirty="0" smtClean="0"/>
          </a:p>
          <a:p>
            <a:r>
              <a:rPr lang="en-US" dirty="0" smtClean="0"/>
              <a:t>Avoid retractors around posterior distal </a:t>
            </a:r>
            <a:r>
              <a:rPr lang="en-US" dirty="0" err="1" smtClean="0"/>
              <a:t>humerus</a:t>
            </a:r>
            <a:r>
              <a:rPr lang="en-US" dirty="0" smtClean="0"/>
              <a:t>…radial nerve closer than you think</a:t>
            </a:r>
          </a:p>
        </p:txBody>
      </p:sp>
      <p:sp>
        <p:nvSpPr>
          <p:cNvPr id="3" name="Down Arrow 2"/>
          <p:cNvSpPr/>
          <p:nvPr/>
        </p:nvSpPr>
        <p:spPr>
          <a:xfrm>
            <a:off x="2286000" y="236220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1C1C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smtClean="0"/>
              <a:t>Surgical Tips</a:t>
            </a:r>
          </a:p>
        </p:txBody>
      </p:sp>
      <p:sp>
        <p:nvSpPr>
          <p:cNvPr id="5734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734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21" y="1522694"/>
            <a:ext cx="3624263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90663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Rectangle 2"/>
          <p:cNvSpPr/>
          <p:nvPr/>
        </p:nvSpPr>
        <p:spPr>
          <a:xfrm>
            <a:off x="609599" y="1600200"/>
            <a:ext cx="4038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retraction around 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bone!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66546" y="266202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NO!!!</a:t>
            </a:r>
            <a:endParaRPr lang="en-US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6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Fracture Location:</a:t>
            </a:r>
            <a:br>
              <a:rPr lang="en-US" altLang="en-US" dirty="0" smtClean="0"/>
            </a:br>
            <a:r>
              <a:rPr lang="en-US" altLang="en-US" dirty="0" smtClean="0"/>
              <a:t>Middle and Distal Third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Posterior Approach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pPr lvl="1"/>
            <a:r>
              <a:rPr lang="en-US" altLang="en-US" dirty="0"/>
              <a:t>Radial nerve exposure</a:t>
            </a:r>
          </a:p>
          <a:p>
            <a:pPr lvl="1"/>
            <a:r>
              <a:rPr lang="en-US" altLang="en-US" dirty="0"/>
              <a:t>Easier to plate distal </a:t>
            </a:r>
            <a:r>
              <a:rPr lang="en-US" altLang="en-US" dirty="0" smtClean="0"/>
              <a:t>third</a:t>
            </a:r>
            <a:endParaRPr lang="en-US" altLang="en-US" sz="2800" b="1" dirty="0" smtClean="0"/>
          </a:p>
          <a:p>
            <a:pPr marL="0" indent="0"/>
            <a:r>
              <a:rPr lang="en-US" dirty="0" smtClean="0"/>
              <a:t>Position</a:t>
            </a:r>
          </a:p>
          <a:p>
            <a:pPr marL="400050" lvl="1" indent="0"/>
            <a:r>
              <a:rPr lang="en-US" dirty="0" smtClean="0"/>
              <a:t>Lateral </a:t>
            </a:r>
            <a:r>
              <a:rPr lang="en-US" dirty="0"/>
              <a:t>decubitus </a:t>
            </a:r>
          </a:p>
          <a:p>
            <a:pPr marL="400050" lvl="1" indent="0"/>
            <a:r>
              <a:rPr lang="en-US" dirty="0" smtClean="0"/>
              <a:t>Prone</a:t>
            </a:r>
            <a:endParaRPr lang="en-US" dirty="0"/>
          </a:p>
          <a:p>
            <a:pPr lvl="1"/>
            <a:endParaRPr lang="en-US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405313" y="57404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Lateral Position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Most versatile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Beanbag with all prominences padded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Elbow flexed over bolster or tray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Check visualization before you start</a:t>
            </a:r>
          </a:p>
          <a:p>
            <a:pPr marL="0" indent="0"/>
            <a:endParaRPr lang="en-US" altLang="en-US" sz="2800" dirty="0" smtClean="0"/>
          </a:p>
          <a:p>
            <a:pPr marL="0" indent="0"/>
            <a:endParaRPr lang="en-US" altLang="en-US" sz="2800" dirty="0" smtClean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09331"/>
            <a:ext cx="3810000" cy="2858538"/>
          </a:xfrm>
        </p:spPr>
      </p:pic>
    </p:spTree>
    <p:extLst>
      <p:ext uri="{BB962C8B-B14F-4D97-AF65-F5344CB8AC3E}">
        <p14:creationId xmlns:p14="http://schemas.microsoft.com/office/powerpoint/2010/main" val="32023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smtClean="0"/>
              <a:t>Case Example</a:t>
            </a:r>
          </a:p>
        </p:txBody>
      </p:sp>
      <p:sp>
        <p:nvSpPr>
          <p:cNvPr id="6451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451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1852" r="11877"/>
          <a:stretch>
            <a:fillRect/>
          </a:stretch>
        </p:blipFill>
        <p:spPr>
          <a:xfrm>
            <a:off x="1271588" y="1447800"/>
            <a:ext cx="2647950" cy="5195888"/>
          </a:xfrm>
        </p:spPr>
      </p:pic>
      <p:pic>
        <p:nvPicPr>
          <p:cNvPr id="6451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9840" r="11630"/>
          <a:stretch>
            <a:fillRect/>
          </a:stretch>
        </p:blipFill>
        <p:spPr bwMode="auto">
          <a:xfrm>
            <a:off x="5181600" y="1447800"/>
            <a:ext cx="3036888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2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Surgical Planning</a:t>
            </a:r>
          </a:p>
        </p:txBody>
      </p:sp>
      <p:sp>
        <p:nvSpPr>
          <p:cNvPr id="6553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Approach</a:t>
            </a:r>
          </a:p>
          <a:p>
            <a:r>
              <a:rPr lang="en-US" altLang="en-US" smtClean="0"/>
              <a:t>Positioning</a:t>
            </a:r>
          </a:p>
          <a:p>
            <a:r>
              <a:rPr lang="en-US" altLang="en-US" smtClean="0"/>
              <a:t>Plate size</a:t>
            </a:r>
          </a:p>
          <a:p>
            <a:r>
              <a:rPr lang="en-US" altLang="en-US" smtClean="0"/>
              <a:t>Plate length</a:t>
            </a:r>
          </a:p>
          <a:p>
            <a:r>
              <a:rPr lang="en-US" altLang="en-US" smtClean="0"/>
              <a:t>Screw construct</a:t>
            </a:r>
          </a:p>
        </p:txBody>
      </p:sp>
    </p:spTree>
    <p:extLst>
      <p:ext uri="{BB962C8B-B14F-4D97-AF65-F5344CB8AC3E}">
        <p14:creationId xmlns:p14="http://schemas.microsoft.com/office/powerpoint/2010/main" val="36681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Posterior Approach</a:t>
            </a:r>
          </a:p>
        </p:txBody>
      </p:sp>
      <p:sp>
        <p:nvSpPr>
          <p:cNvPr id="67587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Sterile tourniquet if desired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Non-sterile tourniquet will not allow good middle third exposure</a:t>
            </a:r>
          </a:p>
          <a:p>
            <a:pPr marL="0" indent="0"/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Mark  radial and ulnar sides</a:t>
            </a:r>
          </a:p>
        </p:txBody>
      </p:sp>
      <p:pic>
        <p:nvPicPr>
          <p:cNvPr id="67588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057400"/>
            <a:ext cx="3086100" cy="4114800"/>
          </a:xfrm>
        </p:spPr>
      </p:pic>
      <p:sp>
        <p:nvSpPr>
          <p:cNvPr id="67589" name="Right Arrow 3"/>
          <p:cNvSpPr>
            <a:spLocks noChangeArrowheads="1"/>
          </p:cNvSpPr>
          <p:nvPr/>
        </p:nvSpPr>
        <p:spPr bwMode="auto">
          <a:xfrm>
            <a:off x="4953000" y="3862388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1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8611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861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10606"/>
          <a:stretch>
            <a:fillRect/>
          </a:stretch>
        </p:blipFill>
        <p:spPr>
          <a:xfrm>
            <a:off x="533400" y="865188"/>
            <a:ext cx="4049713" cy="5334000"/>
          </a:xfrm>
        </p:spPr>
      </p:pic>
      <p:pic>
        <p:nvPicPr>
          <p:cNvPr id="6861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14780"/>
          <a:stretch>
            <a:fillRect/>
          </a:stretch>
        </p:blipFill>
        <p:spPr bwMode="auto">
          <a:xfrm>
            <a:off x="4953000" y="1066800"/>
            <a:ext cx="3868738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44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ea typeface="ＭＳ Ｐゴシック" charset="-128"/>
              </a:rPr>
              <a:t>Functional Bracing </a:t>
            </a:r>
            <a:br>
              <a:rPr lang="en-US" dirty="0" smtClean="0">
                <a:ea typeface="ＭＳ Ｐゴシック" charset="-128"/>
              </a:rPr>
            </a:br>
            <a:r>
              <a:rPr lang="en-US" dirty="0" smtClean="0">
                <a:ea typeface="ＭＳ Ｐゴシック" charset="-128"/>
              </a:rPr>
              <a:t>for the </a:t>
            </a:r>
            <a:r>
              <a:rPr lang="en-US" dirty="0" err="1" smtClean="0">
                <a:ea typeface="ＭＳ Ｐゴシック" charset="-128"/>
              </a:rPr>
              <a:t>Humerus</a:t>
            </a:r>
            <a:endParaRPr lang="en-US" dirty="0" smtClean="0">
              <a:ea typeface="ＭＳ Ｐゴシック" charset="-12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14500"/>
            <a:ext cx="8077200" cy="50292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800" dirty="0" smtClean="0">
                <a:ea typeface="ＭＳ Ｐゴシック" pitchFamily="34" charset="-128"/>
              </a:rPr>
              <a:t>Affects reduction through soft-tissue compression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800" dirty="0" smtClean="0">
                <a:ea typeface="ＭＳ Ｐゴシック" pitchFamily="34" charset="-128"/>
              </a:rPr>
              <a:t>Can be applied acutely or following application of a </a:t>
            </a:r>
            <a:r>
              <a:rPr lang="en-US" altLang="en-US" sz="2800" dirty="0" err="1" smtClean="0">
                <a:ea typeface="ＭＳ Ｐゴシック" pitchFamily="34" charset="-128"/>
              </a:rPr>
              <a:t>coaptation</a:t>
            </a:r>
            <a:r>
              <a:rPr lang="en-US" altLang="en-US" sz="2800" dirty="0" smtClean="0">
                <a:ea typeface="ＭＳ Ｐゴシック" pitchFamily="34" charset="-128"/>
              </a:rPr>
              <a:t> splint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800" dirty="0" smtClean="0">
                <a:ea typeface="ＭＳ Ｐゴシック" pitchFamily="34" charset="-128"/>
              </a:rPr>
              <a:t>Slings can be used initially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sz="2800" dirty="0" smtClean="0">
                <a:solidFill>
                  <a:srgbClr val="FFFF00"/>
                </a:solidFill>
                <a:ea typeface="ＭＳ Ｐゴシック" pitchFamily="34" charset="-128"/>
              </a:rPr>
              <a:t>Instructions matter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dirty="0" smtClean="0">
                <a:solidFill>
                  <a:srgbClr val="FFFF00"/>
                </a:solidFill>
                <a:ea typeface="ＭＳ Ｐゴシック" pitchFamily="34" charset="-128"/>
              </a:rPr>
              <a:t>Tighten daily</a:t>
            </a:r>
          </a:p>
          <a:p>
            <a:pPr lvl="1"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en-US" dirty="0" smtClean="0">
                <a:solidFill>
                  <a:srgbClr val="FFFF00"/>
                </a:solidFill>
                <a:ea typeface="ＭＳ Ｐゴシック" pitchFamily="34" charset="-128"/>
              </a:rPr>
              <a:t>Sleep upright until healing progresses</a:t>
            </a:r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4114800" y="6316663"/>
            <a:ext cx="2819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0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963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963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38400"/>
            <a:ext cx="3810000" cy="2857500"/>
          </a:xfrm>
        </p:spPr>
      </p:pic>
      <p:pic>
        <p:nvPicPr>
          <p:cNvPr id="6963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3505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80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065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066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2646"/>
          <a:stretch>
            <a:fillRect/>
          </a:stretch>
        </p:blipFill>
        <p:spPr>
          <a:xfrm>
            <a:off x="533400" y="914400"/>
            <a:ext cx="3844925" cy="5410200"/>
          </a:xfrm>
        </p:spPr>
      </p:pic>
      <p:pic>
        <p:nvPicPr>
          <p:cNvPr id="7066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4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68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684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990600"/>
            <a:ext cx="3886200" cy="5181600"/>
          </a:xfrm>
        </p:spPr>
      </p:pic>
      <p:pic>
        <p:nvPicPr>
          <p:cNvPr id="716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73062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7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2707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270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t="4001" r="16858"/>
          <a:stretch>
            <a:fillRect/>
          </a:stretch>
        </p:blipFill>
        <p:spPr>
          <a:xfrm>
            <a:off x="2590800" y="914400"/>
            <a:ext cx="3776663" cy="5470525"/>
          </a:xfrm>
        </p:spPr>
      </p:pic>
    </p:spTree>
    <p:extLst>
      <p:ext uri="{BB962C8B-B14F-4D97-AF65-F5344CB8AC3E}">
        <p14:creationId xmlns:p14="http://schemas.microsoft.com/office/powerpoint/2010/main" val="317504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3731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3732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5144" r="15714"/>
          <a:stretch>
            <a:fillRect/>
          </a:stretch>
        </p:blipFill>
        <p:spPr>
          <a:xfrm>
            <a:off x="914400" y="990600"/>
            <a:ext cx="3494088" cy="5202238"/>
          </a:xfrm>
        </p:spPr>
      </p:pic>
      <p:pic>
        <p:nvPicPr>
          <p:cNvPr id="7373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5080" r="16824"/>
          <a:stretch>
            <a:fillRect/>
          </a:stretch>
        </p:blipFill>
        <p:spPr bwMode="auto">
          <a:xfrm>
            <a:off x="5105400" y="1143000"/>
            <a:ext cx="3538538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Intramedullary Nailing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Indications</a:t>
            </a:r>
          </a:p>
          <a:p>
            <a:pPr lvl="1"/>
            <a:r>
              <a:rPr lang="en-US" dirty="0" smtClean="0"/>
              <a:t>Pathologic</a:t>
            </a:r>
          </a:p>
          <a:p>
            <a:pPr lvl="1"/>
            <a:r>
              <a:rPr lang="en-US" dirty="0" smtClean="0"/>
              <a:t>Comminution/segmental</a:t>
            </a:r>
          </a:p>
          <a:p>
            <a:pPr lvl="1"/>
            <a:r>
              <a:rPr lang="en-US" dirty="0" smtClean="0"/>
              <a:t>Soft tissue trauma</a:t>
            </a:r>
          </a:p>
          <a:p>
            <a:pPr lvl="1"/>
            <a:r>
              <a:rPr lang="en-US" dirty="0" smtClean="0"/>
              <a:t>Vascular injury</a:t>
            </a:r>
          </a:p>
          <a:p>
            <a:pPr lvl="1"/>
            <a:r>
              <a:rPr lang="en-US" dirty="0" smtClean="0"/>
              <a:t>Brachial plexus injury</a:t>
            </a:r>
          </a:p>
          <a:p>
            <a:pPr lvl="1"/>
            <a:r>
              <a:rPr lang="en-US" dirty="0" smtClean="0"/>
              <a:t>Severe osteoporosis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8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52600" y="228600"/>
            <a:ext cx="7772400" cy="11430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Case Example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male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RHD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t="5128" r="16065" b="6226"/>
          <a:stretch/>
        </p:blipFill>
        <p:spPr>
          <a:xfrm>
            <a:off x="4876800" y="457200"/>
            <a:ext cx="3439887" cy="277484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1099" r="16065" b="9524"/>
          <a:stretch/>
        </p:blipFill>
        <p:spPr>
          <a:xfrm>
            <a:off x="5029200" y="3657600"/>
            <a:ext cx="3279190" cy="2797629"/>
          </a:xfrm>
        </p:spPr>
      </p:pic>
    </p:spTree>
    <p:extLst>
      <p:ext uri="{BB962C8B-B14F-4D97-AF65-F5344CB8AC3E}">
        <p14:creationId xmlns:p14="http://schemas.microsoft.com/office/powerpoint/2010/main" val="5455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Extent of Fracture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2" t="6878" r="33600" b="6349"/>
          <a:stretch/>
        </p:blipFill>
        <p:spPr>
          <a:xfrm>
            <a:off x="3276600" y="1828800"/>
            <a:ext cx="2946401" cy="4832095"/>
          </a:xfrm>
        </p:spPr>
      </p:pic>
    </p:spTree>
    <p:extLst>
      <p:ext uri="{BB962C8B-B14F-4D97-AF65-F5344CB8AC3E}">
        <p14:creationId xmlns:p14="http://schemas.microsoft.com/office/powerpoint/2010/main" val="13893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Guidewire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Insertion/Reduction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8" t="1339" r="37094" b="2381"/>
          <a:stretch/>
        </p:blipFill>
        <p:spPr>
          <a:xfrm>
            <a:off x="5334000" y="2438400"/>
            <a:ext cx="1959428" cy="394592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Reaming/Reduction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7880" r="28179" b="8856"/>
          <a:stretch/>
        </p:blipFill>
        <p:spPr>
          <a:xfrm>
            <a:off x="838200" y="2819400"/>
            <a:ext cx="2690327" cy="3138715"/>
          </a:xfrm>
        </p:spPr>
      </p:pic>
    </p:spTree>
    <p:extLst>
      <p:ext uri="{BB962C8B-B14F-4D97-AF65-F5344CB8AC3E}">
        <p14:creationId xmlns:p14="http://schemas.microsoft.com/office/powerpoint/2010/main" val="12670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Op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8201" r="27713" b="10410"/>
          <a:stretch/>
        </p:blipFill>
        <p:spPr>
          <a:xfrm>
            <a:off x="990600" y="2133600"/>
            <a:ext cx="3166481" cy="385354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4" t="9463" r="21619" b="9778"/>
          <a:stretch/>
        </p:blipFill>
        <p:spPr>
          <a:xfrm>
            <a:off x="4724400" y="2133600"/>
            <a:ext cx="3732609" cy="3592286"/>
          </a:xfrm>
        </p:spPr>
      </p:pic>
    </p:spTree>
    <p:extLst>
      <p:ext uri="{BB962C8B-B14F-4D97-AF65-F5344CB8AC3E}">
        <p14:creationId xmlns:p14="http://schemas.microsoft.com/office/powerpoint/2010/main" val="249596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It usually works</a:t>
            </a: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0" t="3881" r="13948"/>
          <a:stretch/>
        </p:blipFill>
        <p:spPr>
          <a:xfrm>
            <a:off x="2086429" y="1505858"/>
            <a:ext cx="2467429" cy="3955142"/>
          </a:xfrm>
        </p:spPr>
      </p:pic>
      <p:pic>
        <p:nvPicPr>
          <p:cNvPr id="12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1" t="3086" r="14312"/>
          <a:stretch/>
        </p:blipFill>
        <p:spPr>
          <a:xfrm>
            <a:off x="4648200" y="1502229"/>
            <a:ext cx="1919515" cy="3987800"/>
          </a:xfrm>
        </p:spPr>
      </p:pic>
      <p:pic>
        <p:nvPicPr>
          <p:cNvPr id="11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6050" r="18001" b="5457"/>
          <a:stretch/>
        </p:blipFill>
        <p:spPr>
          <a:xfrm>
            <a:off x="6705600" y="1524000"/>
            <a:ext cx="2191657" cy="4504192"/>
          </a:xfr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5" t="13606" r="14171" b="17423"/>
          <a:stretch/>
        </p:blipFill>
        <p:spPr>
          <a:xfrm>
            <a:off x="152400" y="1752600"/>
            <a:ext cx="1934029" cy="37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-2057400" y="152400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Post Op</a:t>
            </a:r>
          </a:p>
        </p:txBody>
      </p:sp>
      <p:sp>
        <p:nvSpPr>
          <p:cNvPr id="75779" name="Text Placeholder 5"/>
          <p:cNvSpPr>
            <a:spLocks noGrp="1"/>
          </p:cNvSpPr>
          <p:nvPr>
            <p:ph type="body" idx="1"/>
          </p:nvPr>
        </p:nvSpPr>
        <p:spPr>
          <a:xfrm>
            <a:off x="233363" y="1524000"/>
            <a:ext cx="4572000" cy="639763"/>
          </a:xfrm>
        </p:spPr>
        <p:txBody>
          <a:bodyPr/>
          <a:lstStyle/>
          <a:p>
            <a:endParaRPr lang="en-US" altLang="en-US" smtClean="0">
              <a:latin typeface="Arial Black" pitchFamily="34" charset="0"/>
              <a:ea typeface="ＭＳ Ｐゴシック" pitchFamily="34" charset="-128"/>
            </a:endParaRPr>
          </a:p>
          <a:p>
            <a:r>
              <a:rPr lang="en-US" altLang="en-US" sz="2800" smtClean="0">
                <a:latin typeface="Arial Black" pitchFamily="34" charset="0"/>
                <a:ea typeface="ＭＳ Ｐゴシック" pitchFamily="34" charset="-128"/>
              </a:rPr>
              <a:t>Edema Control Glove</a:t>
            </a:r>
          </a:p>
        </p:txBody>
      </p:sp>
      <p:sp>
        <p:nvSpPr>
          <p:cNvPr id="75780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US" sz="3200" smtClean="0">
                <a:latin typeface="Arial Black" pitchFamily="34" charset="0"/>
                <a:ea typeface="ＭＳ Ｐゴシック" pitchFamily="34" charset="-128"/>
              </a:rPr>
              <a:t>      </a:t>
            </a:r>
          </a:p>
        </p:txBody>
      </p:sp>
      <p:pic>
        <p:nvPicPr>
          <p:cNvPr id="75781" name="Picture 2" descr="http://www.polhemus.com/polhemus_editor/assets/weight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43250"/>
            <a:ext cx="2595563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07975"/>
            <a:ext cx="3249613" cy="2435225"/>
          </a:xfrm>
        </p:spPr>
      </p:pic>
      <p:sp>
        <p:nvSpPr>
          <p:cNvPr id="75783" name="AutoShape 2" descr="data:image/jpeg;base64,/9j/4AAQSkZJRgABAQAAAQABAAD/2wCEAAkGBhQSERUUExQVFBQUFxQUFxcVFBQUFxUXFxcVGBQVFhgXHSYeFxwjGhUXHy8gJCcpLCwsFR4xNTAqNSYrLCkBCQoKDgwOGg8PGiwkHyQvLCksLCwvKSwpKSwsLCkpKSwsLCwpKSwsLCkpKSwsLCwpKSwpKSwsLCwsLCkpLCopLP/AABEIAMIBAwMBIgACEQEDEQH/xAAbAAACAgMBAAAAAAAAAAAAAAAFBgMEAAECB//EAEMQAAEDAgQDBAgEAwcDBQEAAAEAAhEDIQQFEjFBUXEGImGBEzJykaGxwdEjQrLwUmLhFBUkM4KSohbC8Qc0U3PiQ//EABoBAAIDAQEAAAAAAAAAAAAAAAIDAAEEBQb/xAAxEQACAgEEAQICCgIDAQAAAAAAAQIDEQQSITFBE1EiMgUUYYGhscHR4fBCkVJicRX/2gAMAwEAAhEDEQA/AJsBS9by+qjx1G/kiuDwRgmN1BjqW3uWZ/Kak0WKVBduoQiOX4bcqxVweoI/BEAHU1EWIjiMKRuFX9ChkshZIsNT7p6/QKviaW6M4XAnQTG6oYynCCS4LTN4Wn3W9B8lLUw5G6vZThpg8gPkrtTDakx9AoXyxRliI4nBlvCyqmmgYZDhqfePT6/1WsVTRDLsJqeeQH7+S4x1GELXwkTB+Bp2PtfQK2WWXOCp2PtH6Iq7B2hHH5Qe2CtCje1XKtAhQOYqYRTLO80+I+atV6diteikjqPmFcxGHgeSHHBXkBU2fit/1fpP3RVrVTZT/FHR3yRrC4WRJV18IqXYPcxa0K/iMLxCqOarLKdZll1gWdwjk4/T7qR7FJgaXdd1+gQx7IwPmtL1uh+St5VT/Bp+wz9IWs5p2d0Ku5XQljB/K39IVwfZUuzVSnZUKtO6Za+DEQgmKoQVb7LQPqMUNOn+Iw+Me+QrdRqjYzvN9ofNUuyM3VpXKxXn0LraIoaX0RwCBZzhobPiPmmSmAeKo53hwaZ6j5hXPoFFnD0dLVbp0ePBaeyyymSNkSIWBhWO3C5/uajvAW21uYlbmeYUIRYmiIgJWz7Dw3VyTaKfmg/aPC/gujkl2dBRJssw8UweYHyVttJdUqcU2jwHyWmPIReCkWG4JjhdRu7NUzzHQrtlccvcu/Tcj71ZGjn+wMpt0tH1J6pfzfC90xwujzp4qtjcPLHdChkWhfyGjqv4n4I2aMql2Yofhn2qn6iigkFVD5UQj/u8O3UT+zU7GFfbUHL3KUVeRREB2G7PNYdTjqPDkFXzDC7otUqFQVKUhRkQl4en+Np4gO+YTRSw8NAQahh/8cR/I4/8mfdMlVsQlw6Iyu3Cyoa2RTsr7HjiFYp1OR96MgA/6aqHkFb/ALqFNkC/Mos/EFV3u1KyhL7Q0dLSfAj4IvkWF7rT4N+QUPa7DxQceX2KMZRRik32W/IJce2W0c1aUlVcVlWtFGgcVIBGxlGQUa+QVBsJU2X9nH6tTxpaL+JKbBXjgoq+LlXhA8gCthRqKxXniSsVBnnfZHPq7sVTY+q9zXagQ5xcD3XEb+IXoGa/5Tui8w7J0y3G0ZBEkxIiQWOgr1LMx+E7oUdoqvos4zEaKbn76QTHOEDb2t50/wDn/wDlGcybNB/sP/SUiNIBk7bnoN1ltnKOMHY0NFdsJOazgam9pubIgTGu8XuYbbbitO7VgGDTP+4faCl3GY3VQAo1abHS6o8mppLoe4tDRzIDB0gCbhRMxjajZaSe84gOa1rg0wQC1thB1ARaBsEdm+MN2QdMqLbnW4/ixxy3PxWfpDS0xO4O0fdWc1ZNJ/Qpe7Lt/HHsu+ia8wpfhu6FLjNyg2wNZTGq3bHrB010UwTsGyfISUG/6mpHg/3D7o3omgfY/wC1IhZbyV2WOKWBmh01dylv8DLSz6m7bV/tP0Wh2io/xH/a77JbxbCKTjTZ6SpJYxulrg0AN7/etxk85bwlVaVYPZq7ttPqkuiW95hm4LXA2JMWROU1HcXXTTO708P+/cOlDO6bnBrX3Owhw+YV11SQeiR8p/z6ftBPIahhY5rkXq9PGiaUSjkIhhH89T9RWYnO6THFriZG9ieE/VS5Qyzvbf8ANLOeU/8AEVOo/SEMrHCCaK0enjfY4y9sh9uf0T+b/i77Ls51RG746tcPolzL8KDuYEPcd7hukBtjNy8bcvdRoYsvc5ppmmC+A1xLH6CHejeaZEk6mOBI5wRcEMjKcobg7atPC70ufw/Ycf7+o/8AyD3O+yuMxIcARBBuCOK8+Tpko/Bp+yEFdrm8MLWaOFEVKLZUa3/HTzpu/VTRuohRZ/ix/wDW79VNXsxxPoqbnkTpAttNwN/NHB8M521yaSOnPA3IHUgLBVHMe9JGNx7q9SSI2a0bgDrxuZn+gHWLeyhR9I+wcdLA0MLnQS0k6gZ4mABaLybSNjnLEUbLdLGmClZLDfjA7ir4rr0oXn9do3EiHFh7rm3Gxg8CCDx4wSIVnI3n07L8/wBJQO7EtrQ36gnV6kZeM9fyMPaoThavslEsuP4TfZb8gqGfN/w9T2T8ldy//Lb7LfkEafxHNwSlqxzUoY7FP9PUh7h3iLOI2MLrD4iqdnvvP5zFhJcTeAP3yIq5N4SOjL6PcYb3JYGovjio3kcfsg39mxDwS0lzbj1w4Ey4OHeg228j0QzE4h9HutJaRMg3HuOyNza7QuvSKazGSYzw3msSrS7XNAAex+obwGx5XWkW4U9PL2BOWZRWZi6FSppjWGiDJALakD1Rax/ZCf8AMG/hO9k/JLz8wo1HUBTdqLa9KYkwIc29zF3D3pmxrfw3eyfkm2mKCS6OsQ2aDvYd+krzmuw7CRzNov1XpbGzR6s+bUAw9AQ1x1GzTAe5tyAZEHxNo4nldLhvwzfp9R6MGsZyxJi/AweQ2nop6DTNo4A6Rwnw8J96dcYG+lvMd2ROkXHK0IrlORiodTh3WueI/iOqw6c/dzi3S35DWujHnaDuyuRVNTapAayDEkyQRYxFgmfE5e5zSBFwQiOkAKtUxwRKmMY4MNupsvnuZBTwR9HpP8IB90FAsR2UDBLXGf5ognhMC3xR12NU1CvqsVHCD4Zdd9tXMWeYZvhHNcQ8ODupHmChVPD6DIB4/mgeY52FyvV86yllRpDvI8WnmEkMy4Ad4AkOc0+tuI4Dz+CzSrkntzwdevV1WRVkliS9itkomtT9ocE/CmlnCZa1jqLgCJe0bOAvJ4+Efs2c6GHnfZFVW1lGbXaiNrjNewIytnre25LXaBsYiofZ/SF6CzAsbMACb25odi+ztGo4ucDqPHURsABbbgrnS3FITpNXGqbk89YPNO8XSNTSbd15FvLbc+XuWY/KnH8QvcXRpBLu/H8pI28F6jh8npMboa1sbXAJPUkXQLPOzRI1U4kfl4Efy/YqOE4rhmqOpotn8Sx9rEmk8nhHWb+Ke8jb+BT9kJNwmF/EDSDcgGBDheOXDknbI2/gU/Z+6RUuWzT9ITzWo/3yQPZ/iR7Dv1U132gZ/hn9G/qCnp4Rz8SCNgxwJ4Aktgf8T7lezHKDVpOYHAExcjkQfonxi3FnIhZGFkW/DR5o9+mLweBF4I4+S0cc8tDD6NwHdGpkkSXG3K5PwmbJsq9hnTZ49x+U3Vih2FpgS5z3P5yAAfAQhrrnHo6Wo1OmtxueV94h06VSmIeS5gi5lzps0S48NIAA8EUyJv47PP8ASUVznJ3022BcwbkSCPFw+t0NyQgV2Ta5HvBAHxCRLO9buzdBwenkoPjD/IYs9H4FT2T8kSybC6mDlDfkLKpmOGNRhpt9Z/dHnxPgN0x4PDimxrR+UATz8VrhHMsnmbJYWAWey9AuLiySSSZc/c+alp5PQZ6rGixbx2JBI38B7l3mWM/KEPNQnimYinwiepZJYlJ4/wDQi5rAIAAHIAAfBCcyyX0guNTeR3b7JUpcQrWWY/UdJ4yplPhlxlKHMRGr9jO8YqQPEX+BWJ7r4EaisQel9ho+uWe55rlfZnFDEUyWhtJr2OI1UxZpm7aZ7x8YnZPeKZ3D0PyU4pkb2XOJb3XdCmWTc+zJFJGYMTRb4sb+kJAr457QAHGNol1vIWT1kmNZUoDQ4O0BrHRwcGtt8d/AqT+7mvdGhpJ5tB8yluDePBr0+ojUmpLORT7MYOviqsekeKbIL3eHBolu5gdN+An0tjAxoAEAAADkuMFgm0m6WgAb2AEnibKRyfCO1cmS+71p5Swiri6vBUYRCtSlV/QqSBj0RNprH0SDIVptNd02Dc7BJazwE5YOqzZZDtyL+668vp5o4HSW7E/xC832XpL6moylz/o6nVxDydQBdqdBA9a8C3G6GzMniJq0sq60/V6O+zuHfiYqPEU2OBECNbhItYd0T9OcN7nALinTbTaGtADWgAAcANgq1VxhaEtq+0xzl6ss9LwiOvjzMBVziCeKjLV01qU2GkkbGIhEacPbZUTSkKzl9PSCfJVGWXgGfWRR7RYxtDEamtl5aNQG+8gi3EfpRbs60uoUwOX1Kj7SZUK1VhBh2mLCdXeOnj196OZRlooUmsmSBc/H3JcYtzfsbLbYKiOPmf6ZLVKgGhR1sQG2WVayHVDJWlvCwjBGOeWWTi/BaGJUDQuajLJTk0NwgloDhISVjMuZTxjNIGl0uAtDSAZgdYKaMpcdRHCP/CizPJBUxFKoB6uoP8Wx3fOTHQlDJeok0Mot9KTTfDT/ACJ8sw1tZ3O3T+qnxFfgFO4wFUcxPSwsGdPc8sG1LkrbGK2cKsFBAGV3NstZbQh5edmg+8/0lTVWLjHP9HTDfzOuUKXOSN+CrWzIlxW1HTwlhO6xV6gWArQxQdYgLnO8mZiMO6ntIseR3HkqFGpBR6ldkhOrlh5FTR5HkmeuwuL0OboY53ontiXAzAceJIdPkXQLr1nB4fSJO538PBBqfZSkcZ/aiO8AIbFtYt6TqBHnfcKr2wzuB6BhufXPhwb57nwjmn6m6LfqBaemd0/SiNZeuJXnuT9oKlEhol7P4TJj2eXy8E55dmrKw7tjxabOHl9RZZ67o2dD9Rop6d88r3CIWOpLlpXQemtZMXPg49Cq+Iqz3W7BdYvFcAosPTSZ/D0MivLOqdOTCutaGiy5YzSEGr9q6QqmmZtYu/KDxHPzUilBZl5LUJ3PEVnAWqOXBauW1QRIMg8rroFH2TGCF+HXLaSugrZohA456Jvx2VWUpMKSs8bDYLp7wLDdc0qUm+w+JQYxwuys+WZh8IJ1neIHgD9VO9yhxOYMpkNe9rS6wBMStuemrEVhA4b5Zw5qgdQViVIAqayHnBSFNcvCuuoLTMPF3eQSXBvgvesGYejob4m5UjVwDJ6IJ2qzx1ENayz3XmJAA680xNRWfCJXVK6ahHthmq5RNclrAdsA61UaT/EJLfMbj4o9RrhwBaQQdiDIUjOMumOt09lLxNF2mpDSBVRtRSelhGZ2vY6qMazvHhdAw41asnYX9ymzTEk2XWWUoaTxJAS5+yDiscs6IWK+zC2WIPTJuQKoYJ1Taw4ngPuUdpUw1oaNgIQz+2yQAPAAK7UrimwueYDRJP2TYJZAlllTPs3GHpT+d1mj69BuvNq2Jlx1GXG55meKZ8bQdiX6nDvOkNbMaNy1s8DYyYIlxkWaUuZxkb6IBLSWmSDbU3aZAJI4cSL78k3wlJ/Ydr6OtqqTin8X2/oXMtqUzSe8tedLT+GwAvceLnCQdIkANm5a6dlzh8z199rXUSA97WSZDWnS18naXekaWgx3feDp1i3vAlpBiWlwdeeVwIt9wrOBqFtPR+UWadTnHROrSJ2AcTZR2QjXgKOnunqFKT4HPJ+2AMNrWO2sbH2gNuot0TMMQImbG8jkvM8FhDVqBjbSd99I5nmnMQ1rabNmgBXRZKS5EfSOnqqktnDfj2Lr6gJJ4BXcA0xqPHboh2Aw/pD/ACNN/wCZw4dBx93NXs1zEUaZcbnYCY1OOw8OZPAAngmpZe59HKeX8KBnarPfRN0MP4jh/tb/ABdeA9/BIbWkmBxW80xb3Pc5/rOvewv6vlG3Da6q0sYQ4EzGzm7FwJEjVwloI/1cYhYpt2z54R6bTwjpKfh5b54GHKsfUoiQSaYuZa80+Mw8CBtvtzTZl+asqzB7wsW2kHy3HiLLz7H5w59akW1gGkE+iFNzO9SaXNpOcySWudAAE+seIXb6xY5uklrmtAsfVPIHwmOHRaJv0UscnNqg9bKWVh+/7npjXLVSrAS5kHaQ1CGPHeiQ4bGN5HA/DojYraimKalHKMVtEqpbZolpNkqXG4xtGmXOMBo/YHjKkps0i+5/cJC7U576Z+lp/DabfzO2J6cB7+NqlL045fZem071Nm3x5B2ZZi6tUL3cdhuAOARLJs9q0gARrp7AEif9JO/TboltuMFiBqgiQbWm/wAkVxWYaKIfSpNrOMB73ObDXPA0tLDfTqJaA0gktm8gnNTCcnubO1rb6aq1XtyvyHzCY5tQS07bg2IPIjgrTXLzn+1vpnU0uY9jjTI2gtA1tAJILA/UBaIjwAZMn7UtqQ2pDX7A/ld9j4LQrVu2s5k9HP01bDmL/wBoZRVUFStJXNSuAFvCtkzwHzRvngw8LkkxFcUqZc42aCT+/gvMsyzF1aoXu3J93gmftlji6KLLxBfcXJu1o5mAXR7KQ8QXyTtFiDab8+B4XWW9tvaujufRkI1xdj5k/wAF/IZwWE1AuloDRqc4xDZnS0TbUdJNzAHWDLh8zAk4epIaS0uDQJIbqgiQHAgnvR+WBO6X8FjTTBaA1zDOqm8EtNrkzcWMXjqYXeXYmJBa1rm+k0aGFsNqkS0mfyxAA4dUaUI15XYEpX2ahKS+F/eh4y7ta11qg0Hn+X7j49UdZiQRMgg8ivMmkmw4x58k4YSkaVFrOO56m5/fgqotlLhg/SGlqqxKHGfBbqvBJPAceiJ5VQOnU603APAcPNDcvwut2ngILvo39/VS9p8wLWehp+s8S437rNuHO/QBxMAEp3/Y5iW5qOcfoDcb24eKjhTDSwGGkkyRz81iWP7JU4NJHMSR72gj4raxu209FHR6TC6/2eiZRg4Gp252ngP6pd7YZ27X6NsgUyCeEu3BvwG/XonDWhOcZPTxA7wvwcNx91vlB7NsTg6ayELN1iyhXy7P2FwbWsJiYtImx5Hw2vNryVe/0r5eLQTY2DRMd7qTcXvs3Yq2bZBUoG41s/iAm3Ij6Hkocvzd9KADqbbun6TMbbH4pcLnH4Zm67RxsW+l/cE80yRsyyWk308L7SLgOMEkAR4RJAenhS0wRcxzk2GmPDlcpowWIZVk6jqPOJ4WvaPDY8SSFPgaIfUNYxoaSKdo1HYvHhYAdCVLK4zWYsHT6qyltWLr37RNlOA9BTv/AJj9/Dk39+KvUMOXHSNzuf4Rz68v6KJhLjzJMAI9g8MKbeZNyeZ+yYo/4o511spycpds67tJnBrWj3AcUoVcyGIqF82Eta24LWyBr8HE3ngIEzKM9psLUq0i2meMuG2oDhPWCvOatR9N5HeY4TvuDHA2jofgl2WOEkscGzSaWNtbe74v7+Y3uy6m+kXPDrB3FgJJuC2BY3iNjMmTdK1XKix2p0uYLng4NsCOhmJ2vsCiGF7QF4a2qdJbZrrhpN41DcH3CARtMl6lQBgEggCwsdT7XiwgSOQ8gjcY2rKBjO3SvbLr2/YTK2K1PnYSI0SIAI0t/fM8FZa6evxv80QxeSh0ubAjhtx28OJvA6RJt9nct/8A6u/0D/u8ljsrluSZ16dXVGuVi/15yFcly30TJPru38Bwb90xZfh/zHy+6q4HDajfYb+PgruZ4gspuLG6nASGjieH3jwWuEUkefusldPntgvtBmMn0LJvHpCNw07NH8zvgJPJA3ZI2taWgiBvB0mDMRwB9WTwgs2S/VzF4qF094yXczJvINiPDwRjLO0TSC31ahsHEkggciZvbiLcZ2QQshZwzbbpLdPhwfXt/egBmeXOpuIMODbBzb++enw3sqNdgcIcJkcjEkkgDYiJnndPf9nBBBAcSdInoNTiL24kEmbSbhL2OyMEk0gbmAN5IMW6m8cJ3BMGpVuHMBleqhctly+/wVG1iWtkjuiLWHiR1RbIMu9I7W71GX9o8AhmW5e57m02iOcCNIG8hNx0saKbPVb8VmrhulukdDWalU1KuHb/AARYdiSTPkBzPBFMVixQoFzr6RPtOPAdSYQ7JqGt+r8rLDxdxPlt71U7ZsquDdLSWNkmLmeEjlE+8rW5NRcjg01q2yMG8Io0jq7xOsuJcS0+s4lpc3kRaIOwGyzN8upOpgaRJ73rEljeEO5TtNt4HBKVLHvYe64g23Ak34iwd+4RfD9oQ8/jd1xiXC7Tt5skRwm17WVwtjJYkartJOuW6t5/Mo47s/UYDpGsEerNwJHvEmLRcHu2Q6i0tdBkb+M7cePHkbpzq1hU272ozNzYSGtHO3z43mlmGXjSLd9x0t8SbNAcLESZMiwaYhDZVxmIen1j3JWL+/ac9mcDrf6R3qs28Xf0H0TK1hcbXJsAo8FgxTY1g4b+J4lGsrwkd48bN6cT5/LqpXDC2mbV3+rY5eOkdDRhqJc7ZtyeLj/U2SrQzBlUkuIL3nU4EcZ7obzDQBEX3NpTD2lyt2IphrHAaTMHZ3KeX9V53mGX1aLiHsLQZuLg/vwVTnKElhcD9Jp6rq3mXxP8h1ZgGOALqNJx5lpcTwkmDJ8ZWJMpZ5WaABXcALDvA/MhbR/WY+wf/wA2z3R6CMVK7FVCMPiJV2nVTzlFqowOEG4PA3SxnHZMHU6iAHEbHhcHu8tuNvkmRr10hlBSWGOqunU8xEHKskc+rpOtrWzrEkQDwve/7smavXFmizW25BWcxxOkQNygGOxOlpPggjBQQzUah3SzjAy5BUa4l5O0tb0HrO8zby8UYq4hJOSYkt0jgRHmb/NMLa6OL4MrXJddVQ3Ncop1xDhfg4bhWRUXQco0n2HGTi8xPO81yKpQO2pmwcOU7f0Kjy7NjTiTLZ2JsIvYn1ecGfPdei1aYcIIBB3BS1mHZUB2qnAB3aSQB4grNKuUeYnVr1Vdq2XfwcsxIxIaGCGRLyLd3YMEc9uMAWN4RzCiSGgcgBwH9AAhFJgptDG7Dc8zxKs5ZmUOc7+GGDzu4+7Sj5ffZzrGuodDhTaGNA/Z8VBUeqpxxcufSpxnSwDs77O064JjS/8AiHHqOKR8yyqpRdDxI4OGxjx8/Ahek61FiKDXtLXAEHgUmdSl0b6NZKviXKEDLs4c3uklzYjeCBYwDx4Wt9UdZjKfo9TSZADYG5JEBoH7iZuNqWcdktJLqcuaZlvHy5/vqu+z+U+jms8H+Vrid73g7bn4+CCEpxe00310Th6sX/P3BLDUfQsJMekfcxwEQGjwAsq9SsbNb6zzA8OZ8gtYnESSShuEx345P8IHxJn5IpeyOa5OTyx/wlIU6YaLQFxVeqgx8ha9MneBYPzXs9SrSSNLuYt7+aT8y7OVaM/nZzHLx/ra/Fega1opcq0zVVqpw4fKPM8Hjn0/VnxAjykH6fBNeQ1HVorVBGkFrR4n1nHytx4qzj+ztOoZHcPMAX6hdy2mGsbs0BBGMk+eh999c4px+YL4KlqcBw3PT92RzUAErYTNNImfWcR5NMfPUioxhPFOic1rLL76iqYim14hwBB4G4XPpVouRFrjlAWr2PoEkwRPAEfULEZlYg9OPsaPrNv/ACYsVqL6Q1Eggb8FbwePDuKB43FPreufcAAOgCG0scaZvtMSPD5FSU9rwZ0h/ZVWq+K0iUCwOcggLjGY7V0RqSxlFEtXFySXFAswFStIptJHPgfeo8xxkBNHZ/tDTFBmukQdIEti8WmDtMT5oE1N4CfAFyqhiGNDX0yYsCCdhtMgI9Qx20268DyV2r2noRam8nx0t+MlKOf5rULw9rYY2ZaLwLXPPiieIoHljfTqqdr0p5VngIF7JgoYoHZSMlLohf1qhmeNjujdaxWNDR4oBXx8d4qSeAkSY/EimySbqlkGPa9rgTDtRN+IgRCOZNgqFdjXveNR3a4hsHYgTuOiLVMkwwHeNMdXN+6FQbeSNropYXFWifBW2Vkt5zjaVFzRSJIJIJvpsLAeN9/nKsYDNQdyr3LOChhFRdhypUq4Kma9WQncUEx+K1OgbKfMsfAgcUCxWM0hBKWAkRZpiw0JbyzOg2q4ukNdAnpME+FynHJshpYpmpxDiZlpO0EiI5WRUf8Ap/h4j0bf9sfJUoOXJTZRyzHh7LGY+XAog2ulztHkowAbUo1NJLtPoydQcDM2NxtzjzUOW9pg6zu67kdj0KLOOGV2Nraq7D0NoYsFWRWRZIS4jEBolL+MxUAuVjHYrUYCG43DPqjSzbnEylzeegkd4euXUWRwHzJJ+JRnLMz7oB4W+yB4PJq9NoG4HMH6LWIqOpkEjSTbwKtPCKHJleVM2ok/B5wRxRvC5o1yJNMgX1rFUFcLERAe7Jy9sgjy2S3i8NBLXC4MGUWyTPCxwB9U2RLtJhWVGekZ6zd/FvGem6S8WRyu0RcMR3E0pLbjct+3JWKecMe2zh5mCOoXdZllV7NdmTUrOcR3WOhvWxnyBHmfBLgsrBcuDYy91YxcA8tz9k1Ucst3gR0E/BHsuyNrRsu8fiG02wN0+ENvLYLeRfZlbeGo+UKrmOWOa2SCBzkyPMKc5oWulMOCxlPEUy10G0Ec/sVG1P4Sco82q4Mh2phg8RFj49USy/NTsbOG4+o5hWs3yw0Xlsy03aeY8fEfvdLOeUyGh7SQWmZHjb7e5Z1lSwE+sjRWxOq5KB46u55IZc/ALnIsRUxIIIjTALh+YnhHC3zCb8p7MbEhFNTk8ETWAfgsCdAa0fTx+q5flrxuITdWwDGt7wCBOxDNUQIT+lhgrkCYrCy0ggEHnO/C/DqENp1TSMQS08f4fAkb9fHgvQXZXTrU+7Yx7uVkp43COY4tcII+PiPBZ7E48hJ5J8FmUdESOaCEn4vGehIMS0yDHPf7+5W8uzZtT1TcbtNiPuFcJyS5I8BOvW/MUAxmIdUMMvwngPuiFVhq+z8+Y6IxlmQzBiyW25vgLhIq4DB6WBrLxMc+c9fupfS1hbU8f6nfdMb8uY1t7fBDfSN1aS4x1WrpYAF7PsHrpku1S3vAgajPT81iUrsZaDB6bfvwNwvVcVkwdTJZcxbxSbi8va4m0O57HzSbG4lpZF7C59UouidTQdjvHgfumXL+1FOrYOh3J1v6HySfm2H0VCOipYbBPqP0sEnfwHiSnRSayLbaeB8x1bSDe5RzJs4fTotDmtcQIvY+8boFgOzz3QHS75BNLcnIbcB3wKCvO5sOWMFev2tPCm0dSSlvOcW+r33uHd52aJjbgPNGsRgmg2ZB9r+irYjKHaSYm2yueWi1gB0KvAi/uVqliCFTfgwLttHDh0hRf3ixphzg0jnb3FITfgJh9uaujdYgX97Uv42/7lpM3MrgIUwmHD4uWieIv9UBpsRLDmw6ooLDBZQrU4kcrJh7L4kMpC25cf8Akft8EBzHc+/3q9kr/wAJvV36nIVxLgj6GvE5s0Ntul7F4kuK3WeqzwmvLIuClWVjLK5ZUHjb6j9+K4qMWqYgg8iCltYlkvwEs5qa2TxafgbH6e5K+ZUppuHMEJjxAlrh4H7/AEQDHbFDZ82SLoZOweBpswtMn1nAvPVxP0AHkmypiGsE2Sd2eqRh6XsNVrE4g7SnZBwd5nmZcfBAqtS6s1Sqr2pEk2MRfyXMnU3gTY/Aq32gIe0O4t+R/rCDMMEHkQfiiOJNnDwPyRR+VoryK+eUppE8oPxv8Cl/LG94lNWYCWOHMIVgsMAQOZA95CCMsRwU1zkfclyxulo/hACYDpptQTDvhQYvEnaU7OEDjJ3mWZF3RBXPupnuUBF0ieXyMQdyPNSJabqt2gojUHt42d14H3fJVMIYe3zHwKmxtSWmeY+aLOYYYPkSe0lDvNd5Jn/9Pez4dQ9I787nHqGnT8wfegueMkR4FOHY/GaMJRH8p+L3H6oqpZjhgyXI00MK1osFWzPGhjfFR1c4AHilvMMaXFHKeOi0slXGY0l0q5lWeDVodx/dvFB6rlXfa4SVKSYbXAd7QYBpBezfc+I59V592iowWu8vd/5T8/EyweIHx3SZ2hZ3I5H7pvU00LazEWpWlixazMelsF1cZ6vmsWLMu2amVcf9PqVPk/8Aljq79RWLEC+YngtP9ZacsWJpDh4sogsWJc+yFupuUu4/ZbWIbPASDWQ/+3pew1WK26xYmLoFFeoq7lixBLoJHJ2V+rx6LaxVDpkAGM9VVMF67PaZ8wsWJKCHZiqYjitLFpfQCKrlGsWJcugiaj6w6/dd4rj++KxYq/xK8i5mu/kmLs9/7al7J/U5YsQ1dEfZaxWyF1FixFLstFZ6iesWIH2Ey9T/AMtvT6lK/aLZ3tLFid5QD+ViwsWLFsMZ/9k="/>
          <p:cNvSpPr>
            <a:spLocks noChangeAspect="1" noChangeArrowheads="1"/>
          </p:cNvSpPr>
          <p:nvPr/>
        </p:nvSpPr>
        <p:spPr bwMode="auto">
          <a:xfrm>
            <a:off x="4500563" y="-422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75784" name="Content Placeholder 1"/>
          <p:cNvSpPr>
            <a:spLocks noGrp="1"/>
          </p:cNvSpPr>
          <p:nvPr>
            <p:ph sz="half" idx="2"/>
          </p:nvPr>
        </p:nvSpPr>
        <p:spPr>
          <a:xfrm>
            <a:off x="612775" y="3859213"/>
            <a:ext cx="4040188" cy="3951287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75785" name="Picture 2" descr="C:\Users\lcannada\Downloads\photo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21423" r="35451" b="8432"/>
          <a:stretch>
            <a:fillRect/>
          </a:stretch>
        </p:blipFill>
        <p:spPr bwMode="auto">
          <a:xfrm>
            <a:off x="533400" y="2743200"/>
            <a:ext cx="3660775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75714" y="3429000"/>
            <a:ext cx="620486" cy="6096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5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Case Discussions</a:t>
            </a:r>
          </a:p>
        </p:txBody>
      </p:sp>
      <p:sp>
        <p:nvSpPr>
          <p:cNvPr id="76803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21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Case Example</a:t>
            </a:r>
          </a:p>
        </p:txBody>
      </p:sp>
      <p:sp>
        <p:nvSpPr>
          <p:cNvPr id="77827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b="1" smtClean="0"/>
              <a:t>20 yo female</a:t>
            </a:r>
          </a:p>
          <a:p>
            <a:r>
              <a:rPr lang="en-US" altLang="en-US" b="1" smtClean="0"/>
              <a:t>Mother of 1 year old</a:t>
            </a:r>
          </a:p>
          <a:p>
            <a:r>
              <a:rPr lang="en-US" altLang="en-US" b="1" smtClean="0"/>
              <a:t>Fell off curb</a:t>
            </a:r>
          </a:p>
          <a:p>
            <a:r>
              <a:rPr lang="en-US" altLang="en-US" b="1" smtClean="0"/>
              <a:t>RHD</a:t>
            </a:r>
          </a:p>
        </p:txBody>
      </p:sp>
      <p:pic>
        <p:nvPicPr>
          <p:cNvPr id="7782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13791" r="20131" b="9200"/>
          <a:stretch>
            <a:fillRect/>
          </a:stretch>
        </p:blipFill>
        <p:spPr bwMode="auto">
          <a:xfrm>
            <a:off x="4876800" y="1771650"/>
            <a:ext cx="3160713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27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885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Nonoperative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ORIF Standard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ORIF Locked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IMN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3810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5400" i="0" kern="0" dirty="0" smtClean="0">
                <a:latin typeface="Arial" pitchFamily="34" charset="0"/>
                <a:cs typeface="Arial" pitchFamily="34" charset="0"/>
              </a:rPr>
              <a:t>Treatment Options</a:t>
            </a:r>
          </a:p>
        </p:txBody>
      </p:sp>
      <p:pic>
        <p:nvPicPr>
          <p:cNvPr id="78853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13791" r="20131" b="9200"/>
          <a:stretch>
            <a:fillRect/>
          </a:stretch>
        </p:blipFill>
        <p:spPr>
          <a:xfrm>
            <a:off x="5110163" y="1981200"/>
            <a:ext cx="2886075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8600671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9875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15479" r="7500" b="7562"/>
          <a:stretch>
            <a:fillRect/>
          </a:stretch>
        </p:blipFill>
        <p:spPr>
          <a:xfrm>
            <a:off x="4343400" y="1600200"/>
            <a:ext cx="3721100" cy="4691063"/>
          </a:xfrm>
        </p:spPr>
      </p:pic>
      <p:pic>
        <p:nvPicPr>
          <p:cNvPr id="7987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15010" r="16048" b="8031"/>
          <a:stretch>
            <a:fillRect/>
          </a:stretch>
        </p:blipFill>
        <p:spPr>
          <a:xfrm>
            <a:off x="457200" y="2057400"/>
            <a:ext cx="3063875" cy="4114800"/>
          </a:xfrm>
        </p:spPr>
      </p:pic>
    </p:spTree>
    <p:extLst>
      <p:ext uri="{BB962C8B-B14F-4D97-AF65-F5344CB8AC3E}">
        <p14:creationId xmlns:p14="http://schemas.microsoft.com/office/powerpoint/2010/main" val="6584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Consideration</a:t>
            </a:r>
          </a:p>
        </p:txBody>
      </p:sp>
      <p:sp>
        <p:nvSpPr>
          <p:cNvPr id="80899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4800" b="1" smtClean="0"/>
              <a:t>IPV?</a:t>
            </a:r>
          </a:p>
        </p:txBody>
      </p:sp>
    </p:spTree>
    <p:extLst>
      <p:ext uri="{BB962C8B-B14F-4D97-AF65-F5344CB8AC3E}">
        <p14:creationId xmlns:p14="http://schemas.microsoft.com/office/powerpoint/2010/main" val="64815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7772400" cy="1143000"/>
          </a:xfrm>
        </p:spPr>
        <p:txBody>
          <a:bodyPr/>
          <a:lstStyle/>
          <a:p>
            <a:r>
              <a:rPr lang="en-US" altLang="en-US" dirty="0" smtClean="0"/>
              <a:t>Intimate  Partner Violence</a:t>
            </a:r>
          </a:p>
        </p:txBody>
      </p:sp>
      <p:sp>
        <p:nvSpPr>
          <p:cNvPr id="8192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Leading cause of non-fatal injury </a:t>
            </a:r>
          </a:p>
          <a:p>
            <a:r>
              <a:rPr lang="en-US" altLang="en-US" smtClean="0"/>
              <a:t>Multinational study</a:t>
            </a:r>
          </a:p>
          <a:p>
            <a:r>
              <a:rPr lang="en-US" altLang="en-US" smtClean="0"/>
              <a:t>1/6 women history of IPV w/in last year</a:t>
            </a:r>
          </a:p>
          <a:p>
            <a:r>
              <a:rPr lang="en-US" altLang="en-US" smtClean="0"/>
              <a:t>1/3 IPV in their lifetime</a:t>
            </a:r>
          </a:p>
          <a:p>
            <a:r>
              <a:rPr lang="en-US" altLang="en-US" smtClean="0"/>
              <a:t>1/50 injured women in office as a direct result of IPV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0363" y="6172200"/>
            <a:ext cx="33480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PRAISE, Lancet, 2013</a:t>
            </a:r>
          </a:p>
        </p:txBody>
      </p:sp>
      <p:pic>
        <p:nvPicPr>
          <p:cNvPr id="81925" name="Picture 10" descr="secr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28" y="1219200"/>
            <a:ext cx="1544457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77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294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2106" r="27052"/>
          <a:stretch>
            <a:fillRect/>
          </a:stretch>
        </p:blipFill>
        <p:spPr>
          <a:xfrm>
            <a:off x="914400" y="304800"/>
            <a:ext cx="3332163" cy="6392863"/>
          </a:xfrm>
        </p:spPr>
      </p:pic>
      <p:pic>
        <p:nvPicPr>
          <p:cNvPr id="8294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337" r="35558"/>
          <a:stretch>
            <a:fillRect/>
          </a:stretch>
        </p:blipFill>
        <p:spPr>
          <a:xfrm>
            <a:off x="5638800" y="609600"/>
            <a:ext cx="2684463" cy="5881688"/>
          </a:xfrm>
        </p:spPr>
      </p:pic>
    </p:spTree>
    <p:extLst>
      <p:ext uri="{BB962C8B-B14F-4D97-AF65-F5344CB8AC3E}">
        <p14:creationId xmlns:p14="http://schemas.microsoft.com/office/powerpoint/2010/main" val="40294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397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591" r="18210"/>
          <a:stretch>
            <a:fillRect/>
          </a:stretch>
        </p:blipFill>
        <p:spPr>
          <a:xfrm>
            <a:off x="533400" y="914400"/>
            <a:ext cx="3532188" cy="5791200"/>
          </a:xfrm>
        </p:spPr>
      </p:pic>
      <p:pic>
        <p:nvPicPr>
          <p:cNvPr id="8397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1346" r="26212"/>
          <a:stretch>
            <a:fillRect/>
          </a:stretch>
        </p:blipFill>
        <p:spPr>
          <a:xfrm>
            <a:off x="5181600" y="914400"/>
            <a:ext cx="3176588" cy="5715000"/>
          </a:xfrm>
        </p:spPr>
      </p:pic>
    </p:spTree>
    <p:extLst>
      <p:ext uri="{BB962C8B-B14F-4D97-AF65-F5344CB8AC3E}">
        <p14:creationId xmlns:p14="http://schemas.microsoft.com/office/powerpoint/2010/main" val="33375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499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4" t="11501" r="2933"/>
          <a:stretch>
            <a:fillRect/>
          </a:stretch>
        </p:blipFill>
        <p:spPr>
          <a:xfrm>
            <a:off x="762000" y="533400"/>
            <a:ext cx="3235325" cy="6059488"/>
          </a:xfrm>
        </p:spPr>
      </p:pic>
      <p:pic>
        <p:nvPicPr>
          <p:cNvPr id="8499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8" t="13306" b="2"/>
          <a:stretch>
            <a:fillRect/>
          </a:stretch>
        </p:blipFill>
        <p:spPr>
          <a:xfrm>
            <a:off x="4800600" y="685800"/>
            <a:ext cx="3325813" cy="5464175"/>
          </a:xfrm>
        </p:spPr>
      </p:pic>
    </p:spTree>
    <p:extLst>
      <p:ext uri="{BB962C8B-B14F-4D97-AF65-F5344CB8AC3E}">
        <p14:creationId xmlns:p14="http://schemas.microsoft.com/office/powerpoint/2010/main" val="401738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Methods of Nonoperative Treatment: Sarmiento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Upright posture</a:t>
            </a:r>
          </a:p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</a:rPr>
              <a:t>Close follow up</a:t>
            </a:r>
          </a:p>
          <a:p>
            <a:pPr lvl="1" eaLnBrk="1" hangingPunct="1"/>
            <a:r>
              <a:rPr lang="en-US" altLang="en-US" dirty="0" smtClean="0">
                <a:solidFill>
                  <a:srgbClr val="FFFF00"/>
                </a:solidFill>
              </a:rPr>
              <a:t>Initially weekly for approximately 3 weeks</a:t>
            </a:r>
            <a:endParaRPr lang="en-US" alt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b="1" dirty="0" smtClean="0"/>
              <a:t>Brace until healed </a:t>
            </a:r>
          </a:p>
          <a:p>
            <a:pPr eaLnBrk="1" hangingPunct="1"/>
            <a:r>
              <a:rPr lang="en-US" altLang="en-US" b="1" dirty="0" smtClean="0"/>
              <a:t>Initial pendulum shoulder exercises and active elbow motion</a:t>
            </a:r>
          </a:p>
          <a:p>
            <a:pPr eaLnBrk="1" hangingPunct="1"/>
            <a:r>
              <a:rPr lang="en-US" altLang="en-US" b="1" dirty="0" smtClean="0"/>
              <a:t>Active shoulder exercises delayed until fracture stable</a:t>
            </a:r>
          </a:p>
        </p:txBody>
      </p:sp>
    </p:spTree>
    <p:extLst>
      <p:ext uri="{BB962C8B-B14F-4D97-AF65-F5344CB8AC3E}">
        <p14:creationId xmlns:p14="http://schemas.microsoft.com/office/powerpoint/2010/main" val="38312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Case Example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b="1" smtClean="0"/>
              <a:t>45 yo male</a:t>
            </a:r>
          </a:p>
          <a:p>
            <a:r>
              <a:rPr lang="en-US" altLang="en-US" b="1" smtClean="0"/>
              <a:t>RHD</a:t>
            </a:r>
          </a:p>
          <a:p>
            <a:r>
              <a:rPr lang="en-US" altLang="en-US" b="1" smtClean="0"/>
              <a:t>Works from home</a:t>
            </a:r>
          </a:p>
          <a:p>
            <a:r>
              <a:rPr lang="en-US" altLang="en-US" b="1" smtClean="0"/>
              <a:t>Ski injury</a:t>
            </a:r>
          </a:p>
        </p:txBody>
      </p:sp>
      <p:pic>
        <p:nvPicPr>
          <p:cNvPr id="8602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13606" b="13644"/>
          <a:stretch>
            <a:fillRect/>
          </a:stretch>
        </p:blipFill>
        <p:spPr>
          <a:xfrm>
            <a:off x="4724400" y="2133600"/>
            <a:ext cx="3849688" cy="3781425"/>
          </a:xfrm>
        </p:spPr>
      </p:pic>
    </p:spTree>
    <p:extLst>
      <p:ext uri="{BB962C8B-B14F-4D97-AF65-F5344CB8AC3E}">
        <p14:creationId xmlns:p14="http://schemas.microsoft.com/office/powerpoint/2010/main" val="18882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704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Nonoperative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ORIF Standard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ORIF Locked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IMN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3810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5400" i="0" kern="0" dirty="0" smtClean="0">
                <a:latin typeface="Arial" pitchFamily="34" charset="0"/>
                <a:cs typeface="Arial" pitchFamily="34" charset="0"/>
              </a:rPr>
              <a:t>Treatment Options</a:t>
            </a:r>
          </a:p>
        </p:txBody>
      </p:sp>
      <p:pic>
        <p:nvPicPr>
          <p:cNvPr id="8704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13606" b="13644"/>
          <a:stretch>
            <a:fillRect/>
          </a:stretch>
        </p:blipFill>
        <p:spPr>
          <a:xfrm>
            <a:off x="4648200" y="2168525"/>
            <a:ext cx="3810000" cy="3740150"/>
          </a:xfrm>
        </p:spPr>
      </p:pic>
    </p:spTree>
    <p:extLst>
      <p:ext uri="{BB962C8B-B14F-4D97-AF65-F5344CB8AC3E}">
        <p14:creationId xmlns:p14="http://schemas.microsoft.com/office/powerpoint/2010/main" val="29131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8806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9863" b="10136"/>
          <a:stretch>
            <a:fillRect/>
          </a:stretch>
        </p:blipFill>
        <p:spPr>
          <a:xfrm>
            <a:off x="4800600" y="2362200"/>
            <a:ext cx="3563938" cy="3697288"/>
          </a:xfrm>
        </p:spPr>
      </p:pic>
      <p:pic>
        <p:nvPicPr>
          <p:cNvPr id="8806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13606" b="13644"/>
          <a:stretch>
            <a:fillRect/>
          </a:stretch>
        </p:blipFill>
        <p:spPr>
          <a:xfrm>
            <a:off x="457200" y="2133600"/>
            <a:ext cx="3925888" cy="3857625"/>
          </a:xfrm>
        </p:spPr>
      </p:pic>
    </p:spTree>
    <p:extLst>
      <p:ext uri="{BB962C8B-B14F-4D97-AF65-F5344CB8AC3E}">
        <p14:creationId xmlns:p14="http://schemas.microsoft.com/office/powerpoint/2010/main" val="28434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altLang="en-US" smtClean="0"/>
              <a:t>Is It Working?</a:t>
            </a:r>
          </a:p>
        </p:txBody>
      </p:sp>
      <p:pic>
        <p:nvPicPr>
          <p:cNvPr id="8909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507" r="7668" b="3119"/>
          <a:stretch>
            <a:fillRect/>
          </a:stretch>
        </p:blipFill>
        <p:spPr>
          <a:xfrm>
            <a:off x="914400" y="1447800"/>
            <a:ext cx="3198813" cy="4899025"/>
          </a:xfrm>
        </p:spPr>
      </p:pic>
      <p:pic>
        <p:nvPicPr>
          <p:cNvPr id="8909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-195" r="8711" b="2184"/>
          <a:stretch>
            <a:fillRect/>
          </a:stretch>
        </p:blipFill>
        <p:spPr>
          <a:xfrm>
            <a:off x="4800600" y="1447800"/>
            <a:ext cx="3348038" cy="4938713"/>
          </a:xfrm>
        </p:spPr>
      </p:pic>
    </p:spTree>
    <p:extLst>
      <p:ext uri="{BB962C8B-B14F-4D97-AF65-F5344CB8AC3E}">
        <p14:creationId xmlns:p14="http://schemas.microsoft.com/office/powerpoint/2010/main" val="22088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2 Months</a:t>
            </a:r>
          </a:p>
        </p:txBody>
      </p:sp>
      <p:pic>
        <p:nvPicPr>
          <p:cNvPr id="9011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t="10097" r="7668"/>
          <a:stretch>
            <a:fillRect/>
          </a:stretch>
        </p:blipFill>
        <p:spPr>
          <a:xfrm>
            <a:off x="685800" y="1905000"/>
            <a:ext cx="3489325" cy="4625975"/>
          </a:xfrm>
        </p:spPr>
      </p:pic>
      <p:pic>
        <p:nvPicPr>
          <p:cNvPr id="9011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4308" r="4445" b="4054"/>
          <a:stretch>
            <a:fillRect/>
          </a:stretch>
        </p:blipFill>
        <p:spPr>
          <a:xfrm>
            <a:off x="4724400" y="1981200"/>
            <a:ext cx="3903663" cy="4481513"/>
          </a:xfrm>
        </p:spPr>
      </p:pic>
    </p:spTree>
    <p:extLst>
      <p:ext uri="{BB962C8B-B14F-4D97-AF65-F5344CB8AC3E}">
        <p14:creationId xmlns:p14="http://schemas.microsoft.com/office/powerpoint/2010/main" val="42738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3 Months</a:t>
            </a:r>
          </a:p>
        </p:txBody>
      </p:sp>
      <p:pic>
        <p:nvPicPr>
          <p:cNvPr id="9113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6590" r="3117" b="4523"/>
          <a:stretch>
            <a:fillRect/>
          </a:stretch>
        </p:blipFill>
        <p:spPr>
          <a:xfrm>
            <a:off x="762000" y="1981200"/>
            <a:ext cx="3497263" cy="4386263"/>
          </a:xfrm>
        </p:spPr>
      </p:pic>
      <p:pic>
        <p:nvPicPr>
          <p:cNvPr id="9114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t="8226" r="2" b="11072"/>
          <a:stretch>
            <a:fillRect/>
          </a:stretch>
        </p:blipFill>
        <p:spPr>
          <a:xfrm>
            <a:off x="4648200" y="2209800"/>
            <a:ext cx="4017963" cy="3963988"/>
          </a:xfrm>
        </p:spPr>
      </p:pic>
    </p:spTree>
    <p:extLst>
      <p:ext uri="{BB962C8B-B14F-4D97-AF65-F5344CB8AC3E}">
        <p14:creationId xmlns:p14="http://schemas.microsoft.com/office/powerpoint/2010/main" val="27157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6 Months</a:t>
            </a:r>
          </a:p>
        </p:txBody>
      </p:sp>
      <p:pic>
        <p:nvPicPr>
          <p:cNvPr id="9216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6120" r="4823" b="5458"/>
          <a:stretch>
            <a:fillRect/>
          </a:stretch>
        </p:blipFill>
        <p:spPr>
          <a:xfrm>
            <a:off x="304800" y="1905000"/>
            <a:ext cx="3987800" cy="4500563"/>
          </a:xfrm>
        </p:spPr>
      </p:pic>
      <p:pic>
        <p:nvPicPr>
          <p:cNvPr id="9216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7056" b="7562"/>
          <a:stretch>
            <a:fillRect/>
          </a:stretch>
        </p:blipFill>
        <p:spPr>
          <a:xfrm>
            <a:off x="4724400" y="2057400"/>
            <a:ext cx="3890963" cy="4108450"/>
          </a:xfrm>
        </p:spPr>
      </p:pic>
    </p:spTree>
    <p:extLst>
      <p:ext uri="{BB962C8B-B14F-4D97-AF65-F5344CB8AC3E}">
        <p14:creationId xmlns:p14="http://schemas.microsoft.com/office/powerpoint/2010/main" val="39637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One Year</a:t>
            </a:r>
          </a:p>
        </p:txBody>
      </p:sp>
      <p:pic>
        <p:nvPicPr>
          <p:cNvPr id="9318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7524" b="4990"/>
          <a:stretch>
            <a:fillRect/>
          </a:stretch>
        </p:blipFill>
        <p:spPr>
          <a:xfrm>
            <a:off x="457200" y="1828800"/>
            <a:ext cx="4025900" cy="4443413"/>
          </a:xfrm>
        </p:spPr>
      </p:pic>
      <p:pic>
        <p:nvPicPr>
          <p:cNvPr id="9318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7291" b="8733"/>
          <a:stretch>
            <a:fillRect/>
          </a:stretch>
        </p:blipFill>
        <p:spPr>
          <a:xfrm>
            <a:off x="4800600" y="1981200"/>
            <a:ext cx="3970338" cy="4137025"/>
          </a:xfrm>
        </p:spPr>
      </p:pic>
    </p:spTree>
    <p:extLst>
      <p:ext uri="{BB962C8B-B14F-4D97-AF65-F5344CB8AC3E}">
        <p14:creationId xmlns:p14="http://schemas.microsoft.com/office/powerpoint/2010/main" val="14794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Story</a:t>
            </a:r>
          </a:p>
        </p:txBody>
      </p:sp>
      <p:sp>
        <p:nvSpPr>
          <p:cNvPr id="9421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23 yo </a:t>
            </a:r>
          </a:p>
          <a:p>
            <a:r>
              <a:rPr lang="en-US" altLang="en-US" smtClean="0"/>
              <a:t>Works two jobs</a:t>
            </a:r>
          </a:p>
          <a:p>
            <a:r>
              <a:rPr lang="en-US" altLang="en-US" smtClean="0"/>
              <a:t>Was involved in “Tough Mudder”</a:t>
            </a:r>
          </a:p>
        </p:txBody>
      </p:sp>
    </p:spTree>
    <p:extLst>
      <p:ext uri="{BB962C8B-B14F-4D97-AF65-F5344CB8AC3E}">
        <p14:creationId xmlns:p14="http://schemas.microsoft.com/office/powerpoint/2010/main" val="2235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Case Example</a:t>
            </a:r>
          </a:p>
        </p:txBody>
      </p:sp>
      <p:pic>
        <p:nvPicPr>
          <p:cNvPr id="9523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8649" r="15820" b="33784"/>
          <a:stretch>
            <a:fillRect/>
          </a:stretch>
        </p:blipFill>
        <p:spPr>
          <a:xfrm>
            <a:off x="533400" y="1905000"/>
            <a:ext cx="3857625" cy="4095750"/>
          </a:xfrm>
        </p:spPr>
      </p:pic>
      <p:pic>
        <p:nvPicPr>
          <p:cNvPr id="9523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1971" r="9003"/>
          <a:stretch>
            <a:fillRect/>
          </a:stretch>
        </p:blipFill>
        <p:spPr>
          <a:xfrm>
            <a:off x="4876800" y="2590800"/>
            <a:ext cx="3478213" cy="2889250"/>
          </a:xfrm>
        </p:spPr>
      </p:pic>
    </p:spTree>
    <p:extLst>
      <p:ext uri="{BB962C8B-B14F-4D97-AF65-F5344CB8AC3E}">
        <p14:creationId xmlns:p14="http://schemas.microsoft.com/office/powerpoint/2010/main" val="21775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Results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922 pts tx with functional brace</a:t>
            </a:r>
          </a:p>
          <a:p>
            <a:pPr lvl="1" eaLnBrk="1" hangingPunct="1"/>
            <a:r>
              <a:rPr lang="en-US" altLang="en-US" smtClean="0"/>
              <a:t> 620 available for study (65%)</a:t>
            </a:r>
          </a:p>
          <a:p>
            <a:pPr eaLnBrk="1" hangingPunct="1"/>
            <a:r>
              <a:rPr lang="en-US" altLang="en-US" smtClean="0"/>
              <a:t>25% open</a:t>
            </a:r>
          </a:p>
          <a:p>
            <a:pPr eaLnBrk="1" hangingPunct="1"/>
            <a:r>
              <a:rPr lang="en-US" altLang="en-US" smtClean="0"/>
              <a:t>Nonunion 6% open fxs and &lt;2% in closed fx</a:t>
            </a:r>
          </a:p>
          <a:p>
            <a:pPr eaLnBrk="1" hangingPunct="1"/>
            <a:r>
              <a:rPr lang="en-US" altLang="en-US" smtClean="0"/>
              <a:t>Angulation &lt; 16 degrees in 81%</a:t>
            </a:r>
          </a:p>
          <a:p>
            <a:pPr eaLnBrk="1" hangingPunct="1"/>
            <a:r>
              <a:rPr lang="en-US" altLang="en-US" smtClean="0"/>
              <a:t>66 of 67 radial nerve palsies resolved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mtClean="0"/>
          </a:p>
          <a:p>
            <a:pPr eaLnBrk="1" hangingPunct="1">
              <a:buFont typeface="Wingdings" pitchFamily="2" charset="2"/>
              <a:buNone/>
            </a:pPr>
            <a:endParaRPr lang="en-US" altLang="en-US" smtClean="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743200" y="5616122"/>
            <a:ext cx="518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buClr>
                <a:schemeClr val="folHlink"/>
              </a:buClr>
              <a:buSzPct val="60000"/>
              <a:buChar char="u"/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buSzPct val="60000"/>
              <a:buChar char="t"/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Sarmiento et al: JBJS-A, 2000</a:t>
            </a:r>
          </a:p>
        </p:txBody>
      </p:sp>
    </p:spTree>
    <p:extLst>
      <p:ext uri="{BB962C8B-B14F-4D97-AF65-F5344CB8AC3E}">
        <p14:creationId xmlns:p14="http://schemas.microsoft.com/office/powerpoint/2010/main" val="8892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9625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Nonoperative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ORIF Standard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ORIF Locked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z="3200" b="1" smtClean="0">
                <a:cs typeface="Arial" charset="0"/>
              </a:rPr>
              <a:t>IMN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85800" y="3810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5400" i="0" kern="0" dirty="0" smtClean="0">
                <a:latin typeface="Arial" pitchFamily="34" charset="0"/>
                <a:cs typeface="Arial" pitchFamily="34" charset="0"/>
              </a:rPr>
              <a:t>Treatment Options</a:t>
            </a:r>
          </a:p>
        </p:txBody>
      </p:sp>
      <p:pic>
        <p:nvPicPr>
          <p:cNvPr id="96261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8649" r="15820" b="33784"/>
          <a:stretch>
            <a:fillRect/>
          </a:stretch>
        </p:blipFill>
        <p:spPr bwMode="auto">
          <a:xfrm>
            <a:off x="4391025" y="1752600"/>
            <a:ext cx="385921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511571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Considerations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Efficacy of brace treatment in distal fractures</a:t>
            </a:r>
          </a:p>
          <a:p>
            <a:r>
              <a:rPr lang="en-US" altLang="en-US" smtClean="0"/>
              <a:t>Surgery considerations</a:t>
            </a:r>
          </a:p>
          <a:p>
            <a:r>
              <a:rPr lang="en-US" altLang="en-US" smtClean="0"/>
              <a:t>What type of healing are you aiming for with surgery?</a:t>
            </a:r>
          </a:p>
        </p:txBody>
      </p:sp>
    </p:spTree>
    <p:extLst>
      <p:ext uri="{BB962C8B-B14F-4D97-AF65-F5344CB8AC3E}">
        <p14:creationId xmlns:p14="http://schemas.microsoft.com/office/powerpoint/2010/main" val="17157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830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6" t="3143" r="36858"/>
          <a:stretch>
            <a:fillRect/>
          </a:stretch>
        </p:blipFill>
        <p:spPr>
          <a:xfrm>
            <a:off x="990600" y="1371600"/>
            <a:ext cx="2328863" cy="4814888"/>
          </a:xfrm>
        </p:spPr>
      </p:pic>
      <p:pic>
        <p:nvPicPr>
          <p:cNvPr id="9830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4572" r="26572"/>
          <a:stretch>
            <a:fillRect/>
          </a:stretch>
        </p:blipFill>
        <p:spPr>
          <a:xfrm>
            <a:off x="4572000" y="533400"/>
            <a:ext cx="3254375" cy="5973763"/>
          </a:xfrm>
        </p:spPr>
      </p:pic>
    </p:spTree>
    <p:extLst>
      <p:ext uri="{BB962C8B-B14F-4D97-AF65-F5344CB8AC3E}">
        <p14:creationId xmlns:p14="http://schemas.microsoft.com/office/powerpoint/2010/main" val="58485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mtClean="0">
                <a:cs typeface="Arial" charset="0"/>
              </a:rPr>
              <a:t>Nonoperative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mtClean="0">
                <a:cs typeface="Arial" charset="0"/>
              </a:rPr>
              <a:t>ORIF Standard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mtClean="0">
                <a:cs typeface="Arial" charset="0"/>
              </a:rPr>
              <a:t>ORIF Locked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altLang="en-US" smtClean="0">
                <a:cs typeface="Arial" charset="0"/>
              </a:rPr>
              <a:t>IMN</a:t>
            </a:r>
          </a:p>
        </p:txBody>
      </p:sp>
      <p:pic>
        <p:nvPicPr>
          <p:cNvPr id="105475" name="Picture 4" descr="initial splint 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0200"/>
            <a:ext cx="2471738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u="sng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i="0" kern="0" dirty="0" smtClean="0">
                <a:latin typeface="Arial" pitchFamily="34" charset="0"/>
                <a:cs typeface="Arial" pitchFamily="34" charset="0"/>
              </a:rPr>
              <a:t>This is You….</a:t>
            </a:r>
          </a:p>
        </p:txBody>
      </p:sp>
    </p:spTree>
    <p:extLst>
      <p:ext uri="{BB962C8B-B14F-4D97-AF65-F5344CB8AC3E}">
        <p14:creationId xmlns:p14="http://schemas.microsoft.com/office/powerpoint/2010/main" val="28948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772400" cy="1143000"/>
          </a:xfrm>
        </p:spPr>
        <p:txBody>
          <a:bodyPr/>
          <a:lstStyle/>
          <a:p>
            <a:r>
              <a:rPr lang="en-US" altLang="en-US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Humeral Shaft Fractures</a:t>
            </a:r>
          </a:p>
        </p:txBody>
      </p:sp>
      <p:sp>
        <p:nvSpPr>
          <p:cNvPr id="10752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981200"/>
            <a:ext cx="4114800" cy="4114800"/>
          </a:xfrm>
        </p:spPr>
        <p:txBody>
          <a:bodyPr/>
          <a:lstStyle/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Many fractures types</a:t>
            </a:r>
          </a:p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Many considerations</a:t>
            </a:r>
          </a:p>
          <a:p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Discuss with patient</a:t>
            </a:r>
          </a:p>
        </p:txBody>
      </p:sp>
      <p:sp>
        <p:nvSpPr>
          <p:cNvPr id="10752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7525" name="Picture 2" descr="C:\Users\lcannada\Desktop\sa\sa.inju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0001" r="7153" b="5238"/>
          <a:stretch>
            <a:fillRect/>
          </a:stretch>
        </p:blipFill>
        <p:spPr bwMode="auto">
          <a:xfrm>
            <a:off x="6680200" y="1303111"/>
            <a:ext cx="225538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Content Placeholder 7" descr="Pre-op 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-1418" r="18741" b="1418"/>
          <a:stretch>
            <a:fillRect/>
          </a:stretch>
        </p:blipFill>
        <p:spPr bwMode="auto">
          <a:xfrm>
            <a:off x="3838831" y="3048000"/>
            <a:ext cx="23419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Humeral Shaft Fractures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en-US" altLang="en-US" sz="2800" dirty="0" smtClean="0"/>
              <a:t>Remember: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Certain patterns predict failure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Explore radial nerve only in open fractures, observation ok all other scenarios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800" dirty="0" smtClean="0"/>
              <a:t>Save money on the EMG until you are going to do something about the nerve (6 months)</a:t>
            </a:r>
          </a:p>
        </p:txBody>
      </p:sp>
    </p:spTree>
    <p:extLst>
      <p:ext uri="{BB962C8B-B14F-4D97-AF65-F5344CB8AC3E}">
        <p14:creationId xmlns:p14="http://schemas.microsoft.com/office/powerpoint/2010/main" val="35889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282" name="Rectangle 2"/>
          <p:cNvSpPr>
            <a:spLocks noChangeArrowheads="1"/>
          </p:cNvSpPr>
          <p:nvPr/>
        </p:nvSpPr>
        <p:spPr bwMode="auto">
          <a:xfrm>
            <a:off x="2743200" y="243840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Thank You!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1676400" y="2590800"/>
            <a:ext cx="6248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08548" name="Text Box 5"/>
          <p:cNvSpPr txBox="1">
            <a:spLocks noChangeArrowheads="1"/>
          </p:cNvSpPr>
          <p:nvPr/>
        </p:nvSpPr>
        <p:spPr bwMode="auto">
          <a:xfrm>
            <a:off x="1165225" y="373063"/>
            <a:ext cx="7369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108549" name="Picture 6" descr="SO02952_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3581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TextBox 7"/>
          <p:cNvSpPr txBox="1">
            <a:spLocks noChangeArrowheads="1"/>
          </p:cNvSpPr>
          <p:nvPr/>
        </p:nvSpPr>
        <p:spPr bwMode="auto">
          <a:xfrm>
            <a:off x="2362200" y="3810000"/>
            <a:ext cx="525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Lcannada@slu.edu</a:t>
            </a:r>
          </a:p>
        </p:txBody>
      </p:sp>
      <p:pic>
        <p:nvPicPr>
          <p:cNvPr id="108551" name="Picture 8" descr="C:\Users\Lcanna\Desktop\denverOTA\slu_black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98514"/>
            <a:ext cx="1346200" cy="183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25155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01350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/>
              <a:t>For questions or comments, please send to ota@ota.org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556829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template">
  <a:themeElements>
    <a:clrScheme name="master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aster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A:\master template.ppt</Template>
  <TotalTime>3908</TotalTime>
  <Words>1228</Words>
  <Application>Microsoft Office PowerPoint</Application>
  <PresentationFormat>On-screen Show (4:3)</PresentationFormat>
  <Paragraphs>350</Paragraphs>
  <Slides>97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master template</vt:lpstr>
      <vt:lpstr>Bitmap Image</vt:lpstr>
      <vt:lpstr>PowerPoint Presentation</vt:lpstr>
      <vt:lpstr>Outline</vt:lpstr>
      <vt:lpstr>Indications for  Nonoperative Treatment</vt:lpstr>
      <vt:lpstr>What is Acceptable Alignment?</vt:lpstr>
      <vt:lpstr>Initial Treatment  </vt:lpstr>
      <vt:lpstr>Functional Bracing  for the Humerus</vt:lpstr>
      <vt:lpstr>It usually works</vt:lpstr>
      <vt:lpstr>Methods of Nonoperative Treatment: Sarmiento</vt:lpstr>
      <vt:lpstr>Results</vt:lpstr>
      <vt:lpstr>Surgery or Not?</vt:lpstr>
      <vt:lpstr>Non-operative Treatment: It doesn’t always work</vt:lpstr>
      <vt:lpstr>Predictors of failure of nonoperative treatment</vt:lpstr>
      <vt:lpstr>What About Surgery Indications?</vt:lpstr>
      <vt:lpstr>Surgical Indications</vt:lpstr>
      <vt:lpstr>Surgical Indications</vt:lpstr>
      <vt:lpstr>Surgical Indications</vt:lpstr>
      <vt:lpstr>Surgical Indications</vt:lpstr>
      <vt:lpstr>The Isolated Humerus</vt:lpstr>
      <vt:lpstr>Location of Fracture</vt:lpstr>
      <vt:lpstr>Deforming Forces</vt:lpstr>
      <vt:lpstr>Proximal One Third and Brace Treatment</vt:lpstr>
      <vt:lpstr>Deforming Forces</vt:lpstr>
      <vt:lpstr>Distal One Third</vt:lpstr>
      <vt:lpstr>Distal One Third and Bracing</vt:lpstr>
      <vt:lpstr>Life</vt:lpstr>
      <vt:lpstr>Case Example</vt:lpstr>
      <vt:lpstr>PowerPoint Presentation</vt:lpstr>
      <vt:lpstr>What Do We Know?</vt:lpstr>
      <vt:lpstr>What Do We Know?</vt:lpstr>
      <vt:lpstr>What Do We Know?</vt:lpstr>
      <vt:lpstr>List</vt:lpstr>
      <vt:lpstr>The Radial Nerve</vt:lpstr>
      <vt:lpstr>Radial Nerve Injury</vt:lpstr>
      <vt:lpstr>Radial Nerve Deficit</vt:lpstr>
      <vt:lpstr>Case Example</vt:lpstr>
      <vt:lpstr>Radial Nerve Injury</vt:lpstr>
      <vt:lpstr>Complications</vt:lpstr>
      <vt:lpstr>Tipping the Scale:  Surgery Decided</vt:lpstr>
      <vt:lpstr>“Traditional” Fixation</vt:lpstr>
      <vt:lpstr>Plating</vt:lpstr>
      <vt:lpstr>Anterolateral Approach</vt:lpstr>
      <vt:lpstr>Anterolateral Approach</vt:lpstr>
      <vt:lpstr>Case Example</vt:lpstr>
      <vt:lpstr>Surgical Planning</vt:lpstr>
      <vt:lpstr>Anterolateral Approach</vt:lpstr>
      <vt:lpstr>Anterolateral Approach</vt:lpstr>
      <vt:lpstr>PowerPoint Presentation</vt:lpstr>
      <vt:lpstr>PowerPoint Presentation</vt:lpstr>
      <vt:lpstr>PowerPoint Presentation</vt:lpstr>
      <vt:lpstr>PowerPoint Presentation</vt:lpstr>
      <vt:lpstr>Surgical Tips</vt:lpstr>
      <vt:lpstr>Surgical Tips</vt:lpstr>
      <vt:lpstr>Fracture Location: Middle and Distal Third</vt:lpstr>
      <vt:lpstr>Posterior Approach</vt:lpstr>
      <vt:lpstr>Lateral Position</vt:lpstr>
      <vt:lpstr>Case Example</vt:lpstr>
      <vt:lpstr>Surgical Planning</vt:lpstr>
      <vt:lpstr>Posterior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Intramedullary Nailing</vt:lpstr>
      <vt:lpstr>Case Example</vt:lpstr>
      <vt:lpstr>Extent of Fracture</vt:lpstr>
      <vt:lpstr>Technique</vt:lpstr>
      <vt:lpstr>Post Op</vt:lpstr>
      <vt:lpstr>Post Op</vt:lpstr>
      <vt:lpstr>Case Discussions</vt:lpstr>
      <vt:lpstr>Case Example</vt:lpstr>
      <vt:lpstr>PowerPoint Presentation</vt:lpstr>
      <vt:lpstr>PowerPoint Presentation</vt:lpstr>
      <vt:lpstr>Consideration</vt:lpstr>
      <vt:lpstr>Intimate  Partner Violence</vt:lpstr>
      <vt:lpstr>PowerPoint Presentation</vt:lpstr>
      <vt:lpstr>PowerPoint Presentation</vt:lpstr>
      <vt:lpstr>PowerPoint Presentation</vt:lpstr>
      <vt:lpstr>Case Example</vt:lpstr>
      <vt:lpstr>PowerPoint Presentation</vt:lpstr>
      <vt:lpstr>PowerPoint Presentation</vt:lpstr>
      <vt:lpstr>Is It Working?</vt:lpstr>
      <vt:lpstr>2 Months</vt:lpstr>
      <vt:lpstr>3 Months</vt:lpstr>
      <vt:lpstr>6 Months</vt:lpstr>
      <vt:lpstr>One Year</vt:lpstr>
      <vt:lpstr>The Story</vt:lpstr>
      <vt:lpstr>Case Example</vt:lpstr>
      <vt:lpstr>PowerPoint Presentation</vt:lpstr>
      <vt:lpstr>Considerations</vt:lpstr>
      <vt:lpstr>PowerPoint Presentation</vt:lpstr>
      <vt:lpstr>PowerPoint Presentation</vt:lpstr>
      <vt:lpstr>Humeral Shaft Fractures</vt:lpstr>
      <vt:lpstr>Humeral Shaft Fractures</vt:lpstr>
      <vt:lpstr>PowerPoint Presentation</vt:lpstr>
      <vt:lpstr>PowerPoint Presentation</vt:lpstr>
    </vt:vector>
  </TitlesOfParts>
  <Company>BAMC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Assessment, Management and Decision Making in the Treatment of Polytrauma Patients with Head Injuries</dc:title>
  <dc:creator>BAMC</dc:creator>
  <cp:lastModifiedBy>stonis</cp:lastModifiedBy>
  <cp:revision>60</cp:revision>
  <cp:lastPrinted>2000-10-11T02:51:10Z</cp:lastPrinted>
  <dcterms:created xsi:type="dcterms:W3CDTF">2000-08-14T04:32:08Z</dcterms:created>
  <dcterms:modified xsi:type="dcterms:W3CDTF">2016-06-24T19:39:30Z</dcterms:modified>
</cp:coreProperties>
</file>