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54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5" r:id="rId44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76" autoAdjust="0"/>
  </p:normalViewPr>
  <p:slideViewPr>
    <p:cSldViewPr>
      <p:cViewPr>
        <p:scale>
          <a:sx n="66" d="100"/>
          <a:sy n="66" d="100"/>
        </p:scale>
        <p:origin x="-2934" y="-1404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392" y="654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78F2B9E-4298-45A4-87FF-08AC2885D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47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87850"/>
            <a:ext cx="50292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CC2AD55-2796-42CF-8043-FFB409D43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616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0CE2091-57F8-4E7C-8E34-7E4FED6062B8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5D6DD8A-F766-48B4-8FD2-5FC781026E03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98DC535-FE19-4240-AB0B-CBE64EBFBB7E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KS – cannot publish article (yellow) as above.  Suggest complete citation followed by summary points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22BF7B6-F33D-4CF7-968B-A8D5F7BBF58D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Define COTS for the residents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526886B-52E0-419A-9CCE-0F8495C0BB3A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74018B3-5229-43E3-AEA7-F92442496FB6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4B8C951-A0E4-401C-9640-03CDCA510193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B47CC14-CD46-405F-83E1-99A089FD57C9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FF6CBCC-95FC-4B09-BA36-F64E3F7F1C1B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4C0150B-0152-47B0-8F5C-9DE94FA7C9F0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Please add explanation for this slide-it has results, from what and how important as target audience residents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2EFCD3A-C998-48D2-AD98-883D6B7C7775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KS – cannot publish the article (yellow) as above.  Suggest complete citation and summarize key points.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1C42A48-28F7-43C0-AAB6-857A1A7AD8B4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18CF756-E29E-46FD-BB0C-24E59C4B4932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KS – please confirm xray is not from JBJS article.  If it is please replace with original.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6E04674-FA47-4DAF-A9C4-5021C53848F3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KS – if from a technique guide, manufacturer should be cited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36D6F96-B924-4AE6-B23C-F19FBB476573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05000"/>
            <a:ext cx="4495800" cy="24003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495800" cy="24003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0" y="4457700"/>
            <a:ext cx="9144000" cy="24003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8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905000"/>
            <a:ext cx="4495800" cy="4953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4958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3126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905000"/>
            <a:ext cx="4495800" cy="4953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953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0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2209800"/>
          </a:xfrm>
        </p:spPr>
        <p:txBody>
          <a:bodyPr/>
          <a:lstStyle/>
          <a:p>
            <a:pPr>
              <a:defRPr/>
            </a:pPr>
            <a:r>
              <a:rPr lang="en-US" sz="3200" i="1" dirty="0" smtClean="0">
                <a:ea typeface="ＭＳ Ｐゴシック" charset="-128"/>
              </a:rPr>
              <a:t/>
            </a:r>
            <a:br>
              <a:rPr lang="en-US" sz="3200" i="1" dirty="0" smtClean="0">
                <a:ea typeface="ＭＳ Ｐゴシック" charset="-128"/>
              </a:rPr>
            </a:br>
            <a:r>
              <a:rPr lang="en-US" i="1" dirty="0" smtClean="0">
                <a:ea typeface="ＭＳ Ｐゴシック" charset="-128"/>
              </a:rPr>
              <a:t>Clavicle Fractures:</a:t>
            </a:r>
            <a:br>
              <a:rPr lang="en-US" i="1" dirty="0" smtClean="0">
                <a:ea typeface="ＭＳ Ｐゴシック" charset="-128"/>
              </a:rPr>
            </a:br>
            <a:r>
              <a:rPr lang="en-US" i="1" dirty="0" smtClean="0">
                <a:ea typeface="ＭＳ Ｐゴシック" charset="-128"/>
              </a:rPr>
              <a:t>How Science Changed Practice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5257800"/>
            <a:ext cx="9144000" cy="21336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2"/>
              </a:buClr>
              <a:buSzPct val="25000"/>
            </a:pPr>
            <a:r>
              <a:rPr lang="en-US" altLang="en-US" sz="2400" dirty="0" smtClean="0">
                <a:ea typeface="ＭＳ Ｐゴシック" charset="-128"/>
              </a:rPr>
              <a:t>Michael D. McKee, MD, FRCS(C)			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25000"/>
            </a:pPr>
            <a:r>
              <a:rPr lang="en-US" altLang="en-US" sz="2400" dirty="0" smtClean="0">
                <a:ea typeface="ＭＳ Ｐゴシック" charset="-128"/>
              </a:rPr>
              <a:t>Professor,  Division of </a:t>
            </a:r>
            <a:r>
              <a:rPr lang="en-US" altLang="en-US" sz="2400" dirty="0" err="1" smtClean="0">
                <a:ea typeface="ＭＳ Ｐゴシック" charset="-128"/>
              </a:rPr>
              <a:t>Orthopaedics</a:t>
            </a:r>
            <a:r>
              <a:rPr lang="en-US" altLang="en-US" sz="2400" dirty="0" smtClean="0">
                <a:ea typeface="ＭＳ Ｐゴシック" charset="-128"/>
              </a:rPr>
              <a:t>,          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25000"/>
            </a:pPr>
            <a:r>
              <a:rPr lang="en-US" altLang="en-US" sz="2400" dirty="0" smtClean="0">
                <a:ea typeface="ＭＳ Ｐゴシック" charset="-128"/>
              </a:rPr>
              <a:t>St. Michael’s Hospital,  University of Toronto,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25000"/>
            </a:pPr>
            <a:r>
              <a:rPr lang="en-US" altLang="en-US" sz="2400" dirty="0" smtClean="0">
                <a:ea typeface="ＭＳ Ｐゴシック" charset="-128"/>
              </a:rPr>
              <a:t>Toronto, Canada.						</a:t>
            </a:r>
            <a:r>
              <a:rPr lang="en-US" altLang="en-US" sz="1600" dirty="0" smtClean="0">
                <a:ea typeface="ＭＳ Ｐゴシック" charset="-128"/>
              </a:rPr>
              <a:t>Update 05/2016</a:t>
            </a:r>
            <a:endParaRPr lang="en-US" altLang="en-US" sz="24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 smtClean="0">
              <a:ea typeface="ＭＳ Ｐゴシック" charset="-128"/>
            </a:endParaRPr>
          </a:p>
        </p:txBody>
      </p:sp>
      <p:pic>
        <p:nvPicPr>
          <p:cNvPr id="2052" name="Picture 4" descr="althea pre 2.jpg                                               00005626Macintosh HD                   ABA78158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5" r="23421" b="28195"/>
          <a:stretch>
            <a:fillRect/>
          </a:stretch>
        </p:blipFill>
        <p:spPr>
          <a:xfrm>
            <a:off x="1371600" y="2514600"/>
            <a:ext cx="6705600" cy="271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J. A.  - California</a:t>
            </a:r>
          </a:p>
        </p:txBody>
      </p:sp>
      <p:sp>
        <p:nvSpPr>
          <p:cNvPr id="11267" name="Text Placeholder 4"/>
          <p:cNvSpPr>
            <a:spLocks noGrp="1"/>
          </p:cNvSpPr>
          <p:nvPr>
            <p:ph type="body" sz="half" idx="3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“I am a 22 year old male living in the United States. I broke my collarbone when I was 15 and surgery was not performed even though the bone were quite overlapped. And I was told by my surgeon that after 6-9 months I would be fine. Well, I’m far from that. I know things are out of place, and my shoulder is weak and painful. I tried over and over again to tell my surgeon but he just ignores me.”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nes clinical pre.jpg                                         00005626Macintosh HD                   ABA78158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3021" r="2266" b="3021"/>
          <a:stretch>
            <a:fillRect/>
          </a:stretch>
        </p:blipFill>
        <p:spPr>
          <a:xfrm>
            <a:off x="63500" y="42863"/>
            <a:ext cx="9091613" cy="6815137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13315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13316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9190" r="13168" b="40442"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Scapular winging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 sz="2800" smtClean="0">
                <a:ea typeface="ＭＳ Ｐゴシック" charset="-128"/>
              </a:rPr>
              <a:t>Scapular winging</a:t>
            </a:r>
          </a:p>
        </p:txBody>
      </p:sp>
      <p:pic>
        <p:nvPicPr>
          <p:cNvPr id="14340" name="Picture 9" descr="Winging unlocked.jpg                                           00017B62Macintosh HD                   ABA7815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048000"/>
            <a:ext cx="4724400" cy="3544888"/>
          </a:xfrm>
        </p:spPr>
      </p:pic>
      <p:pic>
        <p:nvPicPr>
          <p:cNvPr id="14341" name="Picture 10" descr="houston winging 1.jpg                                          00005626Macintosh HD                   ABA78158: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2014" r="755" b="2014"/>
          <a:stretch>
            <a:fillRect/>
          </a:stretch>
        </p:blipFill>
        <p:spPr bwMode="auto">
          <a:xfrm>
            <a:off x="33338" y="2505075"/>
            <a:ext cx="43402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Shoulder Strength</a:t>
            </a:r>
          </a:p>
        </p:txBody>
      </p:sp>
      <p:graphicFrame>
        <p:nvGraphicFramePr>
          <p:cNvPr id="15363" name="Object 2"/>
          <p:cNvGraphicFramePr>
            <a:graphicFrameLocks noChangeAspect="1"/>
          </p:cNvGraphicFramePr>
          <p:nvPr/>
        </p:nvGraphicFramePr>
        <p:xfrm>
          <a:off x="304800" y="738188"/>
          <a:ext cx="8534400" cy="60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4" imgW="6794500" imgH="4064000" progId="MSGraph.Chart.8">
                  <p:embed followColorScheme="full"/>
                </p:oleObj>
              </mc:Choice>
              <mc:Fallback>
                <p:oleObj name="Chart" r:id="rId4" imgW="67945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38188"/>
                        <a:ext cx="8534400" cy="603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90800" y="1752600"/>
            <a:ext cx="2322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" charset="0"/>
              </a:rPr>
              <a:t>P&lt; 0.05 for all</a:t>
            </a:r>
            <a:endParaRPr lang="en-US" altLang="en-US" sz="2400" b="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 smtClean="0">
              <a:ea typeface="ＭＳ Ｐゴシック" charset="-128"/>
            </a:endParaRPr>
          </a:p>
        </p:txBody>
      </p:sp>
      <p:pic>
        <p:nvPicPr>
          <p:cNvPr id="16387" name="Picture 3" descr="joucas intraop osteot.jpg                                      00005626Macintosh HD                   ABA78158: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30000" r="2251" b="24001"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joucas intraop malunion 2.jpg                                  00005626Macintosh HD                   ABA78158: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28500" r="2251" b="28500"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6264" r="8105" b="41161"/>
          <a:stretch>
            <a:fillRect/>
          </a:stretch>
        </p:blipFill>
        <p:spPr bwMode="auto">
          <a:xfrm>
            <a:off x="315913" y="0"/>
            <a:ext cx="844708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2005 – Clavicle Fractures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8839200" cy="52578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We know closed treatment has a significant failure rate (nonunion, symptomatic malunion)</a:t>
            </a:r>
          </a:p>
          <a:p>
            <a:endParaRPr lang="en-US" altLang="en-US" smtClean="0"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We know ORIF has a high success rate and low complication rate</a:t>
            </a:r>
          </a:p>
          <a:p>
            <a:endParaRPr lang="en-US" altLang="en-US" smtClean="0"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That doesn’t necessarily mean that we should fix all clavicle fractures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Dangers or rushing in…..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 altLang="en-US" sz="3000" dirty="0" smtClean="0">
                <a:ea typeface="ＭＳ Ｐゴシック" charset="-128"/>
              </a:rPr>
              <a:t>1980: High rate of CVA in carotid </a:t>
            </a:r>
            <a:r>
              <a:rPr lang="en-US" altLang="en-US" sz="3000" dirty="0" err="1" smtClean="0">
                <a:ea typeface="ＭＳ Ｐゴシック" charset="-128"/>
              </a:rPr>
              <a:t>athersclerosis</a:t>
            </a:r>
            <a:endParaRPr lang="en-US" altLang="en-US" sz="3000" dirty="0" smtClean="0">
              <a:ea typeface="ＭＳ Ｐゴシック" charset="-128"/>
            </a:endParaRPr>
          </a:p>
          <a:p>
            <a:r>
              <a:rPr lang="en-US" altLang="en-US" sz="3000" dirty="0" smtClean="0">
                <a:ea typeface="ＭＳ Ｐゴシック" charset="-128"/>
              </a:rPr>
              <a:t>External Carotid (EC) to Internal Carotid (IC) bypass developed </a:t>
            </a:r>
          </a:p>
          <a:p>
            <a:r>
              <a:rPr lang="en-US" altLang="en-US" sz="3000" dirty="0" smtClean="0">
                <a:ea typeface="ＭＳ Ｐゴシック" charset="-128"/>
              </a:rPr>
              <a:t>Rapidly became “state of the art” for cerebrovascular disease</a:t>
            </a:r>
          </a:p>
          <a:p>
            <a:r>
              <a:rPr lang="en-US" altLang="en-US" sz="3000" dirty="0" smtClean="0">
                <a:ea typeface="ＭＳ Ｐゴシック" charset="-128"/>
              </a:rPr>
              <a:t>But did it work…….?</a:t>
            </a:r>
          </a:p>
          <a:p>
            <a:r>
              <a:rPr lang="en-US" altLang="en-US" sz="3000" dirty="0" smtClean="0">
                <a:ea typeface="ＭＳ Ｐゴシック" charset="-128"/>
              </a:rPr>
              <a:t>Ethics of RCT hotly debated: “Conservative Rx not ethical”</a:t>
            </a:r>
          </a:p>
          <a:p>
            <a:r>
              <a:rPr lang="en-US" altLang="en-US" sz="3000" dirty="0" smtClean="0">
                <a:ea typeface="ＭＳ Ｐゴシック" charset="-128"/>
              </a:rPr>
              <a:t>EC/IC Bypass Group, NEJM 1985: 14% </a:t>
            </a:r>
            <a:r>
              <a:rPr lang="en-US" altLang="en-US" sz="3000" u="sng" dirty="0" smtClean="0">
                <a:ea typeface="ＭＳ Ｐゴシック" charset="-128"/>
              </a:rPr>
              <a:t>increase</a:t>
            </a:r>
            <a:r>
              <a:rPr lang="en-US" altLang="en-US" sz="3000" dirty="0" smtClean="0">
                <a:ea typeface="ＭＳ Ｐゴシック" charset="-128"/>
              </a:rPr>
              <a:t> in stroke in surgical group</a:t>
            </a:r>
          </a:p>
          <a:p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Shoulder pain after antegrade humeral nailing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6781800" cy="5334000"/>
          </a:xfrm>
        </p:spPr>
        <p:txBody>
          <a:bodyPr/>
          <a:lstStyle/>
          <a:p>
            <a:r>
              <a:rPr lang="en-US" altLang="en-US" sz="2400" smtClean="0">
                <a:ea typeface="ＭＳ Ｐゴシック" charset="-128"/>
              </a:rPr>
              <a:t>Habernak H, Orthner E “A locking nail for fractures of the humerus” JBJS(B) 1991</a:t>
            </a:r>
          </a:p>
          <a:p>
            <a:r>
              <a:rPr lang="en-US" altLang="en-US" sz="2400" smtClean="0">
                <a:ea typeface="ＭＳ Ｐゴシック" charset="-128"/>
              </a:rPr>
              <a:t>“…all cases regained full shoulder movement with no functional impairment by an average of six weeks.”</a:t>
            </a:r>
          </a:p>
          <a:p>
            <a:endParaRPr lang="en-US" altLang="en-US" sz="2400" smtClean="0">
              <a:ea typeface="ＭＳ Ｐゴシック" charset="-128"/>
            </a:endParaRPr>
          </a:p>
          <a:p>
            <a:r>
              <a:rPr lang="en-US" altLang="en-US" sz="2400" smtClean="0">
                <a:ea typeface="ＭＳ Ｐゴシック" charset="-128"/>
              </a:rPr>
              <a:t>Habernak H “Letter to the editor” JBJS(B) 1998</a:t>
            </a:r>
          </a:p>
          <a:p>
            <a:r>
              <a:rPr lang="en-US" altLang="en-US" sz="2400" smtClean="0">
                <a:ea typeface="ＭＳ Ｐゴシック" charset="-128"/>
              </a:rPr>
              <a:t>“This inevitably leads to damage of the cuff… When we reviewed the 19 active patients in 1991 we did not assess their shoulders and this should have been addressed”</a:t>
            </a:r>
          </a:p>
        </p:txBody>
      </p:sp>
      <p:pic>
        <p:nvPicPr>
          <p:cNvPr id="20484" name="Picture 1030" descr="Seidel failure Winn.jpg                                        0000571EMacintosh HD                   ABA7815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2" t="1511" r="14098" b="4533"/>
          <a:stretch>
            <a:fillRect/>
          </a:stretch>
        </p:blipFill>
        <p:spPr>
          <a:xfrm>
            <a:off x="6969125" y="1371600"/>
            <a:ext cx="2174875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Disclosure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charset="-128"/>
              </a:rPr>
              <a:t>OTA, COA, ASES, Zimmer, Wright Medical 		      - research funds and institutional support</a:t>
            </a:r>
          </a:p>
          <a:p>
            <a:endParaRPr lang="en-US" altLang="en-US" sz="2800" dirty="0" smtClean="0">
              <a:ea typeface="ＭＳ Ｐゴシック" charset="-128"/>
            </a:endParaRPr>
          </a:p>
          <a:p>
            <a:r>
              <a:rPr lang="en-US" altLang="en-US" sz="2800" dirty="0" smtClean="0">
                <a:ea typeface="ＭＳ Ｐゴシック" charset="-128"/>
              </a:rPr>
              <a:t>Zimmer, </a:t>
            </a:r>
            <a:r>
              <a:rPr lang="en-US" altLang="en-US" sz="2800" dirty="0" err="1" smtClean="0">
                <a:ea typeface="ＭＳ Ｐゴシック" charset="-128"/>
              </a:rPr>
              <a:t>Synthes</a:t>
            </a:r>
            <a:r>
              <a:rPr lang="en-US" altLang="en-US" sz="2800" dirty="0" smtClean="0">
                <a:ea typeface="ＭＳ Ｐゴシック" charset="-128"/>
              </a:rPr>
              <a:t>, </a:t>
            </a:r>
            <a:r>
              <a:rPr lang="en-US" altLang="en-US" sz="2800" dirty="0" err="1" smtClean="0">
                <a:ea typeface="ＭＳ Ｐゴシック" charset="-128"/>
              </a:rPr>
              <a:t>Acumed</a:t>
            </a:r>
            <a:r>
              <a:rPr lang="en-US" altLang="en-US" sz="2800" dirty="0" smtClean="0">
                <a:ea typeface="ＭＳ Ｐゴシック" charset="-128"/>
              </a:rPr>
              <a:t> 						- consultant</a:t>
            </a:r>
          </a:p>
          <a:p>
            <a:endParaRPr lang="en-US" altLang="en-US" sz="2800" dirty="0" smtClean="0">
              <a:ea typeface="ＭＳ Ｐゴシック" charset="-128"/>
            </a:endParaRPr>
          </a:p>
          <a:p>
            <a:r>
              <a:rPr lang="en-US" altLang="en-US" sz="2800" dirty="0" smtClean="0">
                <a:ea typeface="ＭＳ Ｐゴシック" charset="-128"/>
              </a:rPr>
              <a:t>Stryker, Olympus Biotech						- consultant, royalties (elbow, clavicle plates)</a:t>
            </a:r>
          </a:p>
          <a:p>
            <a:endParaRPr lang="en-US" altLang="en-US" sz="2800" dirty="0" smtClean="0">
              <a:ea typeface="ＭＳ Ｐゴシック" charset="-128"/>
            </a:endParaRPr>
          </a:p>
          <a:p>
            <a:r>
              <a:rPr lang="en-US" altLang="en-US" sz="2800" dirty="0" smtClean="0">
                <a:ea typeface="ＭＳ Ｐゴシック" charset="-128"/>
              </a:rPr>
              <a:t>JOT, COA, LWW, Springer – board / publishing</a:t>
            </a:r>
          </a:p>
          <a:p>
            <a:endParaRPr lang="en-US" altLang="en-US" sz="2800" dirty="0" smtClean="0">
              <a:ea typeface="ＭＳ Ｐゴシック" charset="-128"/>
            </a:endParaRPr>
          </a:p>
          <a:p>
            <a:pPr>
              <a:buFontTx/>
              <a:buNone/>
            </a:pPr>
            <a:endParaRPr lang="en-US" altLang="en-US" sz="2800" dirty="0" smtClean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smtClean="0">
              <a:ea typeface="ＭＳ Ｐゴシック" charset="-128"/>
            </a:endParaRPr>
          </a:p>
        </p:txBody>
      </p:sp>
      <p:pic>
        <p:nvPicPr>
          <p:cNvPr id="21507" name="Picture 3" descr="clavicle_Page_01.jpg                                           00000002untitled                       C1ED32B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rman pre.jpg                                                 00005626Macintosh HD                   ABA7815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26573" r="3436" b="33566"/>
          <a:stretch>
            <a:fillRect/>
          </a:stretch>
        </p:blipFill>
        <p:spPr>
          <a:xfrm>
            <a:off x="0" y="3505200"/>
            <a:ext cx="91440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pic>
        <p:nvPicPr>
          <p:cNvPr id="22531" name="ClipArt Placeholder 4" descr="McKee hockey etc.pdf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19676" r="17674" b="6573"/>
          <a:stretch>
            <a:fillRect/>
          </a:stretch>
        </p:blipFill>
        <p:spPr>
          <a:xfrm>
            <a:off x="0" y="0"/>
            <a:ext cx="95043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483100" cy="4953000"/>
          </a:xfrm>
        </p:spPr>
        <p:txBody>
          <a:bodyPr/>
          <a:lstStyle/>
          <a:p>
            <a:endParaRPr lang="en-US" altLang="en-US" sz="2800" smtClean="0">
              <a:ea typeface="ＭＳ Ｐゴシック" charset="-128"/>
            </a:endParaRPr>
          </a:p>
        </p:txBody>
      </p:sp>
      <p:pic>
        <p:nvPicPr>
          <p:cNvPr id="23556" name="Picture 4" descr="corman pre.jpg                                                 00000002MCKEE                          8ECB7800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28809" r="6400" b="31738"/>
          <a:stretch>
            <a:fillRect/>
          </a:stretch>
        </p:blipFill>
        <p:spPr>
          <a:xfrm>
            <a:off x="0" y="0"/>
            <a:ext cx="9144000" cy="3838575"/>
          </a:xfrm>
        </p:spPr>
      </p:pic>
      <p:pic>
        <p:nvPicPr>
          <p:cNvPr id="23557" name="Picture 5" descr="corman post.jpg                                                00000002MCKEE                          8ECB7800: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30762" r="5200" b="36133"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latin typeface="Times New Roman" charset="0"/>
                <a:ea typeface="ＭＳ Ｐゴシック" charset="-128"/>
              </a:rPr>
              <a:t>Randomized clinical trial</a:t>
            </a:r>
            <a:endParaRPr lang="en-US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  <a:ea typeface="ＭＳ Ｐゴシック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Times New Roman" charset="0"/>
                <a:ea typeface="ＭＳ Ｐゴシック" charset="-128"/>
              </a:rPr>
              <a:t>Randomization was by sealed envelope on a 1:1 basis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mtClean="0">
              <a:latin typeface="Times New Roman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Times New Roman" charset="0"/>
                <a:ea typeface="ＭＳ Ｐゴシック" charset="-128"/>
              </a:rPr>
              <a:t>Non-operative treatment: sling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mtClean="0">
              <a:latin typeface="Times New Roman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Times New Roman" charset="0"/>
                <a:ea typeface="ＭＳ Ｐゴシック" charset="-128"/>
              </a:rPr>
              <a:t>Operative treatment: ORIF (small fragment)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mtClean="0">
              <a:latin typeface="Times New Roman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Times New Roman" charset="0"/>
                <a:ea typeface="ＭＳ Ｐゴシック" charset="-128"/>
              </a:rPr>
              <a:t>Constant, DASH and SF-36 scores were collected at 6 weeks, 3 months, 6 months, 12 months and 2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Constant Score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graphicFrame>
        <p:nvGraphicFramePr>
          <p:cNvPr id="25604" name="Object 2"/>
          <p:cNvGraphicFramePr>
            <a:graphicFrameLocks noChangeAspect="1"/>
          </p:cNvGraphicFramePr>
          <p:nvPr/>
        </p:nvGraphicFramePr>
        <p:xfrm>
          <a:off x="533400" y="533400"/>
          <a:ext cx="8305800" cy="656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4" imgW="4565904" imgH="3660648" progId="Excel.Sheet.8">
                  <p:embed/>
                </p:oleObj>
              </mc:Choice>
              <mc:Fallback>
                <p:oleObj name="Worksheet" r:id="rId4" imgW="4565904" imgH="366064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8305800" cy="656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DASH Score</a:t>
            </a: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457200" y="517525"/>
          <a:ext cx="8153400" cy="652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4" imgW="4565904" imgH="3660648" progId="Excel.Sheet.8">
                  <p:embed/>
                </p:oleObj>
              </mc:Choice>
              <mc:Fallback>
                <p:oleObj name="Worksheet" r:id="rId4" imgW="4565904" imgH="366064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7525"/>
                        <a:ext cx="8153400" cy="652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Reproducible Results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4876800" cy="495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The orthopaedic literature is full of reports of treatment that only work in the author’s hands and for no one else……</a:t>
            </a:r>
          </a:p>
          <a:p>
            <a:pPr>
              <a:buFontTx/>
              <a:buNone/>
            </a:pPr>
            <a:endParaRPr lang="en-US" altLang="en-US" smtClean="0">
              <a:ea typeface="ＭＳ Ｐゴシック" charset="-128"/>
            </a:endParaRPr>
          </a:p>
          <a:p>
            <a:endParaRPr lang="en-US" altLang="en-US" smtClean="0">
              <a:ea typeface="ＭＳ Ｐゴシック" charset="-128"/>
            </a:endParaRPr>
          </a:p>
        </p:txBody>
      </p:sp>
      <p:pic>
        <p:nvPicPr>
          <p:cNvPr id="27652" name="Content Placeholder 5" descr="KROLOW,_GERHARD_CR_8112_0001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3922" r="3404"/>
          <a:stretch>
            <a:fillRect/>
          </a:stretch>
        </p:blipFill>
        <p:spPr bwMode="auto">
          <a:xfrm>
            <a:off x="5168900" y="1219200"/>
            <a:ext cx="39751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-128"/>
            </a:endParaRPr>
          </a:p>
        </p:txBody>
      </p:sp>
      <p:pic>
        <p:nvPicPr>
          <p:cNvPr id="28675" name="ClipArt Placeholder 6" descr="Mckee-meta.jpg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3143" r="2960" b="43996"/>
          <a:stretch>
            <a:fillRect/>
          </a:stretch>
        </p:blipFill>
        <p:spPr>
          <a:xfrm>
            <a:off x="-185738" y="0"/>
            <a:ext cx="93297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Nonunion</a:t>
            </a:r>
          </a:p>
        </p:txBody>
      </p:sp>
      <p:sp>
        <p:nvSpPr>
          <p:cNvPr id="29699" name="ClipArt Placeholder 5"/>
          <p:cNvSpPr>
            <a:spLocks noGrp="1" noTextEdit="1"/>
          </p:cNvSpPr>
          <p:nvPr>
            <p:ph type="clipArt" sz="half" idx="2"/>
          </p:nvPr>
        </p:nvSpPr>
        <p:spPr/>
      </p:sp>
      <p:graphicFrame>
        <p:nvGraphicFramePr>
          <p:cNvPr id="29700" name="Object 2"/>
          <p:cNvGraphicFramePr>
            <a:graphicFrameLocks noChangeAspect="1"/>
          </p:cNvGraphicFramePr>
          <p:nvPr/>
        </p:nvGraphicFramePr>
        <p:xfrm>
          <a:off x="-44450" y="1666875"/>
          <a:ext cx="9190038" cy="314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3" imgW="6476762" imgH="1892230" progId="Word.Document.12">
                  <p:embed/>
                </p:oleObj>
              </mc:Choice>
              <mc:Fallback>
                <p:oleObj name="Document" r:id="rId3" imgW="6476762" imgH="189223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450" y="1666875"/>
                        <a:ext cx="9190038" cy="314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rot="10800000">
            <a:off x="6248400" y="3429000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6629400" y="3352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chemeClr val="tx1"/>
              </a:solidFill>
              <a:latin typeface="Times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77429" y="3429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9"/>
          <p:cNvSpPr>
            <a:spLocks noChangeArrowheads="1"/>
          </p:cNvSpPr>
          <p:nvPr/>
        </p:nvSpPr>
        <p:spPr bwMode="auto">
          <a:xfrm flipH="1" flipV="1">
            <a:off x="6658429" y="3429000"/>
            <a:ext cx="123371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a typeface="ＭＳ Ｐゴシック" charset="-128"/>
              </a:rPr>
              <a:t>Nonunion &amp; Symptomatic </a:t>
            </a:r>
            <a:r>
              <a:rPr lang="en-US" dirty="0" err="1" smtClean="0">
                <a:solidFill>
                  <a:schemeClr val="bg2"/>
                </a:solidFill>
                <a:ea typeface="ＭＳ Ｐゴシック" charset="-128"/>
              </a:rPr>
              <a:t>Malunion</a:t>
            </a:r>
            <a:endParaRPr lang="en-US" dirty="0" smtClean="0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410200"/>
          </a:xfrm>
        </p:spPr>
        <p:txBody>
          <a:bodyPr/>
          <a:lstStyle/>
          <a:p>
            <a:r>
              <a:rPr lang="en-US" altLang="en-US" smtClean="0">
                <a:solidFill>
                  <a:srgbClr val="FFFFFF"/>
                </a:solidFill>
                <a:ea typeface="ＭＳ Ｐゴシック" charset="-128"/>
              </a:rPr>
              <a:t>Nonunion:</a:t>
            </a:r>
          </a:p>
          <a:p>
            <a:pPr lvl="1"/>
            <a:r>
              <a:rPr lang="en-US" altLang="en-US" smtClean="0">
                <a:solidFill>
                  <a:srgbClr val="FFFFFF"/>
                </a:solidFill>
              </a:rPr>
              <a:t>Operative 4/298</a:t>
            </a:r>
          </a:p>
          <a:p>
            <a:pPr lvl="1"/>
            <a:r>
              <a:rPr lang="en-US" altLang="en-US" smtClean="0">
                <a:solidFill>
                  <a:srgbClr val="FFFFFF"/>
                </a:solidFill>
              </a:rPr>
              <a:t>Non-operative 53/292</a:t>
            </a:r>
          </a:p>
          <a:p>
            <a:pPr lvl="2"/>
            <a:r>
              <a:rPr lang="en-US" altLang="en-US" smtClean="0">
                <a:solidFill>
                  <a:srgbClr val="FFFFFF"/>
                </a:solidFill>
              </a:rPr>
              <a:t>p&lt;0.001 (n=590)</a:t>
            </a:r>
          </a:p>
          <a:p>
            <a:pPr>
              <a:buFontTx/>
              <a:buNone/>
            </a:pPr>
            <a:endParaRPr lang="en-US" altLang="en-US" smtClean="0">
              <a:solidFill>
                <a:srgbClr val="FFFFFF"/>
              </a:solidFill>
              <a:ea typeface="ＭＳ Ｐゴシック" charset="-128"/>
            </a:endParaRPr>
          </a:p>
          <a:p>
            <a:r>
              <a:rPr lang="en-US" altLang="en-US" smtClean="0">
                <a:solidFill>
                  <a:srgbClr val="FFFFFF"/>
                </a:solidFill>
                <a:ea typeface="ＭＳ Ｐゴシック" charset="-128"/>
              </a:rPr>
              <a:t>Symptomatic Malunion:</a:t>
            </a:r>
          </a:p>
          <a:p>
            <a:pPr lvl="1"/>
            <a:r>
              <a:rPr lang="en-US" altLang="en-US" smtClean="0">
                <a:solidFill>
                  <a:srgbClr val="FFFFFF"/>
                </a:solidFill>
              </a:rPr>
              <a:t>Operative 0/298</a:t>
            </a:r>
          </a:p>
          <a:p>
            <a:pPr lvl="1"/>
            <a:r>
              <a:rPr lang="en-US" altLang="en-US" smtClean="0">
                <a:solidFill>
                  <a:srgbClr val="FFFFFF"/>
                </a:solidFill>
              </a:rPr>
              <a:t>Non-operative 31/292</a:t>
            </a:r>
          </a:p>
          <a:p>
            <a:pPr lvl="2"/>
            <a:r>
              <a:rPr lang="en-US" altLang="en-US" smtClean="0">
                <a:solidFill>
                  <a:srgbClr val="FFFFFF"/>
                </a:solidFill>
              </a:rPr>
              <a:t>p&lt;0.0001							(n=590)	            84 / 292 in non-op group</a:t>
            </a:r>
          </a:p>
          <a:p>
            <a:pPr lvl="2">
              <a:buFontTx/>
              <a:buNone/>
            </a:pPr>
            <a:r>
              <a:rPr lang="en-US" altLang="en-US" smtClean="0">
                <a:solidFill>
                  <a:srgbClr val="FFFFFF"/>
                </a:solidFill>
              </a:rPr>
              <a:t>					     	had a major complication 			</a:t>
            </a:r>
          </a:p>
          <a:p>
            <a:pPr lvl="2"/>
            <a:endParaRPr lang="en-US" altLang="en-US" smtClean="0">
              <a:solidFill>
                <a:srgbClr val="FFFFFF"/>
              </a:solidFill>
            </a:endParaRPr>
          </a:p>
          <a:p>
            <a:pPr>
              <a:buFontTx/>
              <a:buNone/>
            </a:pPr>
            <a:endParaRPr lang="en-US" altLang="en-US" smtClean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0724" name="Picture 5" descr="Crowley ap pre.jpg"/>
          <p:cNvPicPr>
            <a:picLocks noChangeAspect="1"/>
          </p:cNvPicPr>
          <p:nvPr/>
        </p:nvPicPr>
        <p:blipFill>
          <a:blip r:embed="rId2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22797" r="2231" b="11894"/>
          <a:stretch>
            <a:fillRect/>
          </a:stretch>
        </p:blipFill>
        <p:spPr bwMode="auto">
          <a:xfrm>
            <a:off x="5486400" y="3886200"/>
            <a:ext cx="3657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althea pre.jpg                                                 00005626Macintosh HD                   ABA78158:"/>
          <p:cNvPicPr>
            <a:picLocks noGrp="1"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5035" r="35509" b="49342"/>
          <a:stretch>
            <a:fillRect/>
          </a:stretch>
        </p:blipFill>
        <p:spPr bwMode="auto">
          <a:xfrm>
            <a:off x="5486400" y="1417638"/>
            <a:ext cx="36195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smtClean="0">
              <a:ea typeface="ＭＳ Ｐゴシック" charset="-128"/>
            </a:endParaRPr>
          </a:p>
        </p:txBody>
      </p:sp>
      <p:pic>
        <p:nvPicPr>
          <p:cNvPr id="4099" name="Picture 3" descr="segmental #.jpg                                                00005626Macintosh HD                   ABA7815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7050" r="3778" b="705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Robinson CM et al. </a:t>
            </a:r>
          </a:p>
          <a:p>
            <a:pPr>
              <a:buFontTx/>
              <a:buNone/>
            </a:pPr>
            <a:r>
              <a:rPr lang="en-US" altLang="en-US" smtClean="0">
                <a:ea typeface="ＭＳ Ｐゴシック" charset="-128"/>
              </a:rPr>
              <a:t>	“Open reduction and plate fixation versus nonoperative treatment for displaced midshaft clavicular fractures: a multicenter, randomized, controlled trial.” JBJS 2013 Sep 4;95(17):1576-84. </a:t>
            </a:r>
          </a:p>
          <a:p>
            <a:pPr>
              <a:buFontTx/>
              <a:buNone/>
            </a:pPr>
            <a:r>
              <a:rPr lang="en-US" altLang="en-US" smtClean="0">
                <a:ea typeface="ＭＳ Ｐゴシック" charset="-128"/>
              </a:rPr>
              <a:t> </a:t>
            </a:r>
          </a:p>
          <a:p>
            <a:r>
              <a:rPr lang="en-US" altLang="en-US" sz="3600" smtClean="0">
                <a:ea typeface="ＭＳ Ｐゴシック" charset="-128"/>
              </a:rPr>
              <a:t>The results of the present study do not support routine primary open reduction and plate fixation for the treatment of displaced midshaft clavicular fractures.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ea typeface="ＭＳ Ｐゴシック" charset="-128"/>
              </a:rPr>
              <a:t>RCT Comparison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 smtClean="0">
                <a:ea typeface="ＭＳ Ｐゴシック" charset="-128"/>
              </a:rPr>
              <a:t>Factor                   Canadian </a:t>
            </a:r>
            <a:r>
              <a:rPr lang="en-US" altLang="en-US" sz="2800" dirty="0" err="1" smtClean="0">
                <a:ea typeface="ＭＳ Ｐゴシック" charset="-128"/>
              </a:rPr>
              <a:t>Orthopaedic</a:t>
            </a:r>
            <a:r>
              <a:rPr lang="en-US" altLang="en-US" sz="2800" dirty="0" smtClean="0">
                <a:ea typeface="ＭＳ Ｐゴシック" charset="-128"/>
              </a:rPr>
              <a:t>     Robinson et. al</a:t>
            </a:r>
          </a:p>
          <a:p>
            <a:pPr>
              <a:buFontTx/>
              <a:buNone/>
            </a:pPr>
            <a:r>
              <a:rPr lang="en-US" altLang="en-US" sz="2800" u="sng" dirty="0" smtClean="0">
                <a:ea typeface="ＭＳ Ｐゴシック" charset="-128"/>
              </a:rPr>
              <a:t>				Trauma Society_____________________</a:t>
            </a:r>
          </a:p>
          <a:p>
            <a:pPr>
              <a:buFontTx/>
              <a:buNone/>
            </a:pPr>
            <a:r>
              <a:rPr lang="en-US" altLang="en-US" sz="2800" dirty="0" smtClean="0">
                <a:ea typeface="ＭＳ Ｐゴシック" charset="-128"/>
              </a:rPr>
              <a:t>Non-op Nonunion         18%                         26%</a:t>
            </a:r>
          </a:p>
          <a:p>
            <a:pPr>
              <a:buFontTx/>
              <a:buNone/>
            </a:pPr>
            <a:r>
              <a:rPr lang="en-US" altLang="en-US" sz="2800" dirty="0" smtClean="0">
                <a:ea typeface="ＭＳ Ｐゴシック" charset="-128"/>
              </a:rPr>
              <a:t>Operative Nonunion     1%                           1%</a:t>
            </a:r>
          </a:p>
          <a:p>
            <a:pPr>
              <a:buFontTx/>
              <a:buNone/>
            </a:pPr>
            <a:r>
              <a:rPr lang="en-US" altLang="en-US" sz="2800" dirty="0" smtClean="0">
                <a:ea typeface="ＭＳ Ｐゴシック" charset="-128"/>
              </a:rPr>
              <a:t>Non-op </a:t>
            </a:r>
            <a:r>
              <a:rPr lang="en-US" altLang="en-US" sz="2800" dirty="0" err="1" smtClean="0">
                <a:ea typeface="ＭＳ Ｐゴシック" charset="-128"/>
              </a:rPr>
              <a:t>Malunion</a:t>
            </a:r>
            <a:r>
              <a:rPr lang="en-US" altLang="en-US" sz="2800" dirty="0" smtClean="0">
                <a:ea typeface="ＭＳ Ｐゴシック" charset="-128"/>
              </a:rPr>
              <a:t>         15%                          10%</a:t>
            </a:r>
          </a:p>
          <a:p>
            <a:pPr>
              <a:buFontTx/>
              <a:buNone/>
            </a:pPr>
            <a:r>
              <a:rPr lang="en-US" altLang="en-US" sz="2800" dirty="0" smtClean="0">
                <a:ea typeface="ＭＳ Ｐゴシック" charset="-128"/>
              </a:rPr>
              <a:t>Operative </a:t>
            </a:r>
            <a:r>
              <a:rPr lang="en-US" altLang="en-US" sz="2800" dirty="0" err="1" smtClean="0">
                <a:ea typeface="ＭＳ Ｐゴシック" charset="-128"/>
              </a:rPr>
              <a:t>Malunion</a:t>
            </a:r>
            <a:r>
              <a:rPr lang="en-US" altLang="en-US" sz="2800" dirty="0" smtClean="0">
                <a:ea typeface="ＭＳ Ｐゴシック" charset="-128"/>
              </a:rPr>
              <a:t>       0%                           0%</a:t>
            </a:r>
          </a:p>
          <a:p>
            <a:pPr>
              <a:buFontTx/>
              <a:buNone/>
            </a:pPr>
            <a:r>
              <a:rPr lang="en-US" altLang="en-US" sz="2800" dirty="0" smtClean="0">
                <a:ea typeface="ＭＳ Ｐゴシック" charset="-128"/>
              </a:rPr>
              <a:t>Non-op  Constant           87                            87</a:t>
            </a:r>
          </a:p>
          <a:p>
            <a:pPr>
              <a:buFontTx/>
              <a:buNone/>
            </a:pPr>
            <a:r>
              <a:rPr lang="en-US" altLang="en-US" sz="2800" dirty="0" smtClean="0">
                <a:ea typeface="ＭＳ Ｐゴシック" charset="-128"/>
              </a:rPr>
              <a:t>Operative Constant        97                            93</a:t>
            </a:r>
          </a:p>
          <a:p>
            <a:pPr>
              <a:buFontTx/>
              <a:buNone/>
            </a:pPr>
            <a:r>
              <a:rPr lang="en-US" altLang="en-US" sz="2800" dirty="0" smtClean="0">
                <a:ea typeface="ＭＳ Ｐゴシック" charset="-128"/>
              </a:rPr>
              <a:t>RR nonunion with OR    94%                        93%</a:t>
            </a:r>
          </a:p>
          <a:p>
            <a:pPr>
              <a:buFontTx/>
              <a:buNone/>
            </a:pPr>
            <a:r>
              <a:rPr lang="en-US" altLang="en-US" sz="2800" dirty="0" smtClean="0">
                <a:ea typeface="ＭＳ Ｐゴシック" charset="-128"/>
              </a:rPr>
              <a:t>Plate removal                  11%                        14%      </a:t>
            </a:r>
          </a:p>
          <a:p>
            <a:pPr>
              <a:buFontTx/>
              <a:buNone/>
            </a:pPr>
            <a:endParaRPr lang="en-US" altLang="en-US" sz="2800" dirty="0" smtClean="0">
              <a:ea typeface="ＭＳ Ｐゴシック" charset="-128"/>
            </a:endParaRPr>
          </a:p>
          <a:p>
            <a:pPr>
              <a:buFontTx/>
              <a:buNone/>
            </a:pPr>
            <a:endParaRPr lang="en-US" altLang="en-US" sz="2800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altLang="en-US" sz="2800" dirty="0" smtClean="0">
                <a:ea typeface="ＭＳ Ｐゴシック" charset="-128"/>
              </a:rPr>
              <a:t>     </a:t>
            </a:r>
          </a:p>
        </p:txBody>
      </p:sp>
      <p:sp>
        <p:nvSpPr>
          <p:cNvPr id="32772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8686800" y="6400800"/>
            <a:ext cx="457200" cy="457200"/>
          </a:xfrm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31 year old male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Fracture clavicle at work 14 months ago</a:t>
            </a:r>
          </a:p>
          <a:p>
            <a:endParaRPr lang="en-US" altLang="en-US" smtClean="0"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Treated with sling</a:t>
            </a:r>
          </a:p>
          <a:p>
            <a:endParaRPr lang="en-US" altLang="en-US" smtClean="0"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Ongoing pain and weakness</a:t>
            </a:r>
          </a:p>
          <a:p>
            <a:endParaRPr lang="en-US" altLang="en-US" smtClean="0"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Working modified duties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144000" cy="491807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2" t="26300" r="6322" b="27722"/>
          <a:stretch>
            <a:fillRect/>
          </a:stretch>
        </p:blipFill>
        <p:spPr>
          <a:xfrm>
            <a:off x="-493713" y="3367088"/>
            <a:ext cx="9296401" cy="3502025"/>
          </a:xfrm>
        </p:spPr>
      </p:pic>
      <p:pic>
        <p:nvPicPr>
          <p:cNvPr id="3584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3" b="31316"/>
          <a:stretch>
            <a:fillRect/>
          </a:stretch>
        </p:blipFill>
        <p:spPr bwMode="auto">
          <a:xfrm>
            <a:off x="107950" y="-90488"/>
            <a:ext cx="8612188" cy="344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t"/>
          <p:cNvPicPr>
            <a:picLocks noChangeAspect="1" noChangeArrowheads="1"/>
          </p:cNvPicPr>
          <p:nvPr/>
        </p:nvPicPr>
        <p:blipFill>
          <a:blip r:embed="rId3" cstate="print">
            <a:lum brigh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1588" y="676275"/>
          <a:ext cx="4722812" cy="56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Worksheet" r:id="rId4" imgW="2565306" imgH="2882794" progId="Excel.Sheet.8">
                  <p:embed/>
                </p:oleObj>
              </mc:Choice>
              <mc:Fallback>
                <p:oleObj name="Worksheet" r:id="rId4" imgW="2565306" imgH="288279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676275"/>
                        <a:ext cx="4722812" cy="565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362200" y="1828800"/>
            <a:ext cx="1203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Bookman Old Style" charset="0"/>
              </a:rPr>
              <a:t>p=0.012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800600" y="457200"/>
            <a:ext cx="4343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3513" indent="-163513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  <a:latin typeface="Times" charset="0"/>
              </a:rPr>
              <a:t>Mean Constant Score: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" charset="0"/>
              </a:rPr>
              <a:t>Delayed: 88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" charset="0"/>
              </a:rPr>
              <a:t>Acute: 95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" charset="0"/>
              </a:rPr>
              <a:t>The difference between groups was significant (p=0.012).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Times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  <a:latin typeface="Times" charset="0"/>
              </a:rPr>
              <a:t>Delay does matter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pic>
        <p:nvPicPr>
          <p:cNvPr id="37891" name="ClipArt Placeholder 4" descr="Picture 2.png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b="-2081"/>
          <a:stretch>
            <a:fillRect/>
          </a:stretch>
        </p:blipFill>
        <p:spPr>
          <a:xfrm>
            <a:off x="457200" y="0"/>
            <a:ext cx="8494713" cy="708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97" b="57155"/>
          <a:stretch>
            <a:fillRect/>
          </a:stretch>
        </p:blipFill>
        <p:spPr bwMode="auto">
          <a:xfrm>
            <a:off x="0" y="377825"/>
            <a:ext cx="91440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Future studies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286000"/>
            <a:ext cx="9144000" cy="4572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Where do we go from here?</a:t>
            </a:r>
          </a:p>
          <a:p>
            <a:endParaRPr lang="en-US" altLang="en-US" smtClean="0"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Identify patients “at risk” for poor outcome</a:t>
            </a:r>
          </a:p>
          <a:p>
            <a:endParaRPr lang="en-US" altLang="en-US" smtClean="0"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New implants /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152400"/>
            <a:ext cx="9144000" cy="68961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smtClean="0">
              <a:ea typeface="ＭＳ Ｐゴシック" charset="-128"/>
            </a:endParaRPr>
          </a:p>
        </p:txBody>
      </p:sp>
      <p:pic>
        <p:nvPicPr>
          <p:cNvPr id="40963" name="Picture 2" descr="todays nail pre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5283" r="21524" b="3773"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smtClean="0">
              <a:ea typeface="ＭＳ Ｐゴシック" charset="-128"/>
            </a:endParaRPr>
          </a:p>
        </p:txBody>
      </p:sp>
      <p:pic>
        <p:nvPicPr>
          <p:cNvPr id="5123" name="Picture 3" descr="ricky clinical.jpg                                             00005626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5" descr="todays nail postop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6921" r="11836" b="14879"/>
          <a:stretch>
            <a:fillRect/>
          </a:stretch>
        </p:blipFill>
        <p:spPr>
          <a:xfrm>
            <a:off x="0" y="-9525"/>
            <a:ext cx="9144000" cy="6867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smtClean="0">
              <a:ea typeface="ＭＳ Ｐゴシック" charset="-128"/>
            </a:endParaRPr>
          </a:p>
        </p:txBody>
      </p:sp>
      <p:pic>
        <p:nvPicPr>
          <p:cNvPr id="51204" name="Picture 6" descr="clav #- pneumo.jpg                                             00005626Macintosh HD                   ABA7815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10000"/>
          </a:blip>
          <a:srcRect l="7874" t="8170" r="5118" b="5287"/>
          <a:stretch>
            <a:fillRect/>
          </a:stretch>
        </p:blipFill>
        <p:spPr>
          <a:xfrm>
            <a:off x="0" y="-76200"/>
            <a:ext cx="9144000" cy="7015594"/>
          </a:xfr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3013" name="Round Same Side Corner Rectangle 5"/>
          <p:cNvSpPr>
            <a:spLocks noChangeArrowheads="1"/>
          </p:cNvSpPr>
          <p:nvPr/>
        </p:nvSpPr>
        <p:spPr bwMode="auto">
          <a:xfrm>
            <a:off x="0" y="1143000"/>
            <a:ext cx="914400" cy="914400"/>
          </a:xfrm>
          <a:custGeom>
            <a:avLst/>
            <a:gdLst>
              <a:gd name="T0" fmla="*/ 914400 w 914400"/>
              <a:gd name="T1" fmla="*/ 457200 h 914400"/>
              <a:gd name="T2" fmla="*/ 457200 w 914400"/>
              <a:gd name="T3" fmla="*/ 914400 h 914400"/>
              <a:gd name="T4" fmla="*/ 0 w 914400"/>
              <a:gd name="T5" fmla="*/ 457200 h 914400"/>
              <a:gd name="T6" fmla="*/ 457200 w 914400"/>
              <a:gd name="T7" fmla="*/ 0 h 914400"/>
              <a:gd name="T8" fmla="*/ 0 60000 65536"/>
              <a:gd name="T9" fmla="*/ 0 60000 65536"/>
              <a:gd name="T10" fmla="*/ 0 60000 65536"/>
              <a:gd name="T11" fmla="*/ 0 60000 65536"/>
              <a:gd name="T12" fmla="*/ 44637 w 914400"/>
              <a:gd name="T13" fmla="*/ 44637 h 914400"/>
              <a:gd name="T14" fmla="*/ 869763 w 914400"/>
              <a:gd name="T15" fmla="*/ 914400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" h="914400">
                <a:moveTo>
                  <a:pt x="152403" y="0"/>
                </a:moveTo>
                <a:lnTo>
                  <a:pt x="761997" y="0"/>
                </a:lnTo>
                <a:lnTo>
                  <a:pt x="761996" y="0"/>
                </a:lnTo>
                <a:cubicBezTo>
                  <a:pt x="846166" y="0"/>
                  <a:pt x="914400" y="68233"/>
                  <a:pt x="914400" y="152403"/>
                </a:cubicBezTo>
                <a:lnTo>
                  <a:pt x="914400" y="914400"/>
                </a:lnTo>
                <a:lnTo>
                  <a:pt x="0" y="914400"/>
                </a:lnTo>
                <a:lnTo>
                  <a:pt x="0" y="152403"/>
                </a:lnTo>
                <a:cubicBezTo>
                  <a:pt x="0" y="68233"/>
                  <a:pt x="68233" y="0"/>
                  <a:pt x="152402" y="0"/>
                </a:cubicBezTo>
                <a:lnTo>
                  <a:pt x="152403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Conclusion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7162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400" dirty="0" smtClean="0">
                <a:ea typeface="ＭＳ Ｐゴシック" charset="-128"/>
              </a:rPr>
              <a:t>Challenge dogma that you think is wrong</a:t>
            </a:r>
          </a:p>
          <a:p>
            <a:pPr marL="533400" indent="-533400">
              <a:buFontTx/>
              <a:buAutoNum type="arabicPeriod"/>
            </a:pPr>
            <a:endParaRPr lang="en-US" altLang="en-US" sz="2400" dirty="0" smtClean="0">
              <a:ea typeface="ＭＳ Ｐゴシック" charset="-128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 sz="2400" dirty="0" smtClean="0">
                <a:ea typeface="ＭＳ Ｐゴシック" charset="-128"/>
              </a:rPr>
              <a:t>Accumulate evidence to support your position								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 smtClean="0">
                <a:ea typeface="ＭＳ Ｐゴシック" charset="-128"/>
              </a:rPr>
              <a:t>RCT’s to prove one treatment better than conventional Rx</a:t>
            </a:r>
          </a:p>
          <a:p>
            <a:pPr marL="533400" indent="-533400">
              <a:buFontTx/>
              <a:buNone/>
            </a:pPr>
            <a:endParaRPr lang="en-US" altLang="en-US" sz="2400" dirty="0" smtClean="0">
              <a:ea typeface="ＭＳ Ｐゴシック" charset="-128"/>
            </a:endParaRPr>
          </a:p>
          <a:p>
            <a:pPr marL="533400" indent="-533400">
              <a:buFontTx/>
              <a:buNone/>
            </a:pPr>
            <a:endParaRPr lang="en-US" altLang="en-US" sz="2400" dirty="0" smtClean="0">
              <a:ea typeface="ＭＳ Ｐゴシック" charset="-128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 sz="2400" dirty="0" smtClean="0">
                <a:ea typeface="ＭＳ Ｐゴシック" charset="-128"/>
              </a:rPr>
              <a:t>Reproducible results are critical 	</a:t>
            </a:r>
          </a:p>
          <a:p>
            <a:pPr marL="533400" indent="-533400">
              <a:buFontTx/>
              <a:buAutoNum type="arabicPeriod"/>
            </a:pPr>
            <a:endParaRPr lang="en-US" altLang="en-US" sz="2400" dirty="0">
              <a:ea typeface="ＭＳ Ｐゴシック" charset="-128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 sz="2400" dirty="0" smtClean="0">
                <a:ea typeface="ＭＳ Ｐゴシック" charset="-128"/>
              </a:rPr>
              <a:t>Re-evaluate, re-define, be alert for new complications</a:t>
            </a:r>
          </a:p>
          <a:p>
            <a:pPr marL="533400" indent="-533400">
              <a:buFontTx/>
              <a:buAutoNum type="arabicPeriod"/>
            </a:pPr>
            <a:endParaRPr lang="en-US" altLang="en-US" sz="2400" dirty="0" smtClean="0">
              <a:ea typeface="ＭＳ Ｐゴシック" charset="-128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 sz="2400" dirty="0" smtClean="0">
                <a:ea typeface="ＭＳ Ｐゴシック" charset="-128"/>
              </a:rPr>
              <a:t>Look to the future: things will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1350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/>
              <a:t>For questions or comments, please send to ota@ota.org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448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Conventional Dogma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charset="-128"/>
              </a:rPr>
              <a:t>Outcome “ ….generally good….”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charset="-128"/>
              </a:rPr>
              <a:t>Displaced fractures of the clavicle “…generally do well with non-operative treatment…”							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charset="-128"/>
              </a:rPr>
              <a:t>Nonunion rate &lt;1%  (Neer – 3 / 2239 cases)							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charset="-128"/>
              </a:rPr>
              <a:t>“Malunions of the clavicle require no treatment…”</a:t>
            </a: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charset="-128"/>
              </a:rPr>
              <a:t>“The only fractures of the clavicle that do not heal are the ones that you operate on.”							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80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charset="-128"/>
            </a:endParaRPr>
          </a:p>
        </p:txBody>
      </p:sp>
      <p:pic>
        <p:nvPicPr>
          <p:cNvPr id="7171" name="Picture 6" descr="bad idea.JPG                                                   00005596Macintosh HD                   ABA7815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3" y="0"/>
            <a:ext cx="91551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Identify a Problem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495800" cy="4953000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charset="-128"/>
              </a:rPr>
              <a:t>Hill et al JBJS 1999</a:t>
            </a:r>
          </a:p>
          <a:p>
            <a:r>
              <a:rPr lang="en-US" altLang="en-US" sz="2000" dirty="0" smtClean="0">
                <a:ea typeface="ＭＳ Ｐゴシック" charset="-128"/>
              </a:rPr>
              <a:t>“Closed treatment of displaced middle-third fractures of the clavicle gives poor results”	</a:t>
            </a:r>
            <a:r>
              <a:rPr lang="en-US" altLang="en-US" sz="2800" dirty="0" smtClean="0">
                <a:ea typeface="ＭＳ Ｐゴシック" charset="-128"/>
              </a:rPr>
              <a:t>	</a:t>
            </a:r>
          </a:p>
          <a:p>
            <a:r>
              <a:rPr lang="en-US" altLang="en-US" sz="2800" dirty="0" smtClean="0">
                <a:ea typeface="ＭＳ Ｐゴシック" charset="-128"/>
              </a:rPr>
              <a:t>Patient-oriented outcome - 31% poor	</a:t>
            </a:r>
          </a:p>
          <a:p>
            <a:r>
              <a:rPr lang="en-US" altLang="en-US" sz="2800" dirty="0" smtClean="0">
                <a:ea typeface="ＭＳ Ｐゴシック" charset="-128"/>
              </a:rPr>
              <a:t>15% nonunion					</a:t>
            </a:r>
          </a:p>
          <a:p>
            <a:r>
              <a:rPr lang="en-US" altLang="en-US" sz="2800" dirty="0" smtClean="0">
                <a:ea typeface="ＭＳ Ｐゴシック" charset="-128"/>
              </a:rPr>
              <a:t>Associated with shortening &gt; 2 cm</a:t>
            </a:r>
          </a:p>
        </p:txBody>
      </p:sp>
      <p:pic>
        <p:nvPicPr>
          <p:cNvPr id="8196" name="Picture 6" descr="jt preop ap.jpg                                                00005626Macintosh HD                   ABA78158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4999" r="5624" b="7500"/>
          <a:stretch>
            <a:fillRect/>
          </a:stretch>
        </p:blipFill>
        <p:spPr>
          <a:xfrm>
            <a:off x="3886200" y="2847975"/>
            <a:ext cx="5257800" cy="344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Clavicular </a:t>
            </a:r>
            <a:r>
              <a:rPr lang="en-US" dirty="0" err="1" smtClean="0">
                <a:ea typeface="ＭＳ Ｐゴシック" charset="-128"/>
              </a:rPr>
              <a:t>malunion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9144000" cy="2927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charset="-128"/>
              </a:rPr>
              <a:t>New diagnosis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charset="-128"/>
              </a:rPr>
              <a:t>“shoulder ptosis”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charset="-128"/>
              </a:rPr>
              <a:t>Following fractures displaced &gt; 2 cm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charset="-128"/>
              </a:rPr>
              <a:t>Ortho, neuro (Thoracic </a:t>
            </a:r>
            <a:r>
              <a:rPr lang="en-US" altLang="en-US" sz="2800" dirty="0" err="1" smtClean="0">
                <a:ea typeface="ＭＳ Ｐゴシック" charset="-128"/>
              </a:rPr>
              <a:t>Oulet</a:t>
            </a:r>
            <a:r>
              <a:rPr lang="en-US" altLang="en-US" sz="2800" dirty="0" smtClean="0">
                <a:ea typeface="ＭＳ Ｐゴシック" charset="-128"/>
              </a:rPr>
              <a:t> Syndrome), cosmetic symptoms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ea typeface="ＭＳ Ｐゴシック" charset="-128"/>
              </a:rPr>
              <a:t>Chan JSES 1999, Bosch 1999, </a:t>
            </a:r>
            <a:r>
              <a:rPr lang="en-US" altLang="en-US" sz="2000" dirty="0" err="1" smtClean="0">
                <a:ea typeface="ＭＳ Ｐゴシック" charset="-128"/>
              </a:rPr>
              <a:t>Basamania</a:t>
            </a:r>
            <a:r>
              <a:rPr lang="en-US" altLang="en-US" sz="2000" dirty="0" smtClean="0">
                <a:ea typeface="ＭＳ Ｐゴシック" charset="-128"/>
              </a:rPr>
              <a:t> ICSS 1999, </a:t>
            </a:r>
            <a:r>
              <a:rPr lang="en-US" altLang="en-US" sz="2000" dirty="0" err="1" smtClean="0">
                <a:ea typeface="ＭＳ Ｐゴシック" charset="-128"/>
              </a:rPr>
              <a:t>Kuhne</a:t>
            </a:r>
            <a:r>
              <a:rPr lang="en-US" altLang="en-US" sz="2000" dirty="0" smtClean="0">
                <a:ea typeface="ＭＳ Ｐゴシック" charset="-128"/>
              </a:rPr>
              <a:t> ICSS 1999</a:t>
            </a:r>
            <a:endParaRPr lang="en-US" altLang="en-US" sz="28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charset="-128"/>
            </a:endParaRPr>
          </a:p>
        </p:txBody>
      </p:sp>
      <p:pic>
        <p:nvPicPr>
          <p:cNvPr id="9220" name="Picture 4" descr="preop ap.jpg                                                   00005626Macintosh HD                   ABA78158: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27000" r="2251" b="28500"/>
          <a:stretch>
            <a:fillRect/>
          </a:stretch>
        </p:blipFill>
        <p:spPr bwMode="auto">
          <a:xfrm>
            <a:off x="152400" y="3765550"/>
            <a:ext cx="875506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200400" y="4114800"/>
            <a:ext cx="333375" cy="747713"/>
          </a:xfrm>
          <a:prstGeom prst="downArrow">
            <a:avLst>
              <a:gd name="adj1" fmla="val 50000"/>
              <a:gd name="adj2" fmla="val 5607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495800" y="5791200"/>
            <a:ext cx="304800" cy="823913"/>
          </a:xfrm>
          <a:prstGeom prst="upArrow">
            <a:avLst>
              <a:gd name="adj1" fmla="val 50000"/>
              <a:gd name="adj2" fmla="val 675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rowley ap pre.jpg                                             00005626Macintosh HD                   ABA78158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3021" r="1511" b="6042"/>
          <a:stretch>
            <a:fillRect/>
          </a:stretch>
        </p:blipFill>
        <p:spPr>
          <a:xfrm>
            <a:off x="4784725" y="3429000"/>
            <a:ext cx="4359275" cy="3429000"/>
          </a:xfrm>
          <a:noFill/>
        </p:spPr>
      </p:pic>
      <p:pic>
        <p:nvPicPr>
          <p:cNvPr id="10243" name="Picture 7" descr="Crowley clinical.jpg                                           00005626Macintosh HD                   ABA78158: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3021" r="755" b="3021"/>
          <a:stretch>
            <a:fillRect/>
          </a:stretch>
        </p:blipFill>
        <p:spPr bwMode="auto">
          <a:xfrm>
            <a:off x="0" y="0"/>
            <a:ext cx="62484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5334000" y="1143000"/>
            <a:ext cx="257175" cy="1204913"/>
          </a:xfrm>
          <a:prstGeom prst="downArrow">
            <a:avLst>
              <a:gd name="adj1" fmla="val 50000"/>
              <a:gd name="adj2" fmla="val 11713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245" name="AutoShape 9"/>
          <p:cNvSpPr>
            <a:spLocks noChangeArrowheads="1"/>
          </p:cNvSpPr>
          <p:nvPr/>
        </p:nvSpPr>
        <p:spPr bwMode="auto">
          <a:xfrm>
            <a:off x="762000" y="1447800"/>
            <a:ext cx="257175" cy="1204913"/>
          </a:xfrm>
          <a:prstGeom prst="downArrow">
            <a:avLst>
              <a:gd name="adj1" fmla="val 50000"/>
              <a:gd name="adj2" fmla="val 11713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1219200" y="3657600"/>
            <a:ext cx="5186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Times" charset="0"/>
              </a:rPr>
              <a:t>Mean shortening 2.9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template">
  <a:themeElements>
    <a:clrScheme name="master 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aster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A:\master template.ppt</Template>
  <TotalTime>3858</TotalTime>
  <Words>718</Words>
  <Application>Microsoft Office PowerPoint</Application>
  <PresentationFormat>On-screen Show (4:3)</PresentationFormat>
  <Paragraphs>156</Paragraphs>
  <Slides>43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master template</vt:lpstr>
      <vt:lpstr>Chart</vt:lpstr>
      <vt:lpstr>Worksheet</vt:lpstr>
      <vt:lpstr>Document</vt:lpstr>
      <vt:lpstr> Clavicle Fractures: How Science Changed Practice</vt:lpstr>
      <vt:lpstr>Disclosure</vt:lpstr>
      <vt:lpstr>PowerPoint Presentation</vt:lpstr>
      <vt:lpstr>PowerPoint Presentation</vt:lpstr>
      <vt:lpstr>Conventional Dogma</vt:lpstr>
      <vt:lpstr>PowerPoint Presentation</vt:lpstr>
      <vt:lpstr>Identify a Problem</vt:lpstr>
      <vt:lpstr>Clavicular malunion</vt:lpstr>
      <vt:lpstr>PowerPoint Presentation</vt:lpstr>
      <vt:lpstr>J. A.  - California</vt:lpstr>
      <vt:lpstr>PowerPoint Presentation</vt:lpstr>
      <vt:lpstr>PowerPoint Presentation</vt:lpstr>
      <vt:lpstr>Scapular winging</vt:lpstr>
      <vt:lpstr>Shoulder Strength</vt:lpstr>
      <vt:lpstr>PowerPoint Presentation</vt:lpstr>
      <vt:lpstr>PowerPoint Presentation</vt:lpstr>
      <vt:lpstr>2005 – Clavicle Fractures</vt:lpstr>
      <vt:lpstr>Dangers or rushing in…..</vt:lpstr>
      <vt:lpstr>Shoulder pain after antegrade humeral nailing</vt:lpstr>
      <vt:lpstr>PowerPoint Presentation</vt:lpstr>
      <vt:lpstr>PowerPoint Presentation</vt:lpstr>
      <vt:lpstr>PowerPoint Presentation</vt:lpstr>
      <vt:lpstr>Randomized clinical trial</vt:lpstr>
      <vt:lpstr>Constant Score</vt:lpstr>
      <vt:lpstr>DASH Score</vt:lpstr>
      <vt:lpstr>Reproducible Results</vt:lpstr>
      <vt:lpstr>PowerPoint Presentation</vt:lpstr>
      <vt:lpstr>Nonunion</vt:lpstr>
      <vt:lpstr>Nonunion &amp; Symptomatic Malunion</vt:lpstr>
      <vt:lpstr>PowerPoint Presentation</vt:lpstr>
      <vt:lpstr>RCT Comparison</vt:lpstr>
      <vt:lpstr>31 year old male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studies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BAMC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Assessment, Management and Decision Making in the Treatment of Polytrauma Patients with Head Injuries</dc:title>
  <dc:creator>BAMC</dc:creator>
  <cp:lastModifiedBy>stonis</cp:lastModifiedBy>
  <cp:revision>51</cp:revision>
  <cp:lastPrinted>2000-10-11T02:51:10Z</cp:lastPrinted>
  <dcterms:created xsi:type="dcterms:W3CDTF">2000-08-14T04:32:08Z</dcterms:created>
  <dcterms:modified xsi:type="dcterms:W3CDTF">2016-06-24T19:38:14Z</dcterms:modified>
</cp:coreProperties>
</file>