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80"/>
  </p:notesMasterIdLst>
  <p:handoutMasterIdLst>
    <p:handoutMasterId r:id="rId81"/>
  </p:handoutMasterIdLst>
  <p:sldIdLst>
    <p:sldId id="311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52" r:id="rId43"/>
    <p:sldId id="353" r:id="rId44"/>
    <p:sldId id="354" r:id="rId45"/>
    <p:sldId id="355" r:id="rId46"/>
    <p:sldId id="356" r:id="rId47"/>
    <p:sldId id="357" r:id="rId48"/>
    <p:sldId id="358" r:id="rId49"/>
    <p:sldId id="359" r:id="rId50"/>
    <p:sldId id="360" r:id="rId51"/>
    <p:sldId id="361" r:id="rId52"/>
    <p:sldId id="362" r:id="rId53"/>
    <p:sldId id="363" r:id="rId54"/>
    <p:sldId id="364" r:id="rId55"/>
    <p:sldId id="365" r:id="rId56"/>
    <p:sldId id="366" r:id="rId57"/>
    <p:sldId id="367" r:id="rId58"/>
    <p:sldId id="368" r:id="rId59"/>
    <p:sldId id="369" r:id="rId60"/>
    <p:sldId id="370" r:id="rId61"/>
    <p:sldId id="371" r:id="rId62"/>
    <p:sldId id="372" r:id="rId63"/>
    <p:sldId id="373" r:id="rId64"/>
    <p:sldId id="374" r:id="rId65"/>
    <p:sldId id="375" r:id="rId66"/>
    <p:sldId id="376" r:id="rId67"/>
    <p:sldId id="377" r:id="rId68"/>
    <p:sldId id="378" r:id="rId69"/>
    <p:sldId id="379" r:id="rId70"/>
    <p:sldId id="380" r:id="rId71"/>
    <p:sldId id="381" r:id="rId72"/>
    <p:sldId id="382" r:id="rId73"/>
    <p:sldId id="383" r:id="rId74"/>
    <p:sldId id="384" r:id="rId75"/>
    <p:sldId id="385" r:id="rId76"/>
    <p:sldId id="386" r:id="rId77"/>
    <p:sldId id="387" r:id="rId78"/>
    <p:sldId id="388" r:id="rId79"/>
  </p:sldIdLst>
  <p:sldSz cx="9144000" cy="6858000" type="screen4x3"/>
  <p:notesSz cx="68580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76" autoAdjust="0"/>
  </p:normalViewPr>
  <p:slideViewPr>
    <p:cSldViewPr>
      <p:cViewPr>
        <p:scale>
          <a:sx n="133" d="100"/>
          <a:sy n="133" d="100"/>
        </p:scale>
        <p:origin x="-984" y="-48"/>
      </p:cViewPr>
      <p:guideLst>
        <p:guide orient="horz" pos="216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1392" y="654"/>
      </p:cViewPr>
      <p:guideLst>
        <p:guide orient="horz" pos="290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78F2B9E-4298-45A4-87FF-08AC2885DA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358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077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87850"/>
            <a:ext cx="50292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CC2AD55-2796-42CF-8043-FFB409D43E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7364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AE895-120C-D548-9DBA-5A79EBB314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69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AE895-120C-D548-9DBA-5A79EBB314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99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AE895-120C-D548-9DBA-5A79EBB314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54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AE895-120C-D548-9DBA-5A79EBB314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28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AE895-120C-D548-9DBA-5A79EBB314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92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AE895-120C-D548-9DBA-5A79EBB314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38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AE895-120C-D548-9DBA-5A79EBB3143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45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0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587" y="339522"/>
            <a:ext cx="9043413" cy="2238320"/>
          </a:xfrm>
        </p:spPr>
        <p:txBody>
          <a:bodyPr/>
          <a:lstStyle/>
          <a:p>
            <a:r>
              <a:rPr lang="en-US" dirty="0" smtClean="0"/>
              <a:t>Pediatric Hip Fractures and Dislocations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29751"/>
            <a:ext cx="6400800" cy="1752600"/>
          </a:xfrm>
        </p:spPr>
        <p:txBody>
          <a:bodyPr/>
          <a:lstStyle/>
          <a:p>
            <a:r>
              <a:rPr lang="en-US" dirty="0"/>
              <a:t>Alfred A. Mansour, MD</a:t>
            </a:r>
          </a:p>
          <a:p>
            <a:r>
              <a:rPr lang="en-US" dirty="0" smtClean="0"/>
              <a:t>Milton L. (Chip) Routt, Jr., MD</a:t>
            </a:r>
          </a:p>
          <a:p>
            <a:r>
              <a:rPr lang="en-US" dirty="0" smtClean="0"/>
              <a:t>Shiraz </a:t>
            </a:r>
            <a:r>
              <a:rPr lang="en-US" dirty="0" err="1"/>
              <a:t>Younas</a:t>
            </a:r>
            <a:r>
              <a:rPr lang="en-US" dirty="0"/>
              <a:t>, MD</a:t>
            </a:r>
          </a:p>
          <a:p>
            <a:r>
              <a:rPr lang="en-US" sz="1800" dirty="0" smtClean="0"/>
              <a:t>Updated February 2016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380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-41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98720" y="1983698"/>
            <a:ext cx="4020552" cy="381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22" y="411193"/>
            <a:ext cx="883785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Femoral Neck</a:t>
            </a:r>
            <a:r>
              <a:rPr lang="en-US" dirty="0"/>
              <a:t> </a:t>
            </a:r>
            <a:r>
              <a:rPr lang="en-US" dirty="0" smtClean="0"/>
              <a:t>Fracture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Delbet</a:t>
            </a:r>
            <a:r>
              <a:rPr lang="en-US" dirty="0" smtClean="0"/>
              <a:t>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27" y="1849213"/>
            <a:ext cx="5059680" cy="448427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Type I: Transphyseal</a:t>
            </a:r>
          </a:p>
          <a:p>
            <a:pPr lvl="1"/>
            <a:r>
              <a:rPr lang="en-US" dirty="0" smtClean="0"/>
              <a:t>&lt;10% of hip fractures</a:t>
            </a:r>
          </a:p>
          <a:p>
            <a:pPr lvl="1"/>
            <a:r>
              <a:rPr lang="en-US" dirty="0" smtClean="0"/>
              <a:t>Most in children less than 2 or between 5 and 10 years of age</a:t>
            </a:r>
          </a:p>
          <a:p>
            <a:pPr lvl="1"/>
            <a:r>
              <a:rPr lang="en-US" dirty="0" smtClean="0"/>
              <a:t>Diagnosed late in newborns and infants</a:t>
            </a:r>
          </a:p>
          <a:p>
            <a:pPr lvl="1"/>
            <a:r>
              <a:rPr lang="en-US" dirty="0" smtClean="0"/>
              <a:t>Can result from child abuse</a:t>
            </a:r>
          </a:p>
          <a:p>
            <a:pPr lvl="1"/>
            <a:r>
              <a:rPr lang="en-US" dirty="0" smtClean="0"/>
              <a:t>Subtypes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ype IA – no </a:t>
            </a:r>
            <a:r>
              <a:rPr lang="en-US" dirty="0"/>
              <a:t>dislocation of the epiphysis from the acetabulum </a:t>
            </a:r>
          </a:p>
          <a:p>
            <a:pPr lvl="2"/>
            <a:r>
              <a:rPr lang="en-US" dirty="0" smtClean="0"/>
              <a:t>Type IB</a:t>
            </a:r>
            <a:r>
              <a:rPr lang="en-US" dirty="0"/>
              <a:t> </a:t>
            </a:r>
            <a:r>
              <a:rPr lang="en-US" dirty="0" smtClean="0"/>
              <a:t>- associated dislocation of epiphysis</a:t>
            </a:r>
          </a:p>
        </p:txBody>
      </p:sp>
    </p:spTree>
    <p:extLst>
      <p:ext uri="{BB962C8B-B14F-4D97-AF65-F5344CB8AC3E}">
        <p14:creationId xmlns:p14="http://schemas.microsoft.com/office/powerpoint/2010/main" val="750442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73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Delbet</a:t>
            </a:r>
            <a:r>
              <a:rPr lang="en-US" dirty="0" smtClean="0"/>
              <a:t>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7904"/>
            <a:ext cx="8229600" cy="3650119"/>
          </a:xfrm>
        </p:spPr>
        <p:txBody>
          <a:bodyPr/>
          <a:lstStyle/>
          <a:p>
            <a:r>
              <a:rPr lang="en-US" dirty="0" smtClean="0"/>
              <a:t>Type I:</a:t>
            </a:r>
          </a:p>
          <a:p>
            <a:pPr lvl="1"/>
            <a:r>
              <a:rPr lang="en-US" dirty="0" smtClean="0"/>
              <a:t>Usually a result of severe trauma</a:t>
            </a:r>
          </a:p>
          <a:p>
            <a:pPr lvl="1"/>
            <a:r>
              <a:rPr lang="en-US" dirty="0" smtClean="0"/>
              <a:t>50% associated with femoral head dislocation</a:t>
            </a:r>
          </a:p>
          <a:p>
            <a:pPr lvl="1"/>
            <a:r>
              <a:rPr lang="en-US" dirty="0" smtClean="0"/>
              <a:t>Associated injuries in over 60% of patients</a:t>
            </a:r>
          </a:p>
          <a:p>
            <a:pPr lvl="1"/>
            <a:r>
              <a:rPr lang="en-US" dirty="0" smtClean="0"/>
              <a:t>Pelvic fractures most common associated </a:t>
            </a:r>
            <a:r>
              <a:rPr lang="en-US" dirty="0" err="1" smtClean="0"/>
              <a:t>orthopaedic</a:t>
            </a:r>
            <a:r>
              <a:rPr lang="en-US" dirty="0" smtClean="0"/>
              <a:t> injury</a:t>
            </a:r>
          </a:p>
          <a:p>
            <a:pPr lvl="1"/>
            <a:r>
              <a:rPr lang="en-US" dirty="0" smtClean="0"/>
              <a:t>High rate of AVN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172832"/>
            <a:ext cx="1890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Ratliff JBJSBr1962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217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9370" y="126661"/>
            <a:ext cx="7256886" cy="656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350968"/>
            <a:ext cx="8229600" cy="842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FFFFFF"/>
                </a:solidFill>
              </a:rPr>
              <a:t>Delbet</a:t>
            </a:r>
            <a:r>
              <a:rPr lang="en-US" dirty="0" smtClean="0">
                <a:solidFill>
                  <a:srgbClr val="FFFFFF"/>
                </a:solidFill>
              </a:rPr>
              <a:t> Type I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338995" y="2060313"/>
            <a:ext cx="2423281" cy="237130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14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841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Delbet</a:t>
            </a:r>
            <a:r>
              <a:rPr lang="en-US" dirty="0" smtClean="0"/>
              <a:t> </a:t>
            </a:r>
            <a:r>
              <a:rPr lang="en-US" dirty="0"/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6762"/>
            <a:ext cx="8229600" cy="4525963"/>
          </a:xfrm>
        </p:spPr>
        <p:txBody>
          <a:bodyPr/>
          <a:lstStyle/>
          <a:p>
            <a:r>
              <a:rPr lang="en-US" dirty="0" smtClean="0"/>
              <a:t>Type II: Trans-cervical</a:t>
            </a:r>
          </a:p>
          <a:p>
            <a:pPr lvl="1"/>
            <a:r>
              <a:rPr lang="en-US" dirty="0" smtClean="0"/>
              <a:t>Most common pediatric hip fracture (40-50%)</a:t>
            </a:r>
          </a:p>
          <a:p>
            <a:pPr lvl="1"/>
            <a:r>
              <a:rPr lang="en-US" dirty="0" smtClean="0"/>
              <a:t>Result from severe trauma</a:t>
            </a:r>
          </a:p>
          <a:p>
            <a:pPr lvl="1"/>
            <a:r>
              <a:rPr lang="en-US" dirty="0" smtClean="0"/>
              <a:t>70-80% displaced at initial presentation</a:t>
            </a:r>
          </a:p>
          <a:p>
            <a:pPr lvl="1"/>
            <a:r>
              <a:rPr lang="en-US" dirty="0" smtClean="0"/>
              <a:t>Initial displacement at time of injury best predictor of AVN</a:t>
            </a:r>
          </a:p>
          <a:p>
            <a:pPr lvl="1"/>
            <a:r>
              <a:rPr lang="en-US" dirty="0" smtClean="0"/>
              <a:t>Higher complication rate than type III and IV</a:t>
            </a:r>
          </a:p>
          <a:p>
            <a:pPr lvl="1"/>
            <a:r>
              <a:rPr lang="en-US" dirty="0" smtClean="0"/>
              <a:t>AVN reported up to 50% although thought to be less with more aggressive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017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928812">
            <a:off x="1108281" y="328809"/>
            <a:ext cx="6212074" cy="592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FFFFFF"/>
                </a:solidFill>
              </a:rPr>
              <a:t>Delbet</a:t>
            </a:r>
            <a:r>
              <a:rPr lang="en-US" dirty="0" smtClean="0">
                <a:solidFill>
                  <a:srgbClr val="FFFFFF"/>
                </a:solidFill>
              </a:rPr>
              <a:t> Type II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01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87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Delbet</a:t>
            </a:r>
            <a:r>
              <a:rPr lang="en-US" dirty="0" smtClean="0"/>
              <a:t> </a:t>
            </a:r>
            <a:r>
              <a:rPr lang="en-US" dirty="0"/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7880"/>
            <a:ext cx="8229600" cy="3354977"/>
          </a:xfrm>
        </p:spPr>
        <p:txBody>
          <a:bodyPr/>
          <a:lstStyle/>
          <a:p>
            <a:r>
              <a:rPr lang="en-US" dirty="0" smtClean="0"/>
              <a:t>Type III: </a:t>
            </a:r>
            <a:r>
              <a:rPr lang="en-US" dirty="0" err="1" smtClean="0"/>
              <a:t>Cervicotrochanteric</a:t>
            </a:r>
            <a:endParaRPr lang="en-US" dirty="0" smtClean="0"/>
          </a:p>
          <a:p>
            <a:pPr lvl="1"/>
            <a:r>
              <a:rPr lang="en-US" dirty="0" smtClean="0"/>
              <a:t>25-30% of hip fractures</a:t>
            </a:r>
          </a:p>
          <a:p>
            <a:pPr lvl="1"/>
            <a:r>
              <a:rPr lang="en-US" dirty="0" smtClean="0"/>
              <a:t>20-25% AVN rate</a:t>
            </a:r>
          </a:p>
          <a:p>
            <a:pPr lvl="1"/>
            <a:r>
              <a:rPr lang="en-US" dirty="0" smtClean="0"/>
              <a:t>AVN rate directly related to amount of displacement at time of injury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33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893" y="51832"/>
            <a:ext cx="8500923" cy="67696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92777" y="427038"/>
            <a:ext cx="8229600" cy="8687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FFFFFF"/>
                </a:solidFill>
              </a:rPr>
              <a:t>Delbet</a:t>
            </a:r>
            <a:r>
              <a:rPr lang="en-US" dirty="0" smtClean="0">
                <a:solidFill>
                  <a:srgbClr val="FFFFFF"/>
                </a:solidFill>
              </a:rPr>
              <a:t> Type III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22137" y="1295796"/>
            <a:ext cx="2215942" cy="16586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62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006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Delbet</a:t>
            </a:r>
            <a:r>
              <a:rPr lang="en-US" dirty="0" smtClean="0"/>
              <a:t> </a:t>
            </a:r>
            <a:r>
              <a:rPr lang="en-US" dirty="0"/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5927"/>
            <a:ext cx="8229600" cy="2945674"/>
          </a:xfrm>
        </p:spPr>
        <p:txBody>
          <a:bodyPr/>
          <a:lstStyle/>
          <a:p>
            <a:r>
              <a:rPr lang="en-US" dirty="0" smtClean="0"/>
              <a:t>Type IV: </a:t>
            </a:r>
            <a:r>
              <a:rPr lang="en-US" dirty="0" err="1" smtClean="0"/>
              <a:t>peritrochanteric</a:t>
            </a:r>
            <a:r>
              <a:rPr lang="en-US" dirty="0" smtClean="0"/>
              <a:t> or intertrochanteric</a:t>
            </a:r>
          </a:p>
          <a:p>
            <a:pPr lvl="1"/>
            <a:r>
              <a:rPr lang="en-US" dirty="0" smtClean="0"/>
              <a:t>6-15% of pediatric hip fractures</a:t>
            </a:r>
          </a:p>
          <a:p>
            <a:pPr lvl="1"/>
            <a:r>
              <a:rPr lang="en-US" dirty="0" smtClean="0"/>
              <a:t>AVN in less than 10%</a:t>
            </a:r>
          </a:p>
          <a:p>
            <a:pPr lvl="1"/>
            <a:r>
              <a:rPr lang="en-US" dirty="0" smtClean="0"/>
              <a:t>Most favorable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086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41" y="156334"/>
            <a:ext cx="9107958" cy="653081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17184" y="341315"/>
            <a:ext cx="774567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FFFFFF"/>
                </a:solidFill>
              </a:rPr>
              <a:t>Delbet</a:t>
            </a:r>
            <a:r>
              <a:rPr lang="en-US" dirty="0" smtClean="0">
                <a:solidFill>
                  <a:srgbClr val="FFFFFF"/>
                </a:solidFill>
              </a:rPr>
              <a:t> Type IV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01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34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Femoral Neck Fractures</a:t>
            </a:r>
            <a:br>
              <a:rPr lang="en-US" dirty="0" smtClean="0"/>
            </a:br>
            <a:r>
              <a:rPr lang="en-US" dirty="0" smtClean="0"/>
              <a:t>Missed/Delayed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9835"/>
            <a:ext cx="8229600" cy="4400006"/>
          </a:xfrm>
        </p:spPr>
        <p:txBody>
          <a:bodyPr/>
          <a:lstStyle/>
          <a:p>
            <a:r>
              <a:rPr lang="en-US" dirty="0" smtClean="0"/>
              <a:t>Pain from hip fractures may obscure associated injuries.</a:t>
            </a:r>
          </a:p>
          <a:p>
            <a:r>
              <a:rPr lang="en-US" dirty="0" smtClean="0"/>
              <a:t>Concomitant injuries, especially head injuries can lead to delay in diagnosis ( up to 20% of hip fractures)</a:t>
            </a:r>
          </a:p>
          <a:p>
            <a:r>
              <a:rPr lang="en-US" dirty="0" smtClean="0"/>
              <a:t>Often missed in newborns and infants</a:t>
            </a:r>
          </a:p>
          <a:p>
            <a:r>
              <a:rPr lang="en-US" dirty="0" smtClean="0"/>
              <a:t>Stress fractures may be ignored as hip/groin sprains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751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relevant pediatric proximal femoral development and anatomy</a:t>
            </a:r>
          </a:p>
          <a:p>
            <a:r>
              <a:rPr lang="en-US" dirty="0" smtClean="0"/>
              <a:t>Review the types of pediatric hip fractures</a:t>
            </a:r>
          </a:p>
          <a:p>
            <a:r>
              <a:rPr lang="en-US" dirty="0" smtClean="0"/>
              <a:t>Discuss complications and treatment options for pediatric hip fractures </a:t>
            </a:r>
          </a:p>
          <a:p>
            <a:r>
              <a:rPr lang="en-US" dirty="0" smtClean="0"/>
              <a:t>Discuss pediatric hip dislocations and treatment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8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31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Femoral Neck Fracture </a:t>
            </a:r>
            <a:br>
              <a:rPr lang="en-US" dirty="0" smtClean="0"/>
            </a:br>
            <a:r>
              <a:rPr lang="en-US" dirty="0" smtClean="0"/>
              <a:t>Treatment: </a:t>
            </a:r>
            <a:r>
              <a:rPr lang="en-US" dirty="0" err="1" smtClean="0"/>
              <a:t>Delbet</a:t>
            </a:r>
            <a:r>
              <a:rPr lang="en-US" dirty="0" smtClean="0"/>
              <a:t> Type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9338"/>
            <a:ext cx="8229600" cy="3786697"/>
          </a:xfrm>
        </p:spPr>
        <p:txBody>
          <a:bodyPr>
            <a:normAutofit/>
          </a:bodyPr>
          <a:lstStyle/>
          <a:p>
            <a:r>
              <a:rPr lang="en-US" dirty="0" smtClean="0"/>
              <a:t>35% loss of reduction rate with cast immobilization alone</a:t>
            </a:r>
          </a:p>
          <a:p>
            <a:r>
              <a:rPr lang="en-US" dirty="0" smtClean="0"/>
              <a:t>Rigid internal fixation for acute presentation with cast immobilization</a:t>
            </a:r>
          </a:p>
          <a:p>
            <a:r>
              <a:rPr lang="en-US" dirty="0" smtClean="0"/>
              <a:t>Gentle reduction maneuvers: Flexion, slight abduction and internal rotation under fluoroscopy</a:t>
            </a:r>
          </a:p>
        </p:txBody>
      </p:sp>
    </p:spTree>
    <p:extLst>
      <p:ext uri="{BB962C8B-B14F-4D97-AF65-F5344CB8AC3E}">
        <p14:creationId xmlns:p14="http://schemas.microsoft.com/office/powerpoint/2010/main" val="480957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68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Femoral Neck Fracture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Treatment: </a:t>
            </a:r>
            <a:r>
              <a:rPr lang="en-US" dirty="0" err="1" smtClean="0"/>
              <a:t>Delbet</a:t>
            </a:r>
            <a:r>
              <a:rPr lang="en-US" dirty="0" smtClean="0"/>
              <a:t> </a:t>
            </a:r>
            <a:r>
              <a:rPr lang="en-US" dirty="0"/>
              <a:t>Type I Fractures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7524"/>
            <a:ext cx="8229600" cy="4292648"/>
          </a:xfrm>
        </p:spPr>
        <p:txBody>
          <a:bodyPr/>
          <a:lstStyle/>
          <a:p>
            <a:r>
              <a:rPr lang="en-US" dirty="0"/>
              <a:t>If femoral head is not in acetabulum, one attempt at closed reduction followed by open reduction </a:t>
            </a:r>
          </a:p>
          <a:p>
            <a:r>
              <a:rPr lang="en-US" dirty="0"/>
              <a:t>Smooth pins in children less than 4, 4.0 mm cannulated screws in 4-7 year range, and larger cannulated screws in older children</a:t>
            </a:r>
          </a:p>
          <a:p>
            <a:r>
              <a:rPr lang="en-US" dirty="0"/>
              <a:t>Pin/screw placement through lateral incision. Avoid threads across the </a:t>
            </a:r>
            <a:r>
              <a:rPr lang="en-US" dirty="0" err="1"/>
              <a:t>physis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99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86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Pediatric Hip Fractures:</a:t>
            </a:r>
            <a:br>
              <a:rPr lang="en-US" dirty="0" smtClean="0"/>
            </a:br>
            <a:r>
              <a:rPr lang="en-US" dirty="0" smtClean="0"/>
              <a:t>Treatment Type II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8487"/>
            <a:ext cx="8229600" cy="3343341"/>
          </a:xfrm>
        </p:spPr>
        <p:txBody>
          <a:bodyPr>
            <a:normAutofit/>
          </a:bodyPr>
          <a:lstStyle/>
          <a:p>
            <a:r>
              <a:rPr lang="en-US" dirty="0" smtClean="0"/>
              <a:t>Stable internal fixation for all fractures</a:t>
            </a:r>
          </a:p>
          <a:p>
            <a:r>
              <a:rPr lang="en-US" dirty="0" smtClean="0"/>
              <a:t>Complications more common with closed treatment</a:t>
            </a:r>
          </a:p>
          <a:p>
            <a:r>
              <a:rPr lang="en-US" dirty="0" smtClean="0"/>
              <a:t>Gentle closed reduction attempted under </a:t>
            </a:r>
            <a:r>
              <a:rPr lang="en-US" dirty="0" err="1" smtClean="0"/>
              <a:t>fluoro</a:t>
            </a:r>
            <a:endParaRPr lang="en-US" dirty="0" smtClean="0"/>
          </a:p>
          <a:p>
            <a:r>
              <a:rPr lang="en-US" dirty="0" smtClean="0"/>
              <a:t>Open reduction through anterior or anterolateral approach</a:t>
            </a:r>
          </a:p>
        </p:txBody>
      </p:sp>
    </p:spTree>
    <p:extLst>
      <p:ext uri="{BB962C8B-B14F-4D97-AF65-F5344CB8AC3E}">
        <p14:creationId xmlns:p14="http://schemas.microsoft.com/office/powerpoint/2010/main" val="1785198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460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Pediatric Hip Fractures:</a:t>
            </a:r>
            <a:br>
              <a:rPr lang="en-US" dirty="0"/>
            </a:br>
            <a:r>
              <a:rPr lang="en-US" dirty="0"/>
              <a:t>Treatment Type II fractures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7251"/>
            <a:ext cx="8229600" cy="4525963"/>
          </a:xfrm>
        </p:spPr>
        <p:txBody>
          <a:bodyPr/>
          <a:lstStyle/>
          <a:p>
            <a:r>
              <a:rPr lang="en-US" dirty="0"/>
              <a:t>Threaded </a:t>
            </a:r>
            <a:r>
              <a:rPr lang="en-US" dirty="0" err="1"/>
              <a:t>steinman</a:t>
            </a:r>
            <a:r>
              <a:rPr lang="en-US" dirty="0"/>
              <a:t> pins in younger </a:t>
            </a:r>
            <a:r>
              <a:rPr lang="en-US" dirty="0" smtClean="0"/>
              <a:t>child, </a:t>
            </a:r>
            <a:r>
              <a:rPr lang="en-US" dirty="0"/>
              <a:t>cannulated screws in older</a:t>
            </a:r>
          </a:p>
          <a:p>
            <a:r>
              <a:rPr lang="en-US" dirty="0"/>
              <a:t>Keep fixation distal to </a:t>
            </a:r>
            <a:r>
              <a:rPr lang="en-US" dirty="0" err="1"/>
              <a:t>physis</a:t>
            </a:r>
            <a:r>
              <a:rPr lang="en-US" dirty="0"/>
              <a:t> if possible</a:t>
            </a:r>
          </a:p>
          <a:p>
            <a:r>
              <a:rPr lang="en-US" dirty="0"/>
              <a:t>At least two screws in older patients</a:t>
            </a:r>
          </a:p>
          <a:p>
            <a:r>
              <a:rPr lang="en-US" dirty="0"/>
              <a:t>Needle </a:t>
            </a:r>
            <a:r>
              <a:rPr lang="en-US" dirty="0" smtClean="0"/>
              <a:t>or open hip capsular decompression </a:t>
            </a:r>
            <a:r>
              <a:rPr lang="en-US" b="1" dirty="0" smtClean="0"/>
              <a:t>highly</a:t>
            </a:r>
            <a:r>
              <a:rPr lang="en-US" dirty="0" smtClean="0"/>
              <a:t> recommended</a:t>
            </a:r>
            <a:endParaRPr lang="en-US" dirty="0"/>
          </a:p>
          <a:p>
            <a:r>
              <a:rPr lang="en-US" dirty="0"/>
              <a:t>One and a half hip </a:t>
            </a:r>
            <a:r>
              <a:rPr lang="en-US" dirty="0" err="1"/>
              <a:t>spica</a:t>
            </a:r>
            <a:r>
              <a:rPr lang="en-US" dirty="0"/>
              <a:t> </a:t>
            </a:r>
            <a:r>
              <a:rPr lang="en-US" dirty="0" smtClean="0"/>
              <a:t>cast until radiographic </a:t>
            </a:r>
            <a:r>
              <a:rPr lang="en-US" dirty="0"/>
              <a:t>healing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45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0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Pediatric Hip Fractures:</a:t>
            </a:r>
            <a:br>
              <a:rPr lang="en-US" dirty="0"/>
            </a:br>
            <a:r>
              <a:rPr lang="en-US" dirty="0"/>
              <a:t>Treatment Type </a:t>
            </a:r>
            <a:r>
              <a:rPr lang="en-US" dirty="0" smtClean="0"/>
              <a:t>III </a:t>
            </a:r>
            <a:r>
              <a:rPr lang="en-US" dirty="0"/>
              <a:t>fractures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2382"/>
            <a:ext cx="8229600" cy="4034247"/>
          </a:xfrm>
        </p:spPr>
        <p:txBody>
          <a:bodyPr/>
          <a:lstStyle/>
          <a:p>
            <a:r>
              <a:rPr lang="en-US" dirty="0" smtClean="0"/>
              <a:t>Abduction casting for </a:t>
            </a:r>
            <a:r>
              <a:rPr lang="en-US" dirty="0" err="1" smtClean="0"/>
              <a:t>nondisplaced</a:t>
            </a:r>
            <a:r>
              <a:rPr lang="en-US" dirty="0" smtClean="0"/>
              <a:t> fractures in children less than 6</a:t>
            </a:r>
          </a:p>
          <a:p>
            <a:r>
              <a:rPr lang="en-US" dirty="0" smtClean="0"/>
              <a:t>Internal fixation for all type III fractures in children greater than 6 years, displaced fractures in children less than 6</a:t>
            </a:r>
          </a:p>
          <a:p>
            <a:r>
              <a:rPr lang="en-US" dirty="0" smtClean="0"/>
              <a:t>Augment cannulated screws with casting</a:t>
            </a:r>
          </a:p>
          <a:p>
            <a:r>
              <a:rPr lang="en-US" dirty="0" smtClean="0"/>
              <a:t>Avoid </a:t>
            </a:r>
            <a:r>
              <a:rPr lang="en-US" dirty="0"/>
              <a:t>p</a:t>
            </a:r>
            <a:r>
              <a:rPr lang="en-US" dirty="0" smtClean="0"/>
              <a:t>hysis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047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Pediatric Hip Fractures:</a:t>
            </a:r>
            <a:br>
              <a:rPr lang="en-US" dirty="0"/>
            </a:br>
            <a:r>
              <a:rPr lang="en-US" dirty="0"/>
              <a:t>Treatment Type </a:t>
            </a:r>
            <a:r>
              <a:rPr lang="en-US" dirty="0" smtClean="0"/>
              <a:t>IV </a:t>
            </a:r>
            <a:r>
              <a:rPr lang="en-US" dirty="0"/>
              <a:t>fractures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9914"/>
            <a:ext cx="3487783" cy="370387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Cast immobilization for </a:t>
            </a:r>
            <a:r>
              <a:rPr lang="en-US" sz="2400" dirty="0" err="1" smtClean="0"/>
              <a:t>nondisplaced</a:t>
            </a:r>
            <a:r>
              <a:rPr lang="en-US" sz="2400" dirty="0" smtClean="0"/>
              <a:t> fractures in younger patients</a:t>
            </a:r>
          </a:p>
          <a:p>
            <a:r>
              <a:rPr lang="en-US" sz="2400" dirty="0" smtClean="0"/>
              <a:t>Internal fixation for all displaced fractures and </a:t>
            </a:r>
            <a:r>
              <a:rPr lang="en-US" sz="2400" dirty="0" err="1" smtClean="0"/>
              <a:t>nondisplaced</a:t>
            </a:r>
            <a:r>
              <a:rPr lang="en-US" sz="2400" dirty="0" smtClean="0"/>
              <a:t> fractures in children over 6</a:t>
            </a:r>
          </a:p>
          <a:p>
            <a:r>
              <a:rPr lang="en-US" sz="2400" dirty="0" smtClean="0"/>
              <a:t>More favorable outcomes</a:t>
            </a:r>
          </a:p>
        </p:txBody>
      </p:sp>
      <p:pic>
        <p:nvPicPr>
          <p:cNvPr id="4" name="Picture 3" descr="IMG_635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925" y="2069913"/>
            <a:ext cx="4717875" cy="353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45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Pediatric Hip Fractures:</a:t>
            </a:r>
            <a:br>
              <a:rPr lang="en-US" dirty="0"/>
            </a:br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4" y="1672342"/>
            <a:ext cx="4332513" cy="456684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AVN:   (historic vs. recent)</a:t>
            </a:r>
          </a:p>
          <a:p>
            <a:pPr lvl="1"/>
            <a:r>
              <a:rPr lang="en-US" dirty="0" smtClean="0"/>
              <a:t>Type I: 100% </a:t>
            </a:r>
            <a:r>
              <a:rPr lang="en-US" dirty="0" err="1" smtClean="0"/>
              <a:t>vs</a:t>
            </a:r>
            <a:r>
              <a:rPr lang="en-US" dirty="0" smtClean="0"/>
              <a:t> 38%</a:t>
            </a:r>
          </a:p>
          <a:p>
            <a:pPr lvl="1"/>
            <a:r>
              <a:rPr lang="en-US" dirty="0" smtClean="0"/>
              <a:t>Type II: 50% </a:t>
            </a:r>
            <a:r>
              <a:rPr lang="en-US" dirty="0" err="1" smtClean="0"/>
              <a:t>vs</a:t>
            </a:r>
            <a:r>
              <a:rPr lang="en-US" dirty="0" smtClean="0"/>
              <a:t> 28%</a:t>
            </a:r>
          </a:p>
          <a:p>
            <a:pPr lvl="1"/>
            <a:r>
              <a:rPr lang="en-US" dirty="0" smtClean="0"/>
              <a:t>Type III: 25% </a:t>
            </a:r>
            <a:r>
              <a:rPr lang="en-US" dirty="0" err="1" smtClean="0"/>
              <a:t>vs</a:t>
            </a:r>
            <a:r>
              <a:rPr lang="en-US" dirty="0" smtClean="0"/>
              <a:t> 18%</a:t>
            </a:r>
          </a:p>
          <a:p>
            <a:pPr lvl="1"/>
            <a:r>
              <a:rPr lang="en-US" dirty="0" smtClean="0"/>
              <a:t>Type IV: 15% </a:t>
            </a:r>
            <a:r>
              <a:rPr lang="en-US" dirty="0" err="1" smtClean="0"/>
              <a:t>vs</a:t>
            </a:r>
            <a:r>
              <a:rPr lang="en-US" dirty="0" smtClean="0"/>
              <a:t> 5%</a:t>
            </a:r>
          </a:p>
          <a:p>
            <a:pPr lvl="1"/>
            <a:r>
              <a:rPr lang="en-US" dirty="0" smtClean="0"/>
              <a:t>Results from disruption of femoral head blood supply and tamponade from hemarthrosis</a:t>
            </a:r>
          </a:p>
          <a:p>
            <a:pPr lvl="1"/>
            <a:r>
              <a:rPr lang="en-US" dirty="0" smtClean="0"/>
              <a:t>Risk Factors</a:t>
            </a:r>
          </a:p>
          <a:p>
            <a:pPr lvl="2"/>
            <a:r>
              <a:rPr lang="en-US" dirty="0" smtClean="0"/>
              <a:t>Type I/II fractures</a:t>
            </a:r>
            <a:endParaRPr lang="en-US" dirty="0"/>
          </a:p>
          <a:p>
            <a:pPr lvl="2"/>
            <a:r>
              <a:rPr lang="en-US" dirty="0" smtClean="0"/>
              <a:t>older age</a:t>
            </a:r>
          </a:p>
          <a:p>
            <a:pPr lvl="2"/>
            <a:r>
              <a:rPr lang="en-US" dirty="0" smtClean="0"/>
              <a:t>initial displacement </a:t>
            </a:r>
          </a:p>
          <a:p>
            <a:pPr lvl="1"/>
            <a:r>
              <a:rPr lang="en-US" dirty="0" smtClean="0"/>
              <a:t>Factors in our control</a:t>
            </a:r>
          </a:p>
          <a:p>
            <a:pPr lvl="2"/>
            <a:r>
              <a:rPr lang="en-US" dirty="0" smtClean="0"/>
              <a:t>Time to treatment </a:t>
            </a:r>
            <a:endParaRPr lang="en-US" dirty="0"/>
          </a:p>
          <a:p>
            <a:pPr lvl="2"/>
            <a:r>
              <a:rPr lang="en-US" dirty="0"/>
              <a:t>C</a:t>
            </a:r>
            <a:r>
              <a:rPr lang="en-US" dirty="0" smtClean="0"/>
              <a:t>apsular decompression</a:t>
            </a:r>
          </a:p>
          <a:p>
            <a:pPr lvl="2"/>
            <a:r>
              <a:rPr lang="en-US" dirty="0" smtClean="0"/>
              <a:t>Quality of reduction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8073" y="1515806"/>
            <a:ext cx="3824515" cy="517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11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055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Pediatric Hip Fractures:</a:t>
            </a:r>
            <a:br>
              <a:rPr lang="en-US" dirty="0"/>
            </a:br>
            <a:r>
              <a:rPr lang="en-US" dirty="0"/>
              <a:t>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165" y="1931127"/>
            <a:ext cx="6927669" cy="4321628"/>
          </a:xfrm>
        </p:spPr>
        <p:txBody>
          <a:bodyPr>
            <a:normAutofit/>
          </a:bodyPr>
          <a:lstStyle/>
          <a:p>
            <a:r>
              <a:rPr lang="en-US" dirty="0" smtClean="0"/>
              <a:t>Coxa Vara</a:t>
            </a:r>
          </a:p>
          <a:p>
            <a:pPr lvl="1"/>
            <a:r>
              <a:rPr lang="en-US" dirty="0" smtClean="0"/>
              <a:t>10-32% of cases</a:t>
            </a:r>
          </a:p>
          <a:p>
            <a:pPr lvl="1"/>
            <a:r>
              <a:rPr lang="en-US" dirty="0" smtClean="0"/>
              <a:t>Causes </a:t>
            </a:r>
          </a:p>
          <a:p>
            <a:pPr lvl="2"/>
            <a:r>
              <a:rPr lang="en-US" dirty="0" err="1" smtClean="0"/>
              <a:t>Malreduction</a:t>
            </a:r>
            <a:endParaRPr lang="en-US" dirty="0" smtClean="0"/>
          </a:p>
          <a:p>
            <a:pPr lvl="2"/>
            <a:r>
              <a:rPr lang="en-US" dirty="0" smtClean="0"/>
              <a:t>Delayed union or nonunion</a:t>
            </a:r>
          </a:p>
          <a:p>
            <a:pPr lvl="2"/>
            <a:r>
              <a:rPr lang="en-US" dirty="0" smtClean="0"/>
              <a:t>Premature proximal femoral physeal closure with greater troch overgrowth</a:t>
            </a:r>
          </a:p>
          <a:p>
            <a:pPr lvl="2"/>
            <a:r>
              <a:rPr lang="en-US" dirty="0" smtClean="0"/>
              <a:t>Casting alone (especially in older patients) </a:t>
            </a:r>
          </a:p>
          <a:p>
            <a:pPr lvl="1"/>
            <a:r>
              <a:rPr lang="en-US" dirty="0" smtClean="0"/>
              <a:t>Less likely with rigid internal fixation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10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0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Pediatric Hip Fractures:</a:t>
            </a:r>
            <a:br>
              <a:rPr lang="en-US" dirty="0"/>
            </a:br>
            <a:r>
              <a:rPr lang="en-US" dirty="0"/>
              <a:t>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765" y="2035629"/>
            <a:ext cx="7232469" cy="3973286"/>
          </a:xfrm>
        </p:spPr>
        <p:txBody>
          <a:bodyPr/>
          <a:lstStyle/>
          <a:p>
            <a:r>
              <a:rPr lang="en-US" dirty="0" smtClean="0"/>
              <a:t>Nonunion</a:t>
            </a:r>
          </a:p>
          <a:p>
            <a:pPr lvl="1"/>
            <a:r>
              <a:rPr lang="en-US" dirty="0" smtClean="0"/>
              <a:t>6.5-12.5%</a:t>
            </a:r>
          </a:p>
          <a:p>
            <a:pPr lvl="1"/>
            <a:r>
              <a:rPr lang="en-US" dirty="0" smtClean="0"/>
              <a:t>Higher rates with casting alone</a:t>
            </a:r>
          </a:p>
          <a:p>
            <a:pPr lvl="1"/>
            <a:r>
              <a:rPr lang="en-US" dirty="0" smtClean="0"/>
              <a:t>Poor reduction</a:t>
            </a:r>
          </a:p>
          <a:p>
            <a:pPr lvl="1"/>
            <a:r>
              <a:rPr lang="en-US" dirty="0" smtClean="0"/>
              <a:t>Distraction at fracture site</a:t>
            </a:r>
          </a:p>
          <a:p>
            <a:pPr lvl="1"/>
            <a:r>
              <a:rPr lang="en-US" dirty="0" smtClean="0"/>
              <a:t>Fracture orientation (higher </a:t>
            </a:r>
            <a:r>
              <a:rPr lang="en-US" dirty="0"/>
              <a:t>P</a:t>
            </a:r>
            <a:r>
              <a:rPr lang="en-US" dirty="0" smtClean="0"/>
              <a:t>auwel’s angle)</a:t>
            </a:r>
          </a:p>
          <a:p>
            <a:pPr lvl="1"/>
            <a:r>
              <a:rPr lang="en-US" dirty="0" smtClean="0"/>
              <a:t>Can result in coxa vara or AVN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64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973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Pediatric Hip Fractures:</a:t>
            </a:r>
            <a:br>
              <a:rPr lang="en-US" dirty="0"/>
            </a:br>
            <a:r>
              <a:rPr lang="en-US" dirty="0"/>
              <a:t>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634" y="2453640"/>
            <a:ext cx="7702731" cy="2719251"/>
          </a:xfrm>
        </p:spPr>
        <p:txBody>
          <a:bodyPr/>
          <a:lstStyle/>
          <a:p>
            <a:r>
              <a:rPr lang="en-US" dirty="0" smtClean="0"/>
              <a:t>Premature Physeal Closure</a:t>
            </a:r>
          </a:p>
          <a:p>
            <a:pPr lvl="1"/>
            <a:r>
              <a:rPr lang="en-US" dirty="0" smtClean="0"/>
              <a:t>10-62%</a:t>
            </a:r>
          </a:p>
          <a:p>
            <a:pPr lvl="1"/>
            <a:r>
              <a:rPr lang="en-US" dirty="0" smtClean="0"/>
              <a:t>AVN most common cause</a:t>
            </a:r>
          </a:p>
          <a:p>
            <a:pPr lvl="1"/>
            <a:r>
              <a:rPr lang="en-US" dirty="0" smtClean="0"/>
              <a:t>Crossing the physis with hardware risk factor (62% vs. 12 %)</a:t>
            </a:r>
          </a:p>
        </p:txBody>
      </p:sp>
    </p:spTree>
    <p:extLst>
      <p:ext uri="{BB962C8B-B14F-4D97-AF65-F5344CB8AC3E}">
        <p14:creationId xmlns:p14="http://schemas.microsoft.com/office/powerpoint/2010/main" val="4000973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Pediatric Hip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 than 1% of all pediatric fractures</a:t>
            </a:r>
          </a:p>
          <a:p>
            <a:endParaRPr lang="en-US" dirty="0"/>
          </a:p>
          <a:p>
            <a:r>
              <a:rPr lang="en-US" dirty="0" smtClean="0"/>
              <a:t>80-90% are a result of high energy trauma</a:t>
            </a:r>
          </a:p>
          <a:p>
            <a:endParaRPr lang="en-US" dirty="0"/>
          </a:p>
          <a:p>
            <a:r>
              <a:rPr lang="en-US" dirty="0" smtClean="0"/>
              <a:t>10% due to moderate trauma or pathologic lesions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00320" y="6263354"/>
            <a:ext cx="1740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Canale</a:t>
            </a:r>
            <a:r>
              <a:rPr lang="en-US" dirty="0" smtClean="0"/>
              <a:t> JBJS 1977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9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976"/>
            <a:ext cx="8229600" cy="1143000"/>
          </a:xfrm>
        </p:spPr>
        <p:txBody>
          <a:bodyPr/>
          <a:lstStyle/>
          <a:p>
            <a:r>
              <a:rPr lang="en-US" dirty="0" smtClean="0"/>
              <a:t>Literature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257" y="1730828"/>
            <a:ext cx="7859486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Panigrahi, </a:t>
            </a:r>
            <a:r>
              <a:rPr lang="en-US" i="1" dirty="0" err="1" smtClean="0"/>
              <a:t>Int</a:t>
            </a:r>
            <a:r>
              <a:rPr lang="en-US" i="1" dirty="0" smtClean="0"/>
              <a:t> </a:t>
            </a:r>
            <a:r>
              <a:rPr lang="en-US" i="1" dirty="0" err="1"/>
              <a:t>Orthop</a:t>
            </a:r>
            <a:r>
              <a:rPr lang="en-US" i="1" dirty="0"/>
              <a:t> </a:t>
            </a:r>
            <a:r>
              <a:rPr lang="en-US" dirty="0" smtClean="0"/>
              <a:t>2015</a:t>
            </a:r>
          </a:p>
          <a:p>
            <a:pPr lvl="1"/>
            <a:r>
              <a:rPr lang="en-US" dirty="0" smtClean="0"/>
              <a:t>Prospective study, 28 pts.</a:t>
            </a:r>
          </a:p>
          <a:p>
            <a:pPr lvl="1"/>
            <a:r>
              <a:rPr lang="en-US" dirty="0" smtClean="0"/>
              <a:t>71% presented within 48 hrs. and operated on same day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14% AVN</a:t>
            </a:r>
          </a:p>
          <a:p>
            <a:pPr lvl="1"/>
            <a:r>
              <a:rPr lang="en-US" dirty="0" smtClean="0"/>
              <a:t>Capsullotomy in all cases</a:t>
            </a:r>
          </a:p>
          <a:p>
            <a:pPr lvl="2"/>
            <a:r>
              <a:rPr lang="en-US" dirty="0" smtClean="0"/>
              <a:t> releases </a:t>
            </a:r>
            <a:r>
              <a:rPr lang="en-US" dirty="0"/>
              <a:t>the </a:t>
            </a:r>
            <a:r>
              <a:rPr lang="en-US" dirty="0" smtClean="0"/>
              <a:t>tamponade</a:t>
            </a:r>
            <a:r>
              <a:rPr lang="en-US" dirty="0"/>
              <a:t> </a:t>
            </a:r>
            <a:r>
              <a:rPr lang="en-US" dirty="0" smtClean="0"/>
              <a:t>effect </a:t>
            </a:r>
            <a:endParaRPr lang="en-US" dirty="0"/>
          </a:p>
          <a:p>
            <a:pPr lvl="1"/>
            <a:r>
              <a:rPr lang="en-US" dirty="0" smtClean="0"/>
              <a:t>Recommend capsular decompression to be performed in all cases (due to lower AVN rate than other reported series)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22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975"/>
            <a:ext cx="8229600" cy="1143000"/>
          </a:xfrm>
        </p:spPr>
        <p:txBody>
          <a:bodyPr/>
          <a:lstStyle/>
          <a:p>
            <a:r>
              <a:rPr lang="en-US" dirty="0" smtClean="0"/>
              <a:t>Literature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697" y="1887584"/>
            <a:ext cx="7676606" cy="438258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Spence </a:t>
            </a:r>
            <a:r>
              <a:rPr lang="en-US" i="1" dirty="0" smtClean="0"/>
              <a:t>JPO </a:t>
            </a:r>
            <a:r>
              <a:rPr lang="en-US" dirty="0" smtClean="0"/>
              <a:t>2015</a:t>
            </a:r>
          </a:p>
          <a:p>
            <a:pPr lvl="1"/>
            <a:r>
              <a:rPr lang="en-US" dirty="0" smtClean="0"/>
              <a:t>Level III, retrospective comparative</a:t>
            </a:r>
          </a:p>
          <a:p>
            <a:pPr lvl="1"/>
            <a:r>
              <a:rPr lang="en-US" dirty="0" smtClean="0"/>
              <a:t>70 </a:t>
            </a:r>
            <a:r>
              <a:rPr lang="en-US" dirty="0" err="1" smtClean="0"/>
              <a:t>pts</a:t>
            </a:r>
            <a:endParaRPr lang="en-US" dirty="0" smtClean="0"/>
          </a:p>
          <a:p>
            <a:pPr lvl="1"/>
            <a:r>
              <a:rPr lang="en-US" dirty="0" smtClean="0"/>
              <a:t>Multiple reduction and fixation methods</a:t>
            </a:r>
          </a:p>
          <a:p>
            <a:pPr lvl="1"/>
            <a:r>
              <a:rPr lang="en-US" dirty="0" smtClean="0"/>
              <a:t>29% osteonecrosis</a:t>
            </a:r>
          </a:p>
          <a:p>
            <a:pPr lvl="2"/>
            <a:r>
              <a:rPr lang="en-US" dirty="0" smtClean="0"/>
              <a:t>Significant predictors – fracture displacement, fracture location</a:t>
            </a:r>
          </a:p>
          <a:p>
            <a:pPr lvl="2"/>
            <a:r>
              <a:rPr lang="en-US" dirty="0" smtClean="0"/>
              <a:t>Not predictive – Patient age</a:t>
            </a:r>
            <a:r>
              <a:rPr lang="en-US" dirty="0"/>
              <a:t>, type of fixation, mechanism of injury, capsular decompression</a:t>
            </a:r>
            <a:r>
              <a:rPr lang="en-US" dirty="0" smtClean="0"/>
              <a:t>, postoperative </a:t>
            </a:r>
            <a:r>
              <a:rPr lang="en-US" dirty="0"/>
              <a:t>alignment, and performance of reduction</a:t>
            </a:r>
          </a:p>
        </p:txBody>
      </p:sp>
    </p:spTree>
    <p:extLst>
      <p:ext uri="{BB962C8B-B14F-4D97-AF65-F5344CB8AC3E}">
        <p14:creationId xmlns:p14="http://schemas.microsoft.com/office/powerpoint/2010/main" val="2151394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353"/>
            <a:ext cx="8229600" cy="1143000"/>
          </a:xfrm>
        </p:spPr>
        <p:txBody>
          <a:bodyPr/>
          <a:lstStyle/>
          <a:p>
            <a:r>
              <a:rPr lang="en-US" dirty="0" smtClean="0"/>
              <a:t>Literature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863" y="1841864"/>
            <a:ext cx="7746274" cy="43063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Riley </a:t>
            </a:r>
            <a:r>
              <a:rPr lang="en-US" i="1" dirty="0" smtClean="0"/>
              <a:t>JOT </a:t>
            </a:r>
            <a:r>
              <a:rPr lang="en-US" dirty="0" smtClean="0"/>
              <a:t>2015 – Evaluated time to reduction and association with AVN</a:t>
            </a:r>
          </a:p>
          <a:p>
            <a:pPr lvl="1"/>
            <a:r>
              <a:rPr lang="en-US" dirty="0" smtClean="0"/>
              <a:t>Retrospective prognostic Level II</a:t>
            </a:r>
          </a:p>
          <a:p>
            <a:pPr lvl="1"/>
            <a:r>
              <a:rPr lang="en-US" dirty="0" smtClean="0"/>
              <a:t>44 cases</a:t>
            </a:r>
          </a:p>
          <a:p>
            <a:pPr lvl="1"/>
            <a:r>
              <a:rPr lang="en-US" dirty="0" smtClean="0"/>
              <a:t>Results/Conclusions</a:t>
            </a:r>
          </a:p>
          <a:p>
            <a:pPr lvl="2"/>
            <a:r>
              <a:rPr lang="en-US" dirty="0" smtClean="0"/>
              <a:t>20% AVN</a:t>
            </a:r>
          </a:p>
          <a:p>
            <a:pPr lvl="2"/>
            <a:r>
              <a:rPr lang="en-US" dirty="0" smtClean="0"/>
              <a:t>No child &lt;11 </a:t>
            </a:r>
            <a:r>
              <a:rPr lang="en-US" dirty="0" err="1" smtClean="0"/>
              <a:t>yrs</a:t>
            </a:r>
            <a:r>
              <a:rPr lang="en-US" dirty="0" smtClean="0"/>
              <a:t> old developed AVN</a:t>
            </a:r>
          </a:p>
          <a:p>
            <a:pPr lvl="2"/>
            <a:r>
              <a:rPr lang="en-US" dirty="0"/>
              <a:t>U</a:t>
            </a:r>
            <a:r>
              <a:rPr lang="en-US" dirty="0" smtClean="0"/>
              <a:t>nable </a:t>
            </a:r>
            <a:r>
              <a:rPr lang="en-US" dirty="0"/>
              <a:t>to </a:t>
            </a:r>
            <a:r>
              <a:rPr lang="en-US" dirty="0" smtClean="0"/>
              <a:t>show that early </a:t>
            </a:r>
            <a:r>
              <a:rPr lang="en-US" dirty="0"/>
              <a:t>reduction </a:t>
            </a:r>
            <a:r>
              <a:rPr lang="en-US" dirty="0" smtClean="0"/>
              <a:t>(&lt;12 </a:t>
            </a:r>
            <a:r>
              <a:rPr lang="en-US" dirty="0"/>
              <a:t>hours) or capsular </a:t>
            </a:r>
            <a:r>
              <a:rPr lang="en-US" dirty="0" smtClean="0"/>
              <a:t>decompression decreased AVN (but underpowered)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419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3164"/>
            <a:ext cx="8229600" cy="1143000"/>
          </a:xfrm>
        </p:spPr>
        <p:txBody>
          <a:bodyPr/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371"/>
            <a:ext cx="8229600" cy="4525963"/>
          </a:xfrm>
        </p:spPr>
        <p:txBody>
          <a:bodyPr/>
          <a:lstStyle/>
          <a:p>
            <a:r>
              <a:rPr lang="en-US" dirty="0" smtClean="0"/>
              <a:t>7 month old child presents with one day history of refusal to move left leg</a:t>
            </a:r>
          </a:p>
        </p:txBody>
      </p:sp>
    </p:spTree>
    <p:extLst>
      <p:ext uri="{BB962C8B-B14F-4D97-AF65-F5344CB8AC3E}">
        <p14:creationId xmlns:p14="http://schemas.microsoft.com/office/powerpoint/2010/main" val="35749152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310"/>
            <a:ext cx="8229600" cy="800873"/>
          </a:xfrm>
        </p:spPr>
        <p:txBody>
          <a:bodyPr/>
          <a:lstStyle/>
          <a:p>
            <a:r>
              <a:rPr lang="en-US" dirty="0" smtClean="0"/>
              <a:t>Initial Films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33598" y="767675"/>
            <a:ext cx="4243482" cy="609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336" y="757956"/>
            <a:ext cx="4528931" cy="610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9569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5554" y="50457"/>
            <a:ext cx="4608446" cy="577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26" y="12957"/>
            <a:ext cx="4144724" cy="638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35554" y="5840430"/>
            <a:ext cx="2631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Injury?</a:t>
            </a:r>
          </a:p>
          <a:p>
            <a:r>
              <a:rPr lang="en-US" dirty="0" smtClean="0"/>
              <a:t>Associated injury?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441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Films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010"/>
          <a:stretch/>
        </p:blipFill>
        <p:spPr bwMode="auto">
          <a:xfrm>
            <a:off x="2104292" y="1447800"/>
            <a:ext cx="4876800" cy="508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4087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0618"/>
            <a:ext cx="7772400" cy="1470025"/>
          </a:xfrm>
        </p:spPr>
        <p:txBody>
          <a:bodyPr/>
          <a:lstStyle/>
          <a:p>
            <a:r>
              <a:rPr lang="en-US" dirty="0" err="1" smtClean="0"/>
              <a:t>Delbet</a:t>
            </a:r>
            <a:r>
              <a:rPr lang="en-US" dirty="0" smtClean="0"/>
              <a:t> Type I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77018" y="1830643"/>
            <a:ext cx="6400800" cy="1752600"/>
          </a:xfrm>
        </p:spPr>
        <p:txBody>
          <a:bodyPr/>
          <a:lstStyle/>
          <a:p>
            <a:r>
              <a:rPr lang="en-US" dirty="0" smtClean="0"/>
              <a:t>Associated left subacute distal femur SH2 fracture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80584" y="3254440"/>
            <a:ext cx="1925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Treatment options?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59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352"/>
            <a:ext cx="8229600" cy="1143000"/>
          </a:xfrm>
        </p:spPr>
        <p:txBody>
          <a:bodyPr/>
          <a:lstStyle/>
          <a:p>
            <a:r>
              <a:rPr lang="en-US" dirty="0" smtClean="0"/>
              <a:t>Closed Reduction and Casting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54941" y="1544097"/>
            <a:ext cx="4634118" cy="461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3117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3 months</a:t>
            </a:r>
            <a:endParaRPr lang="en-US" sz="4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4880" y="1650447"/>
            <a:ext cx="3497120" cy="475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906" y="2133600"/>
            <a:ext cx="4668709" cy="396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326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577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Pediatric Proximal Femur: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1557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Single </a:t>
            </a:r>
            <a:r>
              <a:rPr lang="en-US" dirty="0" err="1" smtClean="0"/>
              <a:t>physis</a:t>
            </a:r>
            <a:r>
              <a:rPr lang="en-US" dirty="0" smtClean="0"/>
              <a:t> at birth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Develops two separate centers of ossification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err="1" smtClean="0"/>
              <a:t>Ossific</a:t>
            </a:r>
            <a:r>
              <a:rPr lang="en-US" dirty="0" smtClean="0"/>
              <a:t> nucleus of femoral head forms between 4-6 months</a:t>
            </a:r>
            <a:endParaRPr lang="en-US" dirty="0"/>
          </a:p>
          <a:p>
            <a:r>
              <a:rPr lang="en-US" dirty="0" err="1" smtClean="0"/>
              <a:t>Ossific</a:t>
            </a:r>
            <a:r>
              <a:rPr lang="en-US" dirty="0" smtClean="0"/>
              <a:t> nucleus of greater trochanter forms at about 4 years of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5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10 months</a:t>
            </a:r>
            <a:endParaRPr lang="en-US" sz="4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3305" y="2133600"/>
            <a:ext cx="4428972" cy="401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2286001"/>
            <a:ext cx="4460300" cy="296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060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Follow-up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8780" y="1773274"/>
            <a:ext cx="2300759" cy="451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7800" y="1773274"/>
            <a:ext cx="2451915" cy="456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139" y="1402026"/>
            <a:ext cx="128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</a:t>
            </a:r>
            <a:r>
              <a:rPr lang="en-US" dirty="0" err="1" smtClean="0"/>
              <a:t>yrs</a:t>
            </a:r>
            <a:r>
              <a:rPr lang="en-US" dirty="0" smtClean="0"/>
              <a:t> postop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42396" y="1403761"/>
            <a:ext cx="128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yrs</a:t>
            </a:r>
            <a:r>
              <a:rPr lang="en-US" dirty="0" smtClean="0"/>
              <a:t> postop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2946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3313"/>
            <a:ext cx="8229600" cy="1143000"/>
          </a:xfrm>
        </p:spPr>
        <p:txBody>
          <a:bodyPr/>
          <a:lstStyle/>
          <a:p>
            <a:r>
              <a:rPr lang="en-US" dirty="0" smtClean="0"/>
              <a:t>Initial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177" y="2114005"/>
            <a:ext cx="7615646" cy="2684417"/>
          </a:xfrm>
        </p:spPr>
        <p:txBody>
          <a:bodyPr/>
          <a:lstStyle/>
          <a:p>
            <a:r>
              <a:rPr lang="en-US" dirty="0" smtClean="0"/>
              <a:t>7 year old male involved in auto vs pedestrian accident</a:t>
            </a:r>
          </a:p>
          <a:p>
            <a:r>
              <a:rPr lang="en-US" dirty="0" smtClean="0"/>
              <a:t>Right hip pain with 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3771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Films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71"/>
          <a:stretch/>
        </p:blipFill>
        <p:spPr bwMode="auto">
          <a:xfrm>
            <a:off x="1948439" y="1333144"/>
            <a:ext cx="5400943" cy="502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2946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Films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71528" y="1524000"/>
            <a:ext cx="5154523" cy="399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13234" y="5782268"/>
            <a:ext cx="5167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Injury?</a:t>
            </a:r>
          </a:p>
          <a:p>
            <a:r>
              <a:rPr lang="en-US" dirty="0" smtClean="0"/>
              <a:t>Concerns the family should know about preoperatively?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889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Delbet</a:t>
            </a:r>
            <a:r>
              <a:rPr lang="en-US" dirty="0" smtClean="0"/>
              <a:t> type II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Treatment options?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492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dirty="0" smtClean="0"/>
              <a:t>ORIF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715" y="838200"/>
            <a:ext cx="410293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1170" y="869156"/>
            <a:ext cx="399323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5186363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Fixed angle construct with supplemental </a:t>
            </a:r>
            <a:r>
              <a:rPr lang="en-US" dirty="0" err="1" smtClean="0"/>
              <a:t>antirotation</a:t>
            </a:r>
            <a:r>
              <a:rPr lang="en-US" dirty="0" smtClean="0"/>
              <a:t> screw</a:t>
            </a:r>
          </a:p>
          <a:p>
            <a:r>
              <a:rPr lang="en-US" dirty="0" smtClean="0"/>
              <a:t>Sparing the physis</a:t>
            </a:r>
          </a:p>
          <a:p>
            <a:r>
              <a:rPr lang="en-US" dirty="0" smtClean="0"/>
              <a:t>Options for Approach?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77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2684"/>
            <a:ext cx="8229600" cy="1143000"/>
          </a:xfrm>
        </p:spPr>
        <p:txBody>
          <a:bodyPr/>
          <a:lstStyle/>
          <a:p>
            <a:r>
              <a:rPr lang="en-US" dirty="0" smtClean="0"/>
              <a:t>Approach Options for ORIF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468" y="1800497"/>
            <a:ext cx="7633063" cy="4525963"/>
          </a:xfrm>
        </p:spPr>
        <p:txBody>
          <a:bodyPr/>
          <a:lstStyle/>
          <a:p>
            <a:r>
              <a:rPr lang="en-US" dirty="0" smtClean="0"/>
              <a:t>Watson-Jones (anterolateral)</a:t>
            </a:r>
          </a:p>
          <a:p>
            <a:pPr lvl="1"/>
            <a:r>
              <a:rPr lang="en-US" dirty="0" smtClean="0"/>
              <a:t>Single incision</a:t>
            </a:r>
          </a:p>
          <a:p>
            <a:pPr lvl="1"/>
            <a:r>
              <a:rPr lang="en-US" dirty="0" smtClean="0"/>
              <a:t>Easier fracture visualization for </a:t>
            </a:r>
            <a:r>
              <a:rPr lang="en-US" dirty="0" err="1" smtClean="0"/>
              <a:t>Delbet</a:t>
            </a:r>
            <a:r>
              <a:rPr lang="en-US" dirty="0" smtClean="0"/>
              <a:t> III than I or II</a:t>
            </a:r>
          </a:p>
          <a:p>
            <a:r>
              <a:rPr lang="en-US" dirty="0" smtClean="0"/>
              <a:t>Smith-Peterson (anterior)</a:t>
            </a:r>
          </a:p>
          <a:p>
            <a:pPr lvl="1"/>
            <a:r>
              <a:rPr lang="en-US" dirty="0" smtClean="0"/>
              <a:t>Need separate lateral incision of hardware insertion</a:t>
            </a:r>
          </a:p>
          <a:p>
            <a:pPr lvl="1"/>
            <a:r>
              <a:rPr lang="en-US" dirty="0" smtClean="0"/>
              <a:t>More direct visualization of fracture site (especially </a:t>
            </a:r>
            <a:r>
              <a:rPr lang="en-US" dirty="0" err="1" smtClean="0"/>
              <a:t>Delbet</a:t>
            </a:r>
            <a:r>
              <a:rPr lang="en-US" dirty="0" smtClean="0"/>
              <a:t> I and II)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0640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month follow-up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1600" y="1417638"/>
            <a:ext cx="6374424" cy="46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0119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 months postop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0" y="1283322"/>
            <a:ext cx="6096000" cy="460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4304" y="5944677"/>
            <a:ext cx="2359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hardware removal.</a:t>
            </a:r>
          </a:p>
          <a:p>
            <a:r>
              <a:rPr lang="en-US" dirty="0" smtClean="0"/>
              <a:t>No AVN…yet.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2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526" y="1281403"/>
            <a:ext cx="4283189" cy="4969804"/>
          </a:xfrm>
        </p:spPr>
      </p:pic>
      <p:pic>
        <p:nvPicPr>
          <p:cNvPr id="8" name="Content Placeholder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7185" y="1281403"/>
            <a:ext cx="4283189" cy="49698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377" y="1178512"/>
            <a:ext cx="7210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+mj-lt"/>
              </a:rPr>
              <a:t>Red – cartilaginous physis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+mj-lt"/>
              </a:rPr>
              <a:t>Blue – metaphysis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+mj-lt"/>
              </a:rPr>
              <a:t>Yellow – </a:t>
            </a:r>
            <a:r>
              <a:rPr lang="en-US" sz="2600" dirty="0" err="1" smtClean="0">
                <a:solidFill>
                  <a:schemeClr val="bg1"/>
                </a:solidFill>
                <a:latin typeface="+mj-lt"/>
              </a:rPr>
              <a:t>ossific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nucleus</a:t>
            </a:r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883922" y="2656358"/>
            <a:ext cx="1493183" cy="1591070"/>
            <a:chOff x="1883922" y="2656358"/>
            <a:chExt cx="1493183" cy="1591070"/>
          </a:xfrm>
        </p:grpSpPr>
        <p:grpSp>
          <p:nvGrpSpPr>
            <p:cNvPr id="6" name="Group 5"/>
            <p:cNvGrpSpPr/>
            <p:nvPr/>
          </p:nvGrpSpPr>
          <p:grpSpPr>
            <a:xfrm>
              <a:off x="2260707" y="3312326"/>
              <a:ext cx="1102443" cy="935102"/>
              <a:chOff x="2260707" y="3028616"/>
              <a:chExt cx="1102443" cy="935102"/>
            </a:xfrm>
          </p:grpSpPr>
          <p:sp>
            <p:nvSpPr>
              <p:cNvPr id="4" name="Freeform 3"/>
              <p:cNvSpPr/>
              <p:nvPr/>
            </p:nvSpPr>
            <p:spPr>
              <a:xfrm>
                <a:off x="2260707" y="3028616"/>
                <a:ext cx="1102443" cy="935102"/>
              </a:xfrm>
              <a:custGeom>
                <a:avLst/>
                <a:gdLst>
                  <a:gd name="connsiteX0" fmla="*/ 0 w 1102443"/>
                  <a:gd name="connsiteY0" fmla="*/ 279135 h 935102"/>
                  <a:gd name="connsiteX1" fmla="*/ 69774 w 1102443"/>
                  <a:gd name="connsiteY1" fmla="*/ 251221 h 935102"/>
                  <a:gd name="connsiteX2" fmla="*/ 125594 w 1102443"/>
                  <a:gd name="connsiteY2" fmla="*/ 237264 h 935102"/>
                  <a:gd name="connsiteX3" fmla="*/ 153504 w 1102443"/>
                  <a:gd name="connsiteY3" fmla="*/ 195394 h 935102"/>
                  <a:gd name="connsiteX4" fmla="*/ 195369 w 1102443"/>
                  <a:gd name="connsiteY4" fmla="*/ 181437 h 935102"/>
                  <a:gd name="connsiteX5" fmla="*/ 279099 w 1102443"/>
                  <a:gd name="connsiteY5" fmla="*/ 111654 h 935102"/>
                  <a:gd name="connsiteX6" fmla="*/ 390739 w 1102443"/>
                  <a:gd name="connsiteY6" fmla="*/ 83740 h 935102"/>
                  <a:gd name="connsiteX7" fmla="*/ 446559 w 1102443"/>
                  <a:gd name="connsiteY7" fmla="*/ 55827 h 935102"/>
                  <a:gd name="connsiteX8" fmla="*/ 488424 w 1102443"/>
                  <a:gd name="connsiteY8" fmla="*/ 41870 h 935102"/>
                  <a:gd name="connsiteX9" fmla="*/ 586109 w 1102443"/>
                  <a:gd name="connsiteY9" fmla="*/ 0 h 935102"/>
                  <a:gd name="connsiteX10" fmla="*/ 655884 w 1102443"/>
                  <a:gd name="connsiteY10" fmla="*/ 13956 h 935102"/>
                  <a:gd name="connsiteX11" fmla="*/ 683794 w 1102443"/>
                  <a:gd name="connsiteY11" fmla="*/ 69783 h 935102"/>
                  <a:gd name="connsiteX12" fmla="*/ 725659 w 1102443"/>
                  <a:gd name="connsiteY12" fmla="*/ 97697 h 935102"/>
                  <a:gd name="connsiteX13" fmla="*/ 753568 w 1102443"/>
                  <a:gd name="connsiteY13" fmla="*/ 139567 h 935102"/>
                  <a:gd name="connsiteX14" fmla="*/ 795433 w 1102443"/>
                  <a:gd name="connsiteY14" fmla="*/ 153524 h 935102"/>
                  <a:gd name="connsiteX15" fmla="*/ 837298 w 1102443"/>
                  <a:gd name="connsiteY15" fmla="*/ 181437 h 935102"/>
                  <a:gd name="connsiteX16" fmla="*/ 907073 w 1102443"/>
                  <a:gd name="connsiteY16" fmla="*/ 251221 h 935102"/>
                  <a:gd name="connsiteX17" fmla="*/ 948938 w 1102443"/>
                  <a:gd name="connsiteY17" fmla="*/ 265178 h 935102"/>
                  <a:gd name="connsiteX18" fmla="*/ 1032668 w 1102443"/>
                  <a:gd name="connsiteY18" fmla="*/ 321005 h 935102"/>
                  <a:gd name="connsiteX19" fmla="*/ 1102443 w 1102443"/>
                  <a:gd name="connsiteY19" fmla="*/ 432659 h 935102"/>
                  <a:gd name="connsiteX20" fmla="*/ 1088488 w 1102443"/>
                  <a:gd name="connsiteY20" fmla="*/ 530356 h 935102"/>
                  <a:gd name="connsiteX21" fmla="*/ 1046623 w 1102443"/>
                  <a:gd name="connsiteY21" fmla="*/ 558270 h 935102"/>
                  <a:gd name="connsiteX22" fmla="*/ 976848 w 1102443"/>
                  <a:gd name="connsiteY22" fmla="*/ 614097 h 935102"/>
                  <a:gd name="connsiteX23" fmla="*/ 921028 w 1102443"/>
                  <a:gd name="connsiteY23" fmla="*/ 683881 h 935102"/>
                  <a:gd name="connsiteX24" fmla="*/ 865208 w 1102443"/>
                  <a:gd name="connsiteY24" fmla="*/ 739708 h 935102"/>
                  <a:gd name="connsiteX25" fmla="*/ 851253 w 1102443"/>
                  <a:gd name="connsiteY25" fmla="*/ 781578 h 935102"/>
                  <a:gd name="connsiteX26" fmla="*/ 795433 w 1102443"/>
                  <a:gd name="connsiteY26" fmla="*/ 865318 h 935102"/>
                  <a:gd name="connsiteX27" fmla="*/ 781478 w 1102443"/>
                  <a:gd name="connsiteY27" fmla="*/ 935102 h 935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02443" h="935102">
                    <a:moveTo>
                      <a:pt x="0" y="279135"/>
                    </a:moveTo>
                    <a:cubicBezTo>
                      <a:pt x="23258" y="269830"/>
                      <a:pt x="46010" y="259144"/>
                      <a:pt x="69774" y="251221"/>
                    </a:cubicBezTo>
                    <a:cubicBezTo>
                      <a:pt x="87969" y="245155"/>
                      <a:pt x="109636" y="247904"/>
                      <a:pt x="125594" y="237264"/>
                    </a:cubicBezTo>
                    <a:cubicBezTo>
                      <a:pt x="139550" y="227959"/>
                      <a:pt x="140407" y="205873"/>
                      <a:pt x="153504" y="195394"/>
                    </a:cubicBezTo>
                    <a:cubicBezTo>
                      <a:pt x="164990" y="186204"/>
                      <a:pt x="182212" y="188016"/>
                      <a:pt x="195369" y="181437"/>
                    </a:cubicBezTo>
                    <a:cubicBezTo>
                      <a:pt x="286681" y="135776"/>
                      <a:pt x="186513" y="173386"/>
                      <a:pt x="279099" y="111654"/>
                    </a:cubicBezTo>
                    <a:cubicBezTo>
                      <a:pt x="297490" y="99392"/>
                      <a:pt x="380673" y="85754"/>
                      <a:pt x="390739" y="83740"/>
                    </a:cubicBezTo>
                    <a:cubicBezTo>
                      <a:pt x="409346" y="74436"/>
                      <a:pt x="427438" y="64023"/>
                      <a:pt x="446559" y="55827"/>
                    </a:cubicBezTo>
                    <a:cubicBezTo>
                      <a:pt x="460079" y="50032"/>
                      <a:pt x="475267" y="48449"/>
                      <a:pt x="488424" y="41870"/>
                    </a:cubicBezTo>
                    <a:cubicBezTo>
                      <a:pt x="584792" y="-6321"/>
                      <a:pt x="469940" y="29044"/>
                      <a:pt x="586109" y="0"/>
                    </a:cubicBezTo>
                    <a:cubicBezTo>
                      <a:pt x="609367" y="4652"/>
                      <a:pt x="636584" y="169"/>
                      <a:pt x="655884" y="13956"/>
                    </a:cubicBezTo>
                    <a:cubicBezTo>
                      <a:pt x="672813" y="26050"/>
                      <a:pt x="670476" y="53799"/>
                      <a:pt x="683794" y="69783"/>
                    </a:cubicBezTo>
                    <a:cubicBezTo>
                      <a:pt x="694531" y="82669"/>
                      <a:pt x="711704" y="88392"/>
                      <a:pt x="725659" y="97697"/>
                    </a:cubicBezTo>
                    <a:cubicBezTo>
                      <a:pt x="734962" y="111654"/>
                      <a:pt x="740471" y="129088"/>
                      <a:pt x="753568" y="139567"/>
                    </a:cubicBezTo>
                    <a:cubicBezTo>
                      <a:pt x="765054" y="148757"/>
                      <a:pt x="782276" y="146945"/>
                      <a:pt x="795433" y="153524"/>
                    </a:cubicBezTo>
                    <a:cubicBezTo>
                      <a:pt x="810434" y="161026"/>
                      <a:pt x="823343" y="172133"/>
                      <a:pt x="837298" y="181437"/>
                    </a:cubicBezTo>
                    <a:cubicBezTo>
                      <a:pt x="865207" y="223307"/>
                      <a:pt x="860555" y="227959"/>
                      <a:pt x="907073" y="251221"/>
                    </a:cubicBezTo>
                    <a:cubicBezTo>
                      <a:pt x="920230" y="257800"/>
                      <a:pt x="936079" y="258033"/>
                      <a:pt x="948938" y="265178"/>
                    </a:cubicBezTo>
                    <a:cubicBezTo>
                      <a:pt x="978261" y="281470"/>
                      <a:pt x="1032668" y="321005"/>
                      <a:pt x="1032668" y="321005"/>
                    </a:cubicBezTo>
                    <a:cubicBezTo>
                      <a:pt x="1065881" y="420657"/>
                      <a:pt x="1036098" y="388423"/>
                      <a:pt x="1102443" y="432659"/>
                    </a:cubicBezTo>
                    <a:cubicBezTo>
                      <a:pt x="1097791" y="465225"/>
                      <a:pt x="1101847" y="500294"/>
                      <a:pt x="1088488" y="530356"/>
                    </a:cubicBezTo>
                    <a:cubicBezTo>
                      <a:pt x="1081677" y="545683"/>
                      <a:pt x="1058482" y="546409"/>
                      <a:pt x="1046623" y="558270"/>
                    </a:cubicBezTo>
                    <a:cubicBezTo>
                      <a:pt x="983503" y="621398"/>
                      <a:pt x="1058349" y="586926"/>
                      <a:pt x="976848" y="614097"/>
                    </a:cubicBezTo>
                    <a:cubicBezTo>
                      <a:pt x="941771" y="719341"/>
                      <a:pt x="993168" y="593694"/>
                      <a:pt x="921028" y="683881"/>
                    </a:cubicBezTo>
                    <a:cubicBezTo>
                      <a:pt x="866901" y="751548"/>
                      <a:pt x="956547" y="709257"/>
                      <a:pt x="865208" y="739708"/>
                    </a:cubicBezTo>
                    <a:cubicBezTo>
                      <a:pt x="860556" y="753665"/>
                      <a:pt x="859413" y="769337"/>
                      <a:pt x="851253" y="781578"/>
                    </a:cubicBezTo>
                    <a:cubicBezTo>
                      <a:pt x="799370" y="859411"/>
                      <a:pt x="815342" y="785672"/>
                      <a:pt x="795433" y="865318"/>
                    </a:cubicBezTo>
                    <a:cubicBezTo>
                      <a:pt x="789680" y="888332"/>
                      <a:pt x="781478" y="935102"/>
                      <a:pt x="781478" y="935102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2274662" y="3293794"/>
                <a:ext cx="279099" cy="614097"/>
              </a:xfrm>
              <a:custGeom>
                <a:avLst/>
                <a:gdLst>
                  <a:gd name="connsiteX0" fmla="*/ 279099 w 279099"/>
                  <a:gd name="connsiteY0" fmla="*/ 614097 h 614097"/>
                  <a:gd name="connsiteX1" fmla="*/ 251189 w 279099"/>
                  <a:gd name="connsiteY1" fmla="*/ 544313 h 614097"/>
                  <a:gd name="connsiteX2" fmla="*/ 265144 w 279099"/>
                  <a:gd name="connsiteY2" fmla="*/ 502443 h 614097"/>
                  <a:gd name="connsiteX3" fmla="*/ 279099 w 279099"/>
                  <a:gd name="connsiteY3" fmla="*/ 446616 h 614097"/>
                  <a:gd name="connsiteX4" fmla="*/ 265144 w 279099"/>
                  <a:gd name="connsiteY4" fmla="*/ 209351 h 614097"/>
                  <a:gd name="connsiteX5" fmla="*/ 223279 w 279099"/>
                  <a:gd name="connsiteY5" fmla="*/ 181438 h 614097"/>
                  <a:gd name="connsiteX6" fmla="*/ 209324 w 279099"/>
                  <a:gd name="connsiteY6" fmla="*/ 139567 h 614097"/>
                  <a:gd name="connsiteX7" fmla="*/ 125594 w 279099"/>
                  <a:gd name="connsiteY7" fmla="*/ 83740 h 614097"/>
                  <a:gd name="connsiteX8" fmla="*/ 27910 w 279099"/>
                  <a:gd name="connsiteY8" fmla="*/ 41870 h 614097"/>
                  <a:gd name="connsiteX9" fmla="*/ 0 w 279099"/>
                  <a:gd name="connsiteY9" fmla="*/ 0 h 6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9099" h="614097">
                    <a:moveTo>
                      <a:pt x="279099" y="614097"/>
                    </a:moveTo>
                    <a:cubicBezTo>
                      <a:pt x="269796" y="590836"/>
                      <a:pt x="254296" y="569172"/>
                      <a:pt x="251189" y="544313"/>
                    </a:cubicBezTo>
                    <a:cubicBezTo>
                      <a:pt x="249364" y="529715"/>
                      <a:pt x="261103" y="516589"/>
                      <a:pt x="265144" y="502443"/>
                    </a:cubicBezTo>
                    <a:cubicBezTo>
                      <a:pt x="270413" y="483999"/>
                      <a:pt x="274447" y="465225"/>
                      <a:pt x="279099" y="446616"/>
                    </a:cubicBezTo>
                    <a:cubicBezTo>
                      <a:pt x="274447" y="367528"/>
                      <a:pt x="281463" y="286877"/>
                      <a:pt x="265144" y="209351"/>
                    </a:cubicBezTo>
                    <a:cubicBezTo>
                      <a:pt x="261689" y="192938"/>
                      <a:pt x="233756" y="194536"/>
                      <a:pt x="223279" y="181438"/>
                    </a:cubicBezTo>
                    <a:cubicBezTo>
                      <a:pt x="214089" y="169949"/>
                      <a:pt x="219726" y="149970"/>
                      <a:pt x="209324" y="139567"/>
                    </a:cubicBezTo>
                    <a:cubicBezTo>
                      <a:pt x="185606" y="115846"/>
                      <a:pt x="153504" y="102349"/>
                      <a:pt x="125594" y="83740"/>
                    </a:cubicBezTo>
                    <a:cubicBezTo>
                      <a:pt x="67773" y="45188"/>
                      <a:pt x="99999" y="59895"/>
                      <a:pt x="27910" y="41870"/>
                    </a:cubicBezTo>
                    <a:lnTo>
                      <a:pt x="0" y="0"/>
                    </a:ln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1883922" y="2656358"/>
              <a:ext cx="1493183" cy="1088627"/>
            </a:xfrm>
            <a:custGeom>
              <a:avLst/>
              <a:gdLst>
                <a:gd name="connsiteX0" fmla="*/ 348875 w 1493183"/>
                <a:gd name="connsiteY0" fmla="*/ 921146 h 1088627"/>
                <a:gd name="connsiteX1" fmla="*/ 279100 w 1493183"/>
                <a:gd name="connsiteY1" fmla="*/ 893232 h 1088627"/>
                <a:gd name="connsiteX2" fmla="*/ 237235 w 1493183"/>
                <a:gd name="connsiteY2" fmla="*/ 865319 h 1088627"/>
                <a:gd name="connsiteX3" fmla="*/ 153505 w 1493183"/>
                <a:gd name="connsiteY3" fmla="*/ 837405 h 1088627"/>
                <a:gd name="connsiteX4" fmla="*/ 111640 w 1493183"/>
                <a:gd name="connsiteY4" fmla="*/ 795535 h 1088627"/>
                <a:gd name="connsiteX5" fmla="*/ 97685 w 1493183"/>
                <a:gd name="connsiteY5" fmla="*/ 753665 h 1088627"/>
                <a:gd name="connsiteX6" fmla="*/ 55820 w 1493183"/>
                <a:gd name="connsiteY6" fmla="*/ 739708 h 1088627"/>
                <a:gd name="connsiteX7" fmla="*/ 0 w 1493183"/>
                <a:gd name="connsiteY7" fmla="*/ 530357 h 1088627"/>
                <a:gd name="connsiteX8" fmla="*/ 27910 w 1493183"/>
                <a:gd name="connsiteY8" fmla="*/ 334962 h 1088627"/>
                <a:gd name="connsiteX9" fmla="*/ 55820 w 1493183"/>
                <a:gd name="connsiteY9" fmla="*/ 251222 h 1088627"/>
                <a:gd name="connsiteX10" fmla="*/ 97685 w 1493183"/>
                <a:gd name="connsiteY10" fmla="*/ 223308 h 1088627"/>
                <a:gd name="connsiteX11" fmla="*/ 167460 w 1493183"/>
                <a:gd name="connsiteY11" fmla="*/ 125611 h 1088627"/>
                <a:gd name="connsiteX12" fmla="*/ 181415 w 1493183"/>
                <a:gd name="connsiteY12" fmla="*/ 83741 h 1088627"/>
                <a:gd name="connsiteX13" fmla="*/ 307010 w 1493183"/>
                <a:gd name="connsiteY13" fmla="*/ 13957 h 1088627"/>
                <a:gd name="connsiteX14" fmla="*/ 390740 w 1493183"/>
                <a:gd name="connsiteY14" fmla="*/ 0 h 1088627"/>
                <a:gd name="connsiteX15" fmla="*/ 627974 w 1493183"/>
                <a:gd name="connsiteY15" fmla="*/ 13957 h 1088627"/>
                <a:gd name="connsiteX16" fmla="*/ 669839 w 1493183"/>
                <a:gd name="connsiteY16" fmla="*/ 41870 h 1088627"/>
                <a:gd name="connsiteX17" fmla="*/ 711704 w 1493183"/>
                <a:gd name="connsiteY17" fmla="*/ 55827 h 1088627"/>
                <a:gd name="connsiteX18" fmla="*/ 837299 w 1493183"/>
                <a:gd name="connsiteY18" fmla="*/ 111654 h 1088627"/>
                <a:gd name="connsiteX19" fmla="*/ 879164 w 1493183"/>
                <a:gd name="connsiteY19" fmla="*/ 125611 h 1088627"/>
                <a:gd name="connsiteX20" fmla="*/ 907074 w 1493183"/>
                <a:gd name="connsiteY20" fmla="*/ 167481 h 1088627"/>
                <a:gd name="connsiteX21" fmla="*/ 948939 w 1493183"/>
                <a:gd name="connsiteY21" fmla="*/ 181438 h 1088627"/>
                <a:gd name="connsiteX22" fmla="*/ 976849 w 1493183"/>
                <a:gd name="connsiteY22" fmla="*/ 265179 h 1088627"/>
                <a:gd name="connsiteX23" fmla="*/ 1018714 w 1493183"/>
                <a:gd name="connsiteY23" fmla="*/ 348919 h 1088627"/>
                <a:gd name="connsiteX24" fmla="*/ 1032669 w 1493183"/>
                <a:gd name="connsiteY24" fmla="*/ 460573 h 1088627"/>
                <a:gd name="connsiteX25" fmla="*/ 1228038 w 1493183"/>
                <a:gd name="connsiteY25" fmla="*/ 474530 h 1088627"/>
                <a:gd name="connsiteX26" fmla="*/ 1311768 w 1493183"/>
                <a:gd name="connsiteY26" fmla="*/ 516400 h 1088627"/>
                <a:gd name="connsiteX27" fmla="*/ 1339678 w 1493183"/>
                <a:gd name="connsiteY27" fmla="*/ 558270 h 1088627"/>
                <a:gd name="connsiteX28" fmla="*/ 1381543 w 1493183"/>
                <a:gd name="connsiteY28" fmla="*/ 586184 h 1088627"/>
                <a:gd name="connsiteX29" fmla="*/ 1437363 w 1493183"/>
                <a:gd name="connsiteY29" fmla="*/ 655968 h 1088627"/>
                <a:gd name="connsiteX30" fmla="*/ 1465273 w 1493183"/>
                <a:gd name="connsiteY30" fmla="*/ 795535 h 1088627"/>
                <a:gd name="connsiteX31" fmla="*/ 1493183 w 1493183"/>
                <a:gd name="connsiteY31" fmla="*/ 949059 h 1088627"/>
                <a:gd name="connsiteX32" fmla="*/ 1479228 w 1493183"/>
                <a:gd name="connsiteY32" fmla="*/ 1088627 h 108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493183" h="1088627">
                  <a:moveTo>
                    <a:pt x="348875" y="921146"/>
                  </a:moveTo>
                  <a:cubicBezTo>
                    <a:pt x="325617" y="911841"/>
                    <a:pt x="301505" y="904436"/>
                    <a:pt x="279100" y="893232"/>
                  </a:cubicBezTo>
                  <a:cubicBezTo>
                    <a:pt x="264099" y="885730"/>
                    <a:pt x="252561" y="872132"/>
                    <a:pt x="237235" y="865319"/>
                  </a:cubicBezTo>
                  <a:cubicBezTo>
                    <a:pt x="210351" y="853369"/>
                    <a:pt x="153505" y="837405"/>
                    <a:pt x="153505" y="837405"/>
                  </a:cubicBezTo>
                  <a:cubicBezTo>
                    <a:pt x="139550" y="823448"/>
                    <a:pt x="122587" y="811957"/>
                    <a:pt x="111640" y="795535"/>
                  </a:cubicBezTo>
                  <a:cubicBezTo>
                    <a:pt x="103480" y="783294"/>
                    <a:pt x="108087" y="764068"/>
                    <a:pt x="97685" y="753665"/>
                  </a:cubicBezTo>
                  <a:cubicBezTo>
                    <a:pt x="87284" y="743263"/>
                    <a:pt x="69775" y="744360"/>
                    <a:pt x="55820" y="739708"/>
                  </a:cubicBezTo>
                  <a:cubicBezTo>
                    <a:pt x="14348" y="615277"/>
                    <a:pt x="34292" y="684690"/>
                    <a:pt x="0" y="530357"/>
                  </a:cubicBezTo>
                  <a:cubicBezTo>
                    <a:pt x="9698" y="433363"/>
                    <a:pt x="5146" y="410851"/>
                    <a:pt x="27910" y="334962"/>
                  </a:cubicBezTo>
                  <a:cubicBezTo>
                    <a:pt x="36364" y="306780"/>
                    <a:pt x="31340" y="267544"/>
                    <a:pt x="55820" y="251222"/>
                  </a:cubicBezTo>
                  <a:lnTo>
                    <a:pt x="97685" y="223308"/>
                  </a:lnTo>
                  <a:cubicBezTo>
                    <a:pt x="130246" y="125613"/>
                    <a:pt x="97682" y="148874"/>
                    <a:pt x="167460" y="125611"/>
                  </a:cubicBezTo>
                  <a:cubicBezTo>
                    <a:pt x="172112" y="111654"/>
                    <a:pt x="171013" y="94144"/>
                    <a:pt x="181415" y="83741"/>
                  </a:cubicBezTo>
                  <a:cubicBezTo>
                    <a:pt x="212248" y="52904"/>
                    <a:pt x="261885" y="23986"/>
                    <a:pt x="307010" y="13957"/>
                  </a:cubicBezTo>
                  <a:cubicBezTo>
                    <a:pt x="334631" y="7818"/>
                    <a:pt x="362830" y="4652"/>
                    <a:pt x="390740" y="0"/>
                  </a:cubicBezTo>
                  <a:cubicBezTo>
                    <a:pt x="469818" y="4652"/>
                    <a:pt x="549636" y="2205"/>
                    <a:pt x="627974" y="13957"/>
                  </a:cubicBezTo>
                  <a:cubicBezTo>
                    <a:pt x="644561" y="16445"/>
                    <a:pt x="654838" y="34368"/>
                    <a:pt x="669839" y="41870"/>
                  </a:cubicBezTo>
                  <a:cubicBezTo>
                    <a:pt x="682996" y="48449"/>
                    <a:pt x="698547" y="49248"/>
                    <a:pt x="711704" y="55827"/>
                  </a:cubicBezTo>
                  <a:cubicBezTo>
                    <a:pt x="844388" y="122178"/>
                    <a:pt x="621291" y="39643"/>
                    <a:pt x="837299" y="111654"/>
                  </a:cubicBezTo>
                  <a:lnTo>
                    <a:pt x="879164" y="125611"/>
                  </a:lnTo>
                  <a:cubicBezTo>
                    <a:pt x="888467" y="139568"/>
                    <a:pt x="893977" y="157002"/>
                    <a:pt x="907074" y="167481"/>
                  </a:cubicBezTo>
                  <a:cubicBezTo>
                    <a:pt x="918560" y="176671"/>
                    <a:pt x="940390" y="169467"/>
                    <a:pt x="948939" y="181438"/>
                  </a:cubicBezTo>
                  <a:cubicBezTo>
                    <a:pt x="966039" y="205382"/>
                    <a:pt x="960529" y="240697"/>
                    <a:pt x="976849" y="265179"/>
                  </a:cubicBezTo>
                  <a:cubicBezTo>
                    <a:pt x="1012919" y="319290"/>
                    <a:pt x="999455" y="291136"/>
                    <a:pt x="1018714" y="348919"/>
                  </a:cubicBezTo>
                  <a:cubicBezTo>
                    <a:pt x="1023366" y="386137"/>
                    <a:pt x="1000508" y="441274"/>
                    <a:pt x="1032669" y="460573"/>
                  </a:cubicBezTo>
                  <a:cubicBezTo>
                    <a:pt x="1088652" y="494167"/>
                    <a:pt x="1163196" y="466900"/>
                    <a:pt x="1228038" y="474530"/>
                  </a:cubicBezTo>
                  <a:cubicBezTo>
                    <a:pt x="1263116" y="478657"/>
                    <a:pt x="1283545" y="497583"/>
                    <a:pt x="1311768" y="516400"/>
                  </a:cubicBezTo>
                  <a:cubicBezTo>
                    <a:pt x="1321071" y="530357"/>
                    <a:pt x="1327818" y="546409"/>
                    <a:pt x="1339678" y="558270"/>
                  </a:cubicBezTo>
                  <a:cubicBezTo>
                    <a:pt x="1351537" y="570131"/>
                    <a:pt x="1371066" y="573086"/>
                    <a:pt x="1381543" y="586184"/>
                  </a:cubicBezTo>
                  <a:cubicBezTo>
                    <a:pt x="1458577" y="682488"/>
                    <a:pt x="1317388" y="575973"/>
                    <a:pt x="1437363" y="655968"/>
                  </a:cubicBezTo>
                  <a:cubicBezTo>
                    <a:pt x="1462744" y="732120"/>
                    <a:pt x="1446947" y="676402"/>
                    <a:pt x="1465273" y="795535"/>
                  </a:cubicBezTo>
                  <a:cubicBezTo>
                    <a:pt x="1477176" y="872917"/>
                    <a:pt x="1478667" y="876472"/>
                    <a:pt x="1493183" y="949059"/>
                  </a:cubicBezTo>
                  <a:lnTo>
                    <a:pt x="1479228" y="1088627"/>
                  </a:lnTo>
                </a:path>
              </a:pathLst>
            </a:cu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190932" y="2865709"/>
              <a:ext cx="237800" cy="181438"/>
            </a:xfrm>
            <a:custGeom>
              <a:avLst/>
              <a:gdLst>
                <a:gd name="connsiteX0" fmla="*/ 195369 w 237800"/>
                <a:gd name="connsiteY0" fmla="*/ 111655 h 181438"/>
                <a:gd name="connsiteX1" fmla="*/ 83730 w 237800"/>
                <a:gd name="connsiteY1" fmla="*/ 181438 h 181438"/>
                <a:gd name="connsiteX2" fmla="*/ 41865 w 237800"/>
                <a:gd name="connsiteY2" fmla="*/ 167482 h 181438"/>
                <a:gd name="connsiteX3" fmla="*/ 0 w 237800"/>
                <a:gd name="connsiteY3" fmla="*/ 83741 h 181438"/>
                <a:gd name="connsiteX4" fmla="*/ 13955 w 237800"/>
                <a:gd name="connsiteY4" fmla="*/ 41871 h 181438"/>
                <a:gd name="connsiteX5" fmla="*/ 55820 w 237800"/>
                <a:gd name="connsiteY5" fmla="*/ 27914 h 181438"/>
                <a:gd name="connsiteX6" fmla="*/ 97685 w 237800"/>
                <a:gd name="connsiteY6" fmla="*/ 0 h 181438"/>
                <a:gd name="connsiteX7" fmla="*/ 223279 w 237800"/>
                <a:gd name="connsiteY7" fmla="*/ 69784 h 181438"/>
                <a:gd name="connsiteX8" fmla="*/ 195369 w 237800"/>
                <a:gd name="connsiteY8" fmla="*/ 111655 h 18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800" h="181438">
                  <a:moveTo>
                    <a:pt x="195369" y="111655"/>
                  </a:moveTo>
                  <a:cubicBezTo>
                    <a:pt x="172111" y="130264"/>
                    <a:pt x="124637" y="181438"/>
                    <a:pt x="83730" y="181438"/>
                  </a:cubicBezTo>
                  <a:cubicBezTo>
                    <a:pt x="69020" y="181438"/>
                    <a:pt x="55820" y="172134"/>
                    <a:pt x="41865" y="167482"/>
                  </a:cubicBezTo>
                  <a:cubicBezTo>
                    <a:pt x="27753" y="146312"/>
                    <a:pt x="0" y="112632"/>
                    <a:pt x="0" y="83741"/>
                  </a:cubicBezTo>
                  <a:cubicBezTo>
                    <a:pt x="0" y="69030"/>
                    <a:pt x="3553" y="52274"/>
                    <a:pt x="13955" y="41871"/>
                  </a:cubicBezTo>
                  <a:cubicBezTo>
                    <a:pt x="24356" y="31469"/>
                    <a:pt x="42663" y="34493"/>
                    <a:pt x="55820" y="27914"/>
                  </a:cubicBezTo>
                  <a:cubicBezTo>
                    <a:pt x="70821" y="20412"/>
                    <a:pt x="83730" y="9305"/>
                    <a:pt x="97685" y="0"/>
                  </a:cubicBezTo>
                  <a:cubicBezTo>
                    <a:pt x="220759" y="12309"/>
                    <a:pt x="263162" y="-29937"/>
                    <a:pt x="223279" y="69784"/>
                  </a:cubicBezTo>
                  <a:cubicBezTo>
                    <a:pt x="220836" y="75892"/>
                    <a:pt x="218627" y="93046"/>
                    <a:pt x="195369" y="111655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2139" y="304104"/>
            <a:ext cx="8870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</a:rPr>
              <a:t>T1 Coronal MRI Left Hip: 7-month old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75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061"/>
            <a:ext cx="8229600" cy="1143000"/>
          </a:xfrm>
        </p:spPr>
        <p:txBody>
          <a:bodyPr/>
          <a:lstStyle/>
          <a:p>
            <a:r>
              <a:rPr lang="en-US" dirty="0" smtClean="0"/>
              <a:t>Initial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034" y="2009503"/>
            <a:ext cx="7397931" cy="2954383"/>
          </a:xfrm>
        </p:spPr>
        <p:txBody>
          <a:bodyPr/>
          <a:lstStyle/>
          <a:p>
            <a:r>
              <a:rPr lang="en-US" dirty="0" smtClean="0"/>
              <a:t>3 </a:t>
            </a:r>
            <a:r>
              <a:rPr lang="en-US" dirty="0" err="1" smtClean="0"/>
              <a:t>yr</a:t>
            </a:r>
            <a:r>
              <a:rPr lang="en-US" dirty="0" smtClean="0"/>
              <a:t> old male involved in auto pedestrian accident</a:t>
            </a:r>
          </a:p>
          <a:p>
            <a:r>
              <a:rPr lang="en-US" dirty="0" smtClean="0"/>
              <a:t>Brought in with shortened externally rotated right lower extremity, blood at urethral meatus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007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0" y="991366"/>
            <a:ext cx="5791200" cy="567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429000" y="3810000"/>
            <a:ext cx="10668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743200" y="2209800"/>
            <a:ext cx="12192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53229"/>
          </a:xfrm>
        </p:spPr>
        <p:txBody>
          <a:bodyPr/>
          <a:lstStyle/>
          <a:p>
            <a:r>
              <a:rPr lang="en-US" dirty="0"/>
              <a:t>Initial Films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05600" y="46482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Notice the proximal fragment is also dislocated…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7034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Associated Injuries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072" t="1613" r="39349" b="2171"/>
          <a:stretch/>
        </p:blipFill>
        <p:spPr bwMode="auto">
          <a:xfrm>
            <a:off x="2590800" y="1447800"/>
            <a:ext cx="3332286" cy="454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335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Delbet</a:t>
            </a:r>
            <a:r>
              <a:rPr lang="en-US" dirty="0" smtClean="0"/>
              <a:t> type III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Treatment options?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7144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ORIF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1752600"/>
            <a:ext cx="3999432" cy="371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9200" y="1746903"/>
            <a:ext cx="3597780" cy="409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6822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Spica </a:t>
            </a:r>
            <a:r>
              <a:rPr lang="en-US" dirty="0"/>
              <a:t>C</a:t>
            </a:r>
            <a:r>
              <a:rPr lang="en-US" dirty="0" smtClean="0"/>
              <a:t>ast for Pelvic Injuries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39048" y="1524000"/>
            <a:ext cx="6595704" cy="529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667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3 month follow-up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70" y="1066800"/>
            <a:ext cx="4717811" cy="528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9200" y="2250392"/>
            <a:ext cx="3700329" cy="307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7639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730"/>
            <a:ext cx="8229600" cy="1143000"/>
          </a:xfrm>
        </p:spPr>
        <p:txBody>
          <a:bodyPr/>
          <a:lstStyle/>
          <a:p>
            <a:r>
              <a:rPr lang="en-US" dirty="0" smtClean="0"/>
              <a:t>Initial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868" y="2192383"/>
            <a:ext cx="7328263" cy="2397034"/>
          </a:xfrm>
        </p:spPr>
        <p:txBody>
          <a:bodyPr/>
          <a:lstStyle/>
          <a:p>
            <a:r>
              <a:rPr lang="en-US" dirty="0" smtClean="0"/>
              <a:t>8 year old rode his bike into a metal post</a:t>
            </a:r>
          </a:p>
          <a:p>
            <a:r>
              <a:rPr lang="en-US" dirty="0" smtClean="0"/>
              <a:t>Developed acute right hip 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7830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Films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0338" y="1719340"/>
            <a:ext cx="4832400" cy="4406823"/>
          </a:xfrm>
        </p:spPr>
      </p:pic>
    </p:spTree>
    <p:extLst>
      <p:ext uri="{BB962C8B-B14F-4D97-AF65-F5344CB8AC3E}">
        <p14:creationId xmlns:p14="http://schemas.microsoft.com/office/powerpoint/2010/main" val="4984944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Films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750" y="1590928"/>
            <a:ext cx="6814923" cy="4535236"/>
          </a:xfrm>
        </p:spPr>
      </p:pic>
    </p:spTree>
    <p:extLst>
      <p:ext uri="{BB962C8B-B14F-4D97-AF65-F5344CB8AC3E}">
        <p14:creationId xmlns:p14="http://schemas.microsoft.com/office/powerpoint/2010/main" val="3374930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445"/>
            <a:ext cx="8229600" cy="1143000"/>
          </a:xfrm>
        </p:spPr>
        <p:txBody>
          <a:bodyPr/>
          <a:lstStyle/>
          <a:p>
            <a:r>
              <a:rPr lang="en-US" dirty="0"/>
              <a:t>Pediatric </a:t>
            </a:r>
            <a:r>
              <a:rPr lang="en-US" dirty="0" smtClean="0"/>
              <a:t>Femur: </a:t>
            </a:r>
            <a:r>
              <a:rPr lang="en-US" dirty="0"/>
              <a:t>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1683"/>
            <a:ext cx="8229600" cy="4525963"/>
          </a:xfrm>
        </p:spPr>
        <p:txBody>
          <a:bodyPr/>
          <a:lstStyle/>
          <a:p>
            <a:r>
              <a:rPr lang="en-US" dirty="0" smtClean="0"/>
              <a:t>Femoral neck shaft angle </a:t>
            </a:r>
          </a:p>
          <a:p>
            <a:pPr lvl="1"/>
            <a:r>
              <a:rPr lang="en-US" dirty="0" smtClean="0"/>
              <a:t>135 degrees at birth</a:t>
            </a:r>
          </a:p>
          <a:p>
            <a:pPr lvl="1"/>
            <a:r>
              <a:rPr lang="en-US" dirty="0" smtClean="0"/>
              <a:t>145 degrees by 1-3 years of age</a:t>
            </a:r>
          </a:p>
          <a:p>
            <a:pPr lvl="1"/>
            <a:r>
              <a:rPr lang="en-US" dirty="0" smtClean="0"/>
              <a:t>Gradually matures to 130 degrees at skeletal maturity</a:t>
            </a:r>
          </a:p>
          <a:p>
            <a:r>
              <a:rPr lang="en-US" dirty="0" smtClean="0"/>
              <a:t>Femoral </a:t>
            </a:r>
            <a:r>
              <a:rPr lang="en-US" dirty="0" err="1" smtClean="0"/>
              <a:t>anteversion</a:t>
            </a:r>
            <a:endParaRPr lang="en-US" dirty="0" smtClean="0"/>
          </a:p>
          <a:p>
            <a:pPr lvl="1"/>
            <a:r>
              <a:rPr lang="en-US" dirty="0" smtClean="0"/>
              <a:t>30 degrees at birth</a:t>
            </a:r>
          </a:p>
          <a:p>
            <a:pPr lvl="1"/>
            <a:r>
              <a:rPr lang="en-US" dirty="0" smtClean="0"/>
              <a:t>Matures to about 10 degrees at skeletal maturity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47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Delbet</a:t>
            </a:r>
            <a:r>
              <a:rPr lang="en-US" dirty="0" smtClean="0"/>
              <a:t> type IV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Treatment options?</a:t>
            </a:r>
          </a:p>
          <a:p>
            <a:r>
              <a:rPr lang="en-US" dirty="0" smtClean="0"/>
              <a:t>Approach?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103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r>
              <a:rPr lang="en-US" dirty="0" smtClean="0"/>
              <a:t>ORIF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3306" y="1243940"/>
            <a:ext cx="2932053" cy="434918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6659" y="1207702"/>
            <a:ext cx="2264804" cy="43854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1024" y="5715000"/>
            <a:ext cx="4583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Lateral approach – clamp application on greater trochanter and vastus ridge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215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60833"/>
            <a:ext cx="8229600" cy="1143000"/>
          </a:xfrm>
        </p:spPr>
        <p:txBody>
          <a:bodyPr/>
          <a:lstStyle/>
          <a:p>
            <a:r>
              <a:rPr lang="en-US" dirty="0" smtClean="0"/>
              <a:t>One year follow-up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348" y="1303833"/>
            <a:ext cx="4395460" cy="46876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5"/>
          <a:stretch/>
        </p:blipFill>
        <p:spPr>
          <a:xfrm>
            <a:off x="4683460" y="1303833"/>
            <a:ext cx="4003339" cy="468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306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864"/>
            <a:ext cx="4794069" cy="90487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Case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484539"/>
            <a:ext cx="4416606" cy="427182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12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yo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Female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MVA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– 7pm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Father Driver Fatality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HD Stable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Left Hip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Pain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Deformity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11pm 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Cleared for Ortho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412" name="Picture 4" descr="Solis inj la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0" y="4154488"/>
            <a:ext cx="3683000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Solis AP injur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174625"/>
            <a:ext cx="3733800" cy="39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87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72493" y="524192"/>
            <a:ext cx="5534025" cy="90487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What’s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diagnosis?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6536" y="2262053"/>
            <a:ext cx="5375275" cy="315468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Femoral Neck Fracture</a:t>
            </a:r>
          </a:p>
          <a:p>
            <a:pPr eaLnBrk="1" hangingPunct="1"/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Delbet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1A</a:t>
            </a:r>
          </a:p>
          <a:p>
            <a:pPr eaLnBrk="1" hangingPunct="1"/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Delbet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2</a:t>
            </a:r>
          </a:p>
          <a:p>
            <a:pPr eaLnBrk="1" hangingPunct="1"/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Cervico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-trochanteric Fracture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Other</a:t>
            </a:r>
          </a:p>
        </p:txBody>
      </p:sp>
      <p:pic>
        <p:nvPicPr>
          <p:cNvPr id="18436" name="Picture 4" descr="Solis inj la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0" y="4154488"/>
            <a:ext cx="3683000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Solis AP injur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225" y="793750"/>
            <a:ext cx="3152775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74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17715" y="490174"/>
            <a:ext cx="5461000" cy="90487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What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would you do?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46982" y="2000794"/>
            <a:ext cx="5487761" cy="2722563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Spica Casting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Urgent Closed Reduction – Fix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Urgent Open Reduction – Fix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Delayed Operative  </a:t>
            </a:r>
          </a:p>
        </p:txBody>
      </p:sp>
      <p:pic>
        <p:nvPicPr>
          <p:cNvPr id="19460" name="Picture 4" descr="Solis inj la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0" y="4154488"/>
            <a:ext cx="3683000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Solis AP injur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225" y="793750"/>
            <a:ext cx="3152775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5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04875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What would you do?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85725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Spica Casting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Urgent Closed Reduction – Fix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Urgent Open Reduction – Fix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Delayed Operative  </a:t>
            </a:r>
          </a:p>
        </p:txBody>
      </p:sp>
      <p:pic>
        <p:nvPicPr>
          <p:cNvPr id="20484" name="Picture 4" descr="Solis inj la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8" y="3595688"/>
            <a:ext cx="3200400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Solis AP injur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8" y="112713"/>
            <a:ext cx="328771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Solis pop ap immediat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4063" y="112713"/>
            <a:ext cx="282416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Solis pop lateral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1363" y="3594100"/>
            <a:ext cx="310832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Solis AP 12 years pop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8225" y="107950"/>
            <a:ext cx="2293938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Solis lateral 12 years pop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2388" y="3592513"/>
            <a:ext cx="2424112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6350" y="5924550"/>
            <a:ext cx="72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Preop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69747" y="5924550"/>
            <a:ext cx="182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Immediate postop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2388" y="5951538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Healed, at skeletal maturity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6187" y="6340651"/>
            <a:ext cx="7173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Cervicotrochanteric</a:t>
            </a:r>
            <a:r>
              <a:rPr lang="en-US" dirty="0" smtClean="0"/>
              <a:t> – treated with urgent open reduction and internal fixation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6433"/>
            <a:ext cx="8229600" cy="1143000"/>
          </a:xfrm>
        </p:spPr>
        <p:txBody>
          <a:bodyPr/>
          <a:lstStyle/>
          <a:p>
            <a:r>
              <a:rPr lang="en-US" dirty="0" smtClean="0"/>
              <a:t>Pediatric Hip Dislocations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7047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Pediatric Hip Dislocations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36756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Uncommon injury</a:t>
            </a:r>
          </a:p>
          <a:p>
            <a:r>
              <a:rPr lang="en-US" dirty="0" smtClean="0"/>
              <a:t>Force required to dislocate increases with age</a:t>
            </a:r>
          </a:p>
          <a:p>
            <a:pPr lvl="1"/>
            <a:r>
              <a:rPr lang="en-US" dirty="0" smtClean="0"/>
              <a:t>Minor injury &lt;10 </a:t>
            </a:r>
            <a:r>
              <a:rPr lang="en-US" dirty="0" err="1" smtClean="0"/>
              <a:t>yrs</a:t>
            </a:r>
            <a:endParaRPr lang="en-US" dirty="0" smtClean="0"/>
          </a:p>
          <a:p>
            <a:pPr lvl="1"/>
            <a:r>
              <a:rPr lang="en-US" dirty="0" smtClean="0"/>
              <a:t>Higher-energy injury &gt;12 </a:t>
            </a:r>
            <a:r>
              <a:rPr lang="en-US" dirty="0" err="1" smtClean="0"/>
              <a:t>yrs</a:t>
            </a:r>
            <a:endParaRPr lang="en-US" dirty="0" smtClean="0"/>
          </a:p>
          <a:p>
            <a:r>
              <a:rPr lang="en-US" dirty="0" smtClean="0"/>
              <a:t>Majority are posterior direction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42931" y="6282137"/>
            <a:ext cx="1759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Vialle</a:t>
            </a:r>
            <a:r>
              <a:rPr lang="en-US" dirty="0" smtClean="0"/>
              <a:t> JPO 2005)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3956" y="1884200"/>
            <a:ext cx="4461126" cy="350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758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128"/>
            <a:ext cx="8229600" cy="1143000"/>
          </a:xfrm>
        </p:spPr>
        <p:txBody>
          <a:bodyPr/>
          <a:lstStyle/>
          <a:p>
            <a:r>
              <a:rPr lang="en-US" dirty="0" smtClean="0"/>
              <a:t>Pediatric Hip Dislocations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177" y="1738408"/>
            <a:ext cx="6091646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Exam</a:t>
            </a:r>
          </a:p>
          <a:p>
            <a:pPr lvl="1"/>
            <a:r>
              <a:rPr lang="en-US" dirty="0" smtClean="0"/>
              <a:t>Observe the position of limb</a:t>
            </a:r>
          </a:p>
          <a:p>
            <a:pPr lvl="2"/>
            <a:r>
              <a:rPr lang="en-US" dirty="0" smtClean="0"/>
              <a:t>Posterior</a:t>
            </a:r>
            <a:r>
              <a:rPr lang="en-US" dirty="0"/>
              <a:t> </a:t>
            </a:r>
            <a:r>
              <a:rPr lang="en-US" dirty="0" smtClean="0"/>
              <a:t>dislocations </a:t>
            </a:r>
          </a:p>
          <a:p>
            <a:pPr lvl="3"/>
            <a:r>
              <a:rPr lang="en-US" dirty="0" smtClean="0"/>
              <a:t>hip </a:t>
            </a:r>
            <a:r>
              <a:rPr lang="en-US" dirty="0"/>
              <a:t>flexion, adduction, and </a:t>
            </a:r>
            <a:r>
              <a:rPr lang="en-US" dirty="0" smtClean="0"/>
              <a:t>internal rotation</a:t>
            </a:r>
          </a:p>
          <a:p>
            <a:pPr lvl="2"/>
            <a:r>
              <a:rPr lang="en-US" dirty="0" smtClean="0"/>
              <a:t>Anterior dislocations</a:t>
            </a:r>
          </a:p>
          <a:p>
            <a:pPr lvl="3"/>
            <a:r>
              <a:rPr lang="en-US" dirty="0" smtClean="0"/>
              <a:t>hip </a:t>
            </a:r>
            <a:r>
              <a:rPr lang="en-US" dirty="0"/>
              <a:t>extension, abduction</a:t>
            </a:r>
            <a:r>
              <a:rPr lang="en-US" dirty="0" smtClean="0"/>
              <a:t>, and </a:t>
            </a:r>
            <a:r>
              <a:rPr lang="en-US" dirty="0"/>
              <a:t>external </a:t>
            </a:r>
            <a:r>
              <a:rPr lang="en-US" dirty="0" smtClean="0"/>
              <a:t>rotation.</a:t>
            </a:r>
          </a:p>
          <a:p>
            <a:pPr lvl="2"/>
            <a:r>
              <a:rPr lang="en-US" dirty="0" smtClean="0"/>
              <a:t>Inferior dislocations</a:t>
            </a:r>
            <a:endParaRPr lang="en-US" dirty="0"/>
          </a:p>
          <a:p>
            <a:pPr lvl="3"/>
            <a:r>
              <a:rPr lang="en-US" dirty="0" smtClean="0"/>
              <a:t>thigh </a:t>
            </a:r>
            <a:r>
              <a:rPr lang="en-US" dirty="0"/>
              <a:t>is </a:t>
            </a:r>
            <a:r>
              <a:rPr lang="en-US" dirty="0" err="1" smtClean="0"/>
              <a:t>hyperflexed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/>
              <a:t>abducted </a:t>
            </a:r>
          </a:p>
          <a:p>
            <a:pPr lvl="1"/>
            <a:r>
              <a:rPr lang="en-US" dirty="0" smtClean="0"/>
              <a:t>Neurovascular examination</a:t>
            </a:r>
          </a:p>
          <a:p>
            <a:pPr lvl="2"/>
            <a:r>
              <a:rPr lang="en-US" dirty="0" smtClean="0"/>
              <a:t>Pre and post reduction</a:t>
            </a:r>
            <a:endParaRPr lang="en-US" dirty="0"/>
          </a:p>
          <a:p>
            <a:r>
              <a:rPr lang="en-US" dirty="0" err="1" smtClean="0"/>
              <a:t>Xrays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Prior to reduction attempt</a:t>
            </a:r>
          </a:p>
        </p:txBody>
      </p:sp>
    </p:spTree>
    <p:extLst>
      <p:ext uri="{BB962C8B-B14F-4D97-AF65-F5344CB8AC3E}">
        <p14:creationId xmlns:p14="http://schemas.microsoft.com/office/powerpoint/2010/main" val="16161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9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Implications of Injuries </a:t>
            </a:r>
            <a:r>
              <a:rPr lang="en-US" dirty="0"/>
              <a:t>A</a:t>
            </a:r>
            <a:r>
              <a:rPr lang="en-US" dirty="0" smtClean="0"/>
              <a:t>cross the Proximal </a:t>
            </a:r>
            <a:r>
              <a:rPr lang="en-US" dirty="0"/>
              <a:t>F</a:t>
            </a:r>
            <a:r>
              <a:rPr lang="en-US" dirty="0" smtClean="0"/>
              <a:t>emoral </a:t>
            </a:r>
            <a:r>
              <a:rPr lang="en-US" dirty="0" err="1"/>
              <a:t>P</a:t>
            </a:r>
            <a:r>
              <a:rPr lang="en-US" dirty="0" err="1" smtClean="0"/>
              <a:t>hysis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8825"/>
            <a:ext cx="3380104" cy="391408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Abnormal neck shaft angle</a:t>
            </a:r>
          </a:p>
          <a:p>
            <a:endParaRPr lang="en-US" dirty="0" smtClean="0"/>
          </a:p>
          <a:p>
            <a:r>
              <a:rPr lang="en-US" dirty="0" smtClean="0"/>
              <a:t>Abnormal femoral neck version</a:t>
            </a:r>
          </a:p>
          <a:p>
            <a:endParaRPr lang="en-US" dirty="0" smtClean="0"/>
          </a:p>
          <a:p>
            <a:r>
              <a:rPr lang="en-US" dirty="0" smtClean="0"/>
              <a:t>Decreased </a:t>
            </a:r>
            <a:r>
              <a:rPr lang="en-US" dirty="0" err="1" smtClean="0"/>
              <a:t>articulo</a:t>
            </a:r>
            <a:r>
              <a:rPr lang="en-US" dirty="0" smtClean="0"/>
              <a:t>-trochanteric distance</a:t>
            </a:r>
          </a:p>
          <a:p>
            <a:endParaRPr lang="en-US" dirty="0" smtClean="0"/>
          </a:p>
          <a:p>
            <a:r>
              <a:rPr lang="en-US" dirty="0" smtClean="0"/>
              <a:t>Mild limb length discrepancy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1512" y="1848825"/>
            <a:ext cx="5306694" cy="400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Pediatric Hip Dislocations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Urgent Reduction</a:t>
            </a:r>
          </a:p>
          <a:p>
            <a:pPr lvl="1"/>
            <a:r>
              <a:rPr lang="en-US" dirty="0" smtClean="0"/>
              <a:t>&lt;6 hours to decrease AVN risk</a:t>
            </a:r>
          </a:p>
          <a:p>
            <a:pPr lvl="2"/>
            <a:r>
              <a:rPr lang="en-US" dirty="0" smtClean="0"/>
              <a:t>20-fold increase in AVN with delay &gt;6 </a:t>
            </a:r>
            <a:r>
              <a:rPr lang="en-US" dirty="0" err="1" smtClean="0"/>
              <a:t>hrs</a:t>
            </a:r>
            <a:r>
              <a:rPr lang="en-US" dirty="0" smtClean="0"/>
              <a:t> (</a:t>
            </a:r>
            <a:r>
              <a:rPr lang="en-US" dirty="0" err="1" smtClean="0"/>
              <a:t>Mehlman</a:t>
            </a:r>
            <a:r>
              <a:rPr lang="en-US" dirty="0" smtClean="0"/>
              <a:t> CORR 2000)</a:t>
            </a:r>
          </a:p>
          <a:p>
            <a:pPr lvl="1"/>
            <a:r>
              <a:rPr lang="en-US" dirty="0" smtClean="0"/>
              <a:t>Gentle reduction </a:t>
            </a:r>
          </a:p>
          <a:p>
            <a:pPr lvl="2"/>
            <a:r>
              <a:rPr lang="en-US" dirty="0" smtClean="0"/>
              <a:t>Risk iatrogenic epiphyseal separation</a:t>
            </a:r>
          </a:p>
          <a:p>
            <a:pPr lvl="1"/>
            <a:r>
              <a:rPr lang="en-US" dirty="0" smtClean="0"/>
              <a:t>Open reduction if failed attempts at closed reduction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851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Pediatric Hip Dislocations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Post-care</a:t>
            </a:r>
          </a:p>
          <a:p>
            <a:pPr lvl="1"/>
            <a:r>
              <a:rPr lang="en-US" dirty="0" smtClean="0"/>
              <a:t>Younger patients (&lt;3-4 </a:t>
            </a:r>
            <a:r>
              <a:rPr lang="en-US" dirty="0" err="1" smtClean="0"/>
              <a:t>yrs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Spica cast 3-4 </a:t>
            </a:r>
            <a:r>
              <a:rPr lang="en-US" dirty="0" err="1" smtClean="0"/>
              <a:t>wks</a:t>
            </a:r>
            <a:endParaRPr lang="en-US" dirty="0" smtClean="0"/>
          </a:p>
          <a:p>
            <a:pPr lvl="2"/>
            <a:r>
              <a:rPr lang="en-US" dirty="0" smtClean="0"/>
              <a:t>Abduction splinting 3-4 </a:t>
            </a:r>
            <a:r>
              <a:rPr lang="en-US" dirty="0" err="1" smtClean="0"/>
              <a:t>wks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Compliant patients</a:t>
            </a:r>
          </a:p>
          <a:p>
            <a:pPr lvl="2"/>
            <a:r>
              <a:rPr lang="en-US" dirty="0" smtClean="0"/>
              <a:t>protected non-weight </a:t>
            </a:r>
            <a:r>
              <a:rPr lang="en-US" dirty="0"/>
              <a:t>bearing for </a:t>
            </a:r>
            <a:r>
              <a:rPr lang="en-US" dirty="0" smtClean="0"/>
              <a:t>6 weeks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94165" y="6349687"/>
            <a:ext cx="1759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Vialle</a:t>
            </a:r>
            <a:r>
              <a:rPr lang="en-US" dirty="0" smtClean="0"/>
              <a:t> </a:t>
            </a:r>
            <a:r>
              <a:rPr lang="en-US" dirty="0"/>
              <a:t>JPO </a:t>
            </a:r>
            <a:r>
              <a:rPr lang="en-US" dirty="0" smtClean="0"/>
              <a:t>2005)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5633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Impediments to reduction</a:t>
            </a:r>
          </a:p>
          <a:p>
            <a:pPr lvl="1"/>
            <a:r>
              <a:rPr lang="en-US" dirty="0" err="1" smtClean="0"/>
              <a:t>Osteocartilaginous</a:t>
            </a:r>
            <a:r>
              <a:rPr lang="en-US" dirty="0" smtClean="0"/>
              <a:t> fragments</a:t>
            </a:r>
          </a:p>
          <a:p>
            <a:pPr lvl="1"/>
            <a:r>
              <a:rPr lang="en-US" dirty="0" smtClean="0"/>
              <a:t>Interposed labrum</a:t>
            </a:r>
          </a:p>
          <a:p>
            <a:pPr lvl="1"/>
            <a:r>
              <a:rPr lang="en-US" dirty="0" smtClean="0"/>
              <a:t>Femoral head buttonhole through capsule</a:t>
            </a:r>
          </a:p>
          <a:p>
            <a:pPr lvl="1"/>
            <a:r>
              <a:rPr lang="en-US" dirty="0" smtClean="0"/>
              <a:t>Torn </a:t>
            </a:r>
            <a:r>
              <a:rPr lang="en-US" dirty="0" err="1" smtClean="0"/>
              <a:t>ligamentum</a:t>
            </a:r>
            <a:r>
              <a:rPr lang="en-US" dirty="0" smtClean="0"/>
              <a:t> </a:t>
            </a:r>
            <a:r>
              <a:rPr lang="en-US" dirty="0" err="1" smtClean="0"/>
              <a:t>teres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206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3"/>
          <p:cNvSpPr>
            <a:spLocks noGrp="1"/>
          </p:cNvSpPr>
          <p:nvPr>
            <p:ph type="title"/>
          </p:nvPr>
        </p:nvSpPr>
        <p:spPr>
          <a:xfrm>
            <a:off x="990600" y="304800"/>
            <a:ext cx="7543800" cy="1431925"/>
          </a:xfrm>
        </p:spPr>
        <p:txBody>
          <a:bodyPr>
            <a:normAutofit/>
          </a:bodyPr>
          <a:lstStyle/>
          <a:p>
            <a:pPr algn="ctr"/>
            <a:r>
              <a:rPr lang="en-US" b="0" dirty="0" smtClean="0">
                <a:ea typeface="ヒラギノ角ゴ Pro W3" charset="0"/>
                <a:cs typeface="ヒラギノ角ゴ Pro W3" charset="0"/>
              </a:rPr>
              <a:t>Complications</a:t>
            </a:r>
            <a:endParaRPr lang="en-US" b="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ea typeface="ヒラギノ角ゴ Pro W3" charset="0"/>
                <a:cs typeface="ヒラギノ角ゴ Pro W3" charset="0"/>
              </a:rPr>
              <a:t>Complications</a:t>
            </a:r>
          </a:p>
          <a:p>
            <a:pPr lvl="1"/>
            <a:r>
              <a:rPr lang="en-US" sz="2000" dirty="0">
                <a:ea typeface="ヒラギノ角ゴ Pro W3" charset="0"/>
              </a:rPr>
              <a:t>Avascular necrosis (8-20%)</a:t>
            </a:r>
          </a:p>
          <a:p>
            <a:pPr lvl="1"/>
            <a:r>
              <a:rPr lang="en-US" sz="2000" dirty="0">
                <a:ea typeface="ヒラギノ角ゴ Pro W3" charset="0"/>
              </a:rPr>
              <a:t>Myositis </a:t>
            </a:r>
            <a:r>
              <a:rPr lang="en-US" sz="2000" dirty="0" err="1">
                <a:ea typeface="ヒラギノ角ゴ Pro W3" charset="0"/>
              </a:rPr>
              <a:t>ossificans</a:t>
            </a:r>
            <a:r>
              <a:rPr lang="en-US" sz="2000" dirty="0">
                <a:ea typeface="ヒラギノ角ゴ Pro W3" charset="0"/>
              </a:rPr>
              <a:t> (8-15%)</a:t>
            </a:r>
          </a:p>
          <a:p>
            <a:pPr lvl="1"/>
            <a:r>
              <a:rPr lang="en-US" sz="2000" dirty="0">
                <a:ea typeface="ヒラギノ角ゴ Pro W3" charset="0"/>
              </a:rPr>
              <a:t>Sciatic nerve palsy</a:t>
            </a:r>
          </a:p>
          <a:p>
            <a:pPr lvl="1"/>
            <a:r>
              <a:rPr lang="en-US" sz="2000" dirty="0">
                <a:ea typeface="ヒラギノ角ゴ Pro W3" charset="0"/>
              </a:rPr>
              <a:t>Early secondary arthritis</a:t>
            </a:r>
          </a:p>
          <a:p>
            <a:r>
              <a:rPr lang="en-US" sz="2400" dirty="0" smtClean="0">
                <a:ea typeface="ヒラギノ角ゴ Pro W3" charset="0"/>
                <a:cs typeface="ヒラギノ角ゴ Pro W3" charset="0"/>
              </a:rPr>
              <a:t>Predisposing factors to </a:t>
            </a:r>
            <a:r>
              <a:rPr lang="en-US" sz="2400" dirty="0">
                <a:ea typeface="ヒラギノ角ゴ Pro W3" charset="0"/>
                <a:cs typeface="ヒラギノ角ゴ Pro W3" charset="0"/>
              </a:rPr>
              <a:t>poor result:</a:t>
            </a:r>
          </a:p>
          <a:p>
            <a:pPr lvl="1"/>
            <a:r>
              <a:rPr lang="en-US" sz="2000" dirty="0">
                <a:ea typeface="ヒラギノ角ゴ Pro W3" charset="0"/>
              </a:rPr>
              <a:t>Older child</a:t>
            </a:r>
          </a:p>
          <a:p>
            <a:pPr lvl="1"/>
            <a:r>
              <a:rPr lang="en-US" sz="2000" dirty="0">
                <a:ea typeface="ヒラギノ角ゴ Pro W3" charset="0"/>
              </a:rPr>
              <a:t>Severe trauma</a:t>
            </a:r>
          </a:p>
          <a:p>
            <a:pPr lvl="1"/>
            <a:r>
              <a:rPr lang="en-US" sz="2000" dirty="0">
                <a:ea typeface="ヒラギノ角ゴ Pro W3" charset="0"/>
              </a:rPr>
              <a:t>Delay in reduction (&gt; </a:t>
            </a:r>
            <a:r>
              <a:rPr lang="en-US" sz="2000" dirty="0" smtClean="0">
                <a:ea typeface="ヒラギノ角ゴ Pro W3" charset="0"/>
              </a:rPr>
              <a:t>6-8 </a:t>
            </a:r>
            <a:r>
              <a:rPr lang="en-US" sz="2000" dirty="0">
                <a:ea typeface="ヒラギノ角ゴ Pro W3" charset="0"/>
              </a:rPr>
              <a:t>hours)</a:t>
            </a:r>
          </a:p>
          <a:p>
            <a:pPr lvl="1"/>
            <a:r>
              <a:rPr lang="en-US" sz="2000" dirty="0">
                <a:ea typeface="ヒラギノ角ゴ Pro W3" charset="0"/>
              </a:rPr>
              <a:t>Incongruous reduction	</a:t>
            </a:r>
          </a:p>
          <a:p>
            <a:pPr lvl="1"/>
            <a:r>
              <a:rPr lang="en-US" sz="2000" dirty="0">
                <a:ea typeface="ヒラギノ角ゴ Pro W3" charset="0"/>
              </a:rPr>
              <a:t>AVN</a:t>
            </a:r>
          </a:p>
        </p:txBody>
      </p:sp>
      <p:sp>
        <p:nvSpPr>
          <p:cNvPr id="66564" name="TextBox 6"/>
          <p:cNvSpPr txBox="1">
            <a:spLocks noChangeArrowheads="1"/>
          </p:cNvSpPr>
          <p:nvPr/>
        </p:nvSpPr>
        <p:spPr bwMode="auto">
          <a:xfrm>
            <a:off x="1966838" y="5858742"/>
            <a:ext cx="5181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400" dirty="0">
                <a:latin typeface="+mn-lt"/>
                <a:cs typeface="Times" charset="0"/>
              </a:rPr>
              <a:t>Herrera-</a:t>
            </a:r>
            <a:r>
              <a:rPr lang="en-US" sz="1400" dirty="0" smtClean="0">
                <a:latin typeface="+mn-lt"/>
                <a:cs typeface="Times" charset="0"/>
              </a:rPr>
              <a:t>Soto. </a:t>
            </a:r>
            <a:r>
              <a:rPr lang="en-US" sz="1400" i="1" dirty="0" smtClean="0">
                <a:latin typeface="+mn-lt"/>
                <a:cs typeface="Times" charset="0"/>
              </a:rPr>
              <a:t>JAAOS </a:t>
            </a:r>
            <a:r>
              <a:rPr lang="en-US" sz="1400" dirty="0" smtClean="0">
                <a:latin typeface="+mn-lt"/>
                <a:cs typeface="Times" charset="0"/>
              </a:rPr>
              <a:t>2009</a:t>
            </a:r>
            <a:endParaRPr lang="en-US" sz="1400" dirty="0">
              <a:latin typeface="+mn-lt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43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Imaging after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CT and x-ray may underappreciate pediatric acetabular fractures after dislocation (Hearty </a:t>
            </a:r>
            <a:r>
              <a:rPr lang="en-US" i="1" dirty="0" smtClean="0"/>
              <a:t>JOT</a:t>
            </a:r>
            <a:r>
              <a:rPr lang="en-US" dirty="0" smtClean="0"/>
              <a:t> 2011)</a:t>
            </a:r>
          </a:p>
          <a:p>
            <a:r>
              <a:rPr lang="en-US" dirty="0" smtClean="0"/>
              <a:t>Consider MRI after reduction</a:t>
            </a:r>
          </a:p>
          <a:p>
            <a:pPr lvl="1"/>
            <a:r>
              <a:rPr lang="en-US" dirty="0" smtClean="0"/>
              <a:t>Better evaluates </a:t>
            </a:r>
            <a:r>
              <a:rPr lang="en-US" dirty="0" err="1" smtClean="0"/>
              <a:t>nonossified</a:t>
            </a:r>
            <a:r>
              <a:rPr lang="en-US" dirty="0" smtClean="0"/>
              <a:t> posterior acetabular wall</a:t>
            </a:r>
          </a:p>
          <a:p>
            <a:pPr lvl="1"/>
            <a:r>
              <a:rPr lang="en-US" dirty="0" smtClean="0"/>
              <a:t>Assist with surgical planning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3439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Nonconcentric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Open reduction – Approach the direction of the dislocation</a:t>
            </a:r>
          </a:p>
          <a:p>
            <a:pPr lvl="1"/>
            <a:r>
              <a:rPr lang="en-US" dirty="0"/>
              <a:t>Allows visualization of block to reduction </a:t>
            </a:r>
            <a:r>
              <a:rPr lang="en-US" dirty="0" err="1"/>
              <a:t>ie</a:t>
            </a:r>
            <a:r>
              <a:rPr lang="en-US" dirty="0"/>
              <a:t>. Buttonholed capsule, torn labrum, 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Surgical hip dislocation is a safe technique to identify obstacles to reduction</a:t>
            </a:r>
          </a:p>
          <a:p>
            <a:pPr lvl="1"/>
            <a:r>
              <a:rPr lang="en-US" dirty="0" err="1" smtClean="0"/>
              <a:t>Podeszwa</a:t>
            </a:r>
            <a:r>
              <a:rPr lang="en-US" dirty="0" smtClean="0"/>
              <a:t> JPO2015</a:t>
            </a:r>
          </a:p>
          <a:p>
            <a:pPr lvl="2"/>
            <a:r>
              <a:rPr lang="en-US" dirty="0" smtClean="0"/>
              <a:t>11 patients (mean </a:t>
            </a:r>
            <a:r>
              <a:rPr lang="en-US" dirty="0"/>
              <a:t>age of 12.3 </a:t>
            </a:r>
            <a:r>
              <a:rPr lang="en-US" dirty="0" smtClean="0"/>
              <a:t>years) </a:t>
            </a:r>
          </a:p>
          <a:p>
            <a:pPr lvl="2"/>
            <a:r>
              <a:rPr lang="en-US" dirty="0" smtClean="0"/>
              <a:t>Intraoperative </a:t>
            </a:r>
            <a:r>
              <a:rPr lang="en-US" dirty="0"/>
              <a:t>findings included: </a:t>
            </a:r>
            <a:r>
              <a:rPr lang="en-US" dirty="0" err="1"/>
              <a:t>labral</a:t>
            </a:r>
            <a:r>
              <a:rPr lang="en-US" dirty="0"/>
              <a:t> tear (8), femoral cartilage injury (5), acetabular rim fracture (4), acetabular cartilage delamination (3), loose body (2), and femoral head </a:t>
            </a:r>
            <a:r>
              <a:rPr lang="en-US" dirty="0" err="1"/>
              <a:t>osteochondral</a:t>
            </a:r>
            <a:r>
              <a:rPr lang="en-US" dirty="0"/>
              <a:t> fracture (1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/>
              <a:t>M</a:t>
            </a:r>
            <a:r>
              <a:rPr lang="en-US" dirty="0" smtClean="0"/>
              <a:t>ean </a:t>
            </a:r>
            <a:r>
              <a:rPr lang="en-US" dirty="0"/>
              <a:t>24.5 months </a:t>
            </a:r>
            <a:r>
              <a:rPr lang="en-US" dirty="0" smtClean="0"/>
              <a:t>f/u </a:t>
            </a:r>
          </a:p>
          <a:p>
            <a:pPr lvl="3"/>
            <a:r>
              <a:rPr lang="en-US" dirty="0" smtClean="0"/>
              <a:t>No AVN </a:t>
            </a:r>
          </a:p>
          <a:p>
            <a:pPr lvl="3"/>
            <a:r>
              <a:rPr lang="en-US" dirty="0" smtClean="0"/>
              <a:t>At </a:t>
            </a:r>
            <a:r>
              <a:rPr lang="en-US" dirty="0"/>
              <a:t>1-year follow-up</a:t>
            </a:r>
            <a:r>
              <a:rPr lang="en-US" dirty="0" smtClean="0"/>
              <a:t>, </a:t>
            </a:r>
            <a:r>
              <a:rPr lang="en-US" dirty="0"/>
              <a:t>mean Harris Hip Score was 95.8 (range, 84.7 to 100).</a:t>
            </a:r>
          </a:p>
          <a:p>
            <a:pPr lvl="2"/>
            <a:r>
              <a:rPr lang="en-US" dirty="0" smtClean="0"/>
              <a:t>Possible risk factors for posterior hip instability</a:t>
            </a:r>
          </a:p>
          <a:p>
            <a:pPr lvl="3"/>
            <a:r>
              <a:rPr lang="en-US" dirty="0" smtClean="0"/>
              <a:t>Acetabular dysplasia</a:t>
            </a:r>
            <a:endParaRPr lang="en-US" dirty="0"/>
          </a:p>
          <a:p>
            <a:pPr lvl="3"/>
            <a:r>
              <a:rPr lang="en-US" dirty="0" smtClean="0"/>
              <a:t>relative </a:t>
            </a:r>
            <a:r>
              <a:rPr lang="en-US" dirty="0"/>
              <a:t>acetabular </a:t>
            </a:r>
            <a:r>
              <a:rPr lang="en-US" dirty="0" smtClean="0"/>
              <a:t>retroversion</a:t>
            </a:r>
            <a:endParaRPr lang="en-US" dirty="0"/>
          </a:p>
          <a:p>
            <a:pPr lvl="3"/>
            <a:r>
              <a:rPr lang="en-US" dirty="0" smtClean="0"/>
              <a:t>decreased </a:t>
            </a:r>
            <a:r>
              <a:rPr lang="en-US" dirty="0"/>
              <a:t>femoral </a:t>
            </a:r>
            <a:r>
              <a:rPr lang="en-US" dirty="0" smtClean="0"/>
              <a:t>offset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88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Pediatric Hip fractures and dislocations are rare injuries</a:t>
            </a:r>
          </a:p>
          <a:p>
            <a:r>
              <a:rPr lang="en-US" dirty="0"/>
              <a:t>High suspicion in infants and patients with concomitant injuries leads to fewer missed injuries</a:t>
            </a:r>
          </a:p>
          <a:p>
            <a:r>
              <a:rPr lang="en-US" dirty="0"/>
              <a:t>Aggressive early treatment may result in a lower complication rate than historically quoted</a:t>
            </a:r>
          </a:p>
          <a:p>
            <a:r>
              <a:rPr lang="en-US" dirty="0"/>
              <a:t>Counsel the family on AVN risk initially and throughout follow-up period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dirty="0" err="1"/>
              <a:t>Baysal</a:t>
            </a:r>
            <a:r>
              <a:rPr lang="en-US" sz="1200" dirty="0"/>
              <a:t> </a:t>
            </a:r>
            <a:r>
              <a:rPr lang="en-US" sz="1200" dirty="0" err="1"/>
              <a:t>Ö</a:t>
            </a:r>
            <a:r>
              <a:rPr lang="en-US" sz="1200" dirty="0"/>
              <a:t>, </a:t>
            </a:r>
            <a:r>
              <a:rPr lang="en-US" sz="1200" dirty="0" err="1"/>
              <a:t>Eceviz</a:t>
            </a:r>
            <a:r>
              <a:rPr lang="en-US" sz="1200" dirty="0"/>
              <a:t> E, </a:t>
            </a:r>
            <a:r>
              <a:rPr lang="en-US" sz="1200" dirty="0" err="1"/>
              <a:t>Bulut</a:t>
            </a:r>
            <a:r>
              <a:rPr lang="en-US" sz="1200" dirty="0"/>
              <a:t> G, </a:t>
            </a:r>
            <a:r>
              <a:rPr lang="en-US" sz="1200" dirty="0" err="1"/>
              <a:t>Bekler</a:t>
            </a:r>
            <a:r>
              <a:rPr lang="en-US" sz="1200" dirty="0"/>
              <a:t> H. “Early prediction of outcomes in hip fractures: initial fracture displacement</a:t>
            </a:r>
            <a:r>
              <a:rPr lang="en-US" sz="1200" i="1" dirty="0"/>
              <a:t>” J </a:t>
            </a:r>
            <a:r>
              <a:rPr lang="en-US" sz="1200" i="1" dirty="0" err="1"/>
              <a:t>Pediatr</a:t>
            </a:r>
            <a:r>
              <a:rPr lang="en-US" sz="1200" i="1" dirty="0"/>
              <a:t> </a:t>
            </a:r>
            <a:r>
              <a:rPr lang="en-US" sz="1200" i="1" dirty="0" err="1"/>
              <a:t>Orthop</a:t>
            </a:r>
            <a:r>
              <a:rPr lang="en-US" sz="1200" i="1" dirty="0"/>
              <a:t> B</a:t>
            </a:r>
            <a:r>
              <a:rPr lang="en-US" sz="1200" dirty="0"/>
              <a:t>. 2015 Dec 17.</a:t>
            </a:r>
          </a:p>
          <a:p>
            <a:r>
              <a:rPr lang="en-US" sz="1200" dirty="0" err="1"/>
              <a:t>Canale</a:t>
            </a:r>
            <a:r>
              <a:rPr lang="en-US" sz="1200" dirty="0"/>
              <a:t> ST, </a:t>
            </a:r>
            <a:r>
              <a:rPr lang="en-US" sz="1200" dirty="0" err="1"/>
              <a:t>Bourland</a:t>
            </a:r>
            <a:r>
              <a:rPr lang="en-US" sz="1200" dirty="0"/>
              <a:t> WL. Fracture of the neck and intertrochanteric region of the femur in children. J Bone Joint </a:t>
            </a:r>
            <a:r>
              <a:rPr lang="en-US" sz="1200" dirty="0" err="1"/>
              <a:t>Surg</a:t>
            </a:r>
            <a:r>
              <a:rPr lang="en-US" sz="1200" dirty="0"/>
              <a:t> Am. 1977;59:431–443.</a:t>
            </a:r>
          </a:p>
          <a:p>
            <a:r>
              <a:rPr lang="en-US" sz="1200" dirty="0" smtClean="0"/>
              <a:t>Hearty </a:t>
            </a:r>
            <a:r>
              <a:rPr lang="en-US" sz="1200" dirty="0"/>
              <a:t>T, </a:t>
            </a:r>
            <a:r>
              <a:rPr lang="en-US" sz="1200" dirty="0" err="1"/>
              <a:t>Swaroop</a:t>
            </a:r>
            <a:r>
              <a:rPr lang="en-US" sz="1200" dirty="0"/>
              <a:t> VT, </a:t>
            </a:r>
            <a:r>
              <a:rPr lang="en-US" sz="1200" dirty="0" err="1"/>
              <a:t>Gourineni</a:t>
            </a:r>
            <a:r>
              <a:rPr lang="en-US" sz="1200" dirty="0"/>
              <a:t> P, Robinson L.  “Standard radiographs and computed tomographic scan underestimating pediatric acetabular fracture after traumatic hip dislocation: report of 2 cases.” J </a:t>
            </a:r>
            <a:r>
              <a:rPr lang="en-US" sz="1200" dirty="0" err="1"/>
              <a:t>Orthop</a:t>
            </a:r>
            <a:r>
              <a:rPr lang="en-US" sz="1200" dirty="0"/>
              <a:t> Trauma. 2011 Jul;25(7):e68-73. </a:t>
            </a:r>
          </a:p>
          <a:p>
            <a:r>
              <a:rPr lang="en-US" sz="1200" dirty="0"/>
              <a:t>Herrera-Soto. Traumatic hip dislocations in children and adolescents: pitfalls and complications. J Am </a:t>
            </a:r>
            <a:r>
              <a:rPr lang="en-US" sz="1200" dirty="0" err="1"/>
              <a:t>Acad</a:t>
            </a:r>
            <a:r>
              <a:rPr lang="en-US" sz="1200" dirty="0"/>
              <a:t> </a:t>
            </a:r>
            <a:r>
              <a:rPr lang="en-US" sz="1200" dirty="0" err="1"/>
              <a:t>Orthop</a:t>
            </a:r>
            <a:r>
              <a:rPr lang="en-US" sz="1200" dirty="0"/>
              <a:t> Surg. 2009;17:15. </a:t>
            </a:r>
          </a:p>
          <a:p>
            <a:r>
              <a:rPr lang="en-US" sz="1200" dirty="0" err="1" smtClean="0"/>
              <a:t>Mehlman</a:t>
            </a:r>
            <a:r>
              <a:rPr lang="en-US" sz="1200" dirty="0" smtClean="0"/>
              <a:t> </a:t>
            </a:r>
            <a:r>
              <a:rPr lang="en-US" sz="1200" dirty="0"/>
              <a:t>CT, Hubbard GW, Crawford AH, Roy DR, Wall EJ: Traumatic hip dislocation in children: </a:t>
            </a:r>
            <a:r>
              <a:rPr lang="en-US" sz="1200" dirty="0" err="1"/>
              <a:t>Longterm</a:t>
            </a:r>
            <a:r>
              <a:rPr lang="en-US" sz="1200" dirty="0"/>
              <a:t> </a:t>
            </a:r>
            <a:r>
              <a:rPr lang="en-US" sz="1200" dirty="0" err="1"/>
              <a:t>followup</a:t>
            </a:r>
            <a:r>
              <a:rPr lang="en-US" sz="1200" dirty="0"/>
              <a:t> of 42 patients. </a:t>
            </a:r>
            <a:r>
              <a:rPr lang="en-US" sz="1200" dirty="0" err="1"/>
              <a:t>Clin</a:t>
            </a:r>
            <a:r>
              <a:rPr lang="en-US" sz="1200" dirty="0"/>
              <a:t> </a:t>
            </a:r>
            <a:r>
              <a:rPr lang="en-US" sz="1200" dirty="0" err="1"/>
              <a:t>Orthop</a:t>
            </a:r>
            <a:r>
              <a:rPr lang="en-US" sz="1200" dirty="0"/>
              <a:t> </a:t>
            </a:r>
            <a:r>
              <a:rPr lang="en-US" sz="1200" dirty="0" err="1"/>
              <a:t>Relat</a:t>
            </a:r>
            <a:r>
              <a:rPr lang="en-US" sz="1200" dirty="0"/>
              <a:t> Res 2000;376:68-79.</a:t>
            </a:r>
          </a:p>
          <a:p>
            <a:r>
              <a:rPr lang="en-US" sz="1200" dirty="0"/>
              <a:t>Panigrahi R, </a:t>
            </a:r>
            <a:r>
              <a:rPr lang="en-US" sz="1200" dirty="0" err="1"/>
              <a:t>Sahu</a:t>
            </a:r>
            <a:r>
              <a:rPr lang="en-US" sz="1200" dirty="0"/>
              <a:t> B, </a:t>
            </a:r>
            <a:r>
              <a:rPr lang="en-US" sz="1200" dirty="0" err="1"/>
              <a:t>Mahapatra</a:t>
            </a:r>
            <a:r>
              <a:rPr lang="en-US" sz="1200" dirty="0"/>
              <a:t> AK, Palo N, </a:t>
            </a:r>
            <a:r>
              <a:rPr lang="en-US" sz="1200" dirty="0" err="1"/>
              <a:t>Priyardarshi</a:t>
            </a:r>
            <a:r>
              <a:rPr lang="en-US" sz="1200" dirty="0"/>
              <a:t> A, </a:t>
            </a:r>
            <a:r>
              <a:rPr lang="en-US" sz="1200" dirty="0" err="1"/>
              <a:t>Biswal</a:t>
            </a:r>
            <a:r>
              <a:rPr lang="en-US" sz="1200" dirty="0"/>
              <a:t> MR. Treatment analysis of pediatric femoral neck fractures: a prospective multicenter </a:t>
            </a:r>
            <a:r>
              <a:rPr lang="en-US" sz="1200" dirty="0" err="1"/>
              <a:t>theraupetic</a:t>
            </a:r>
            <a:r>
              <a:rPr lang="en-US" sz="1200" dirty="0"/>
              <a:t> study in Indian Scenario. </a:t>
            </a:r>
            <a:r>
              <a:rPr lang="en-US" sz="1200" dirty="0" err="1"/>
              <a:t>Int</a:t>
            </a:r>
            <a:r>
              <a:rPr lang="en-US" sz="1200" dirty="0"/>
              <a:t> </a:t>
            </a:r>
            <a:r>
              <a:rPr lang="en-US" sz="1200" dirty="0" err="1"/>
              <a:t>Orthop</a:t>
            </a:r>
            <a:r>
              <a:rPr lang="en-US" sz="1200" dirty="0"/>
              <a:t> 2015; 39:1121–1127.</a:t>
            </a:r>
          </a:p>
          <a:p>
            <a:r>
              <a:rPr lang="en-US" sz="1200" dirty="0" err="1" smtClean="0"/>
              <a:t>Podeszwa</a:t>
            </a:r>
            <a:r>
              <a:rPr lang="en-US" sz="1200" dirty="0" smtClean="0"/>
              <a:t> DA, </a:t>
            </a:r>
            <a:r>
              <a:rPr lang="en-US" sz="1200" dirty="0"/>
              <a:t>De La Rocha A, Larson AN, </a:t>
            </a:r>
            <a:r>
              <a:rPr lang="en-US" sz="1200" dirty="0" err="1"/>
              <a:t>Sucato</a:t>
            </a:r>
            <a:r>
              <a:rPr lang="en-US" sz="1200" dirty="0"/>
              <a:t> DJ</a:t>
            </a:r>
            <a:r>
              <a:rPr lang="en-US" sz="1200" dirty="0" smtClean="0"/>
              <a:t>.  “Surgical </a:t>
            </a:r>
            <a:r>
              <a:rPr lang="en-US" sz="1200" dirty="0"/>
              <a:t>Hip Dislocation is Safe and Effective Following Acute Traumatic Hip Instability in the Adolescent</a:t>
            </a:r>
            <a:r>
              <a:rPr lang="en-US" sz="1200" dirty="0" smtClean="0"/>
              <a:t>.” J </a:t>
            </a:r>
            <a:r>
              <a:rPr lang="en-US" sz="1200" dirty="0" err="1"/>
              <a:t>Pediatr</a:t>
            </a:r>
            <a:r>
              <a:rPr lang="en-US" sz="1200" dirty="0"/>
              <a:t> </a:t>
            </a:r>
            <a:r>
              <a:rPr lang="en-US" sz="1200" dirty="0" err="1"/>
              <a:t>Orthop</a:t>
            </a:r>
            <a:r>
              <a:rPr lang="en-US" sz="1200" dirty="0"/>
              <a:t>. 2015 Jul-Aug;35(5):435-42. </a:t>
            </a:r>
            <a:endParaRPr lang="en-US" sz="1200" dirty="0" smtClean="0"/>
          </a:p>
          <a:p>
            <a:r>
              <a:rPr lang="en-US" sz="1200" dirty="0"/>
              <a:t>Ratliff AH. Fractures of the neck of the femur in children. J Bone Joint </a:t>
            </a:r>
            <a:r>
              <a:rPr lang="en-US" sz="1200" dirty="0" err="1"/>
              <a:t>Surg</a:t>
            </a:r>
            <a:r>
              <a:rPr lang="en-US" sz="1200" dirty="0"/>
              <a:t> Br. 1962 Aug;44-B:528-42.</a:t>
            </a:r>
          </a:p>
          <a:p>
            <a:r>
              <a:rPr lang="en-US" sz="1200" dirty="0" smtClean="0"/>
              <a:t>Riley </a:t>
            </a:r>
            <a:r>
              <a:rPr lang="en-US" sz="1200" dirty="0"/>
              <a:t>PM </a:t>
            </a:r>
            <a:r>
              <a:rPr lang="en-US" sz="1200" dirty="0" err="1"/>
              <a:t>Jr</a:t>
            </a:r>
            <a:r>
              <a:rPr lang="en-US" sz="1200" dirty="0"/>
              <a:t>, </a:t>
            </a:r>
            <a:r>
              <a:rPr lang="en-US" sz="1200" dirty="0" err="1"/>
              <a:t>Morscher</a:t>
            </a:r>
            <a:r>
              <a:rPr lang="en-US" sz="1200" dirty="0"/>
              <a:t> MA, </a:t>
            </a:r>
            <a:r>
              <a:rPr lang="en-US" sz="1200" dirty="0" err="1"/>
              <a:t>Gothard</a:t>
            </a:r>
            <a:r>
              <a:rPr lang="en-US" sz="1200" dirty="0"/>
              <a:t> MD, Riley PM Sr. Earlier time to reduction did not reduce rates of femoral head osteonecrosis in pediatric hip fractures.  J </a:t>
            </a:r>
            <a:r>
              <a:rPr lang="en-US" sz="1200" dirty="0" err="1"/>
              <a:t>Orthop</a:t>
            </a:r>
            <a:r>
              <a:rPr lang="en-US" sz="1200" dirty="0"/>
              <a:t> Trauma. 2015 May;29(5):231-8.</a:t>
            </a:r>
          </a:p>
          <a:p>
            <a:r>
              <a:rPr lang="en-US" sz="1200" dirty="0"/>
              <a:t>Spence D, Di </a:t>
            </a:r>
            <a:r>
              <a:rPr lang="en-US" sz="1200" dirty="0" err="1"/>
              <a:t>Maurı</a:t>
            </a:r>
            <a:r>
              <a:rPr lang="en-US" sz="1200" dirty="0"/>
              <a:t> JP, Miller PE, </a:t>
            </a:r>
            <a:r>
              <a:rPr lang="en-US" sz="1200" dirty="0" err="1"/>
              <a:t>Glotzbecker</a:t>
            </a:r>
            <a:r>
              <a:rPr lang="en-US" sz="1200" dirty="0"/>
              <a:t> MP, </a:t>
            </a:r>
            <a:r>
              <a:rPr lang="en-US" sz="1200" dirty="0" err="1"/>
              <a:t>Hedequist</a:t>
            </a:r>
            <a:r>
              <a:rPr lang="en-US" sz="1200" dirty="0"/>
              <a:t> DJ, Shore BJ. Osteonecrosis after femoral neck fractures in children and adolescents: analysis of risk factors. J </a:t>
            </a:r>
            <a:r>
              <a:rPr lang="en-US" sz="1200" dirty="0" err="1"/>
              <a:t>Pediatr</a:t>
            </a:r>
            <a:r>
              <a:rPr lang="en-US" sz="1200" dirty="0"/>
              <a:t> </a:t>
            </a:r>
            <a:r>
              <a:rPr lang="en-US" sz="1200" dirty="0" err="1"/>
              <a:t>Orthop</a:t>
            </a:r>
            <a:r>
              <a:rPr lang="en-US" sz="1200" dirty="0"/>
              <a:t> 2015. [</a:t>
            </a:r>
            <a:r>
              <a:rPr lang="en-US" sz="1200" dirty="0" err="1"/>
              <a:t>Epub</a:t>
            </a:r>
            <a:r>
              <a:rPr lang="en-US" sz="1200" dirty="0"/>
              <a:t> ahead of print].</a:t>
            </a:r>
          </a:p>
          <a:p>
            <a:r>
              <a:rPr lang="en-US" sz="1200" dirty="0" err="1" smtClean="0"/>
              <a:t>Vialle</a:t>
            </a:r>
            <a:r>
              <a:rPr lang="en-US" sz="1200" dirty="0" smtClean="0"/>
              <a:t> </a:t>
            </a:r>
            <a:r>
              <a:rPr lang="en-US" sz="1200" dirty="0"/>
              <a:t>R, </a:t>
            </a:r>
            <a:r>
              <a:rPr lang="en-US" sz="1200" dirty="0" err="1"/>
              <a:t>Odent</a:t>
            </a:r>
            <a:r>
              <a:rPr lang="en-US" sz="1200" dirty="0"/>
              <a:t> T, Pannier S, </a:t>
            </a:r>
            <a:r>
              <a:rPr lang="en-US" sz="1200" dirty="0" err="1" smtClean="0"/>
              <a:t>PauthierF</a:t>
            </a:r>
            <a:r>
              <a:rPr lang="en-US" sz="1200" dirty="0"/>
              <a:t>, </a:t>
            </a:r>
            <a:r>
              <a:rPr lang="en-US" sz="1200" dirty="0" err="1"/>
              <a:t>Laumonier</a:t>
            </a:r>
            <a:r>
              <a:rPr lang="en-US" sz="1200" dirty="0"/>
              <a:t> F, </a:t>
            </a:r>
            <a:r>
              <a:rPr lang="en-US" sz="1200" dirty="0" err="1"/>
              <a:t>Glorion</a:t>
            </a:r>
            <a:r>
              <a:rPr lang="en-US" sz="1200" dirty="0"/>
              <a:t> C: </a:t>
            </a:r>
            <a:r>
              <a:rPr lang="en-US" sz="1200" dirty="0" smtClean="0"/>
              <a:t>Traumatic hip </a:t>
            </a:r>
            <a:r>
              <a:rPr lang="en-US" sz="1200" dirty="0"/>
              <a:t>dislocation in </a:t>
            </a:r>
            <a:r>
              <a:rPr lang="en-US" sz="1200" dirty="0" smtClean="0"/>
              <a:t>childhood. </a:t>
            </a:r>
            <a:r>
              <a:rPr lang="ro-RO" sz="1200" dirty="0" smtClean="0"/>
              <a:t>J </a:t>
            </a:r>
            <a:r>
              <a:rPr lang="ro-RO" sz="1200" dirty="0"/>
              <a:t>Pediatr Orthop 2005;25:138-144</a:t>
            </a:r>
            <a:r>
              <a:rPr lang="ro-RO" sz="1200" dirty="0" smtClean="0"/>
              <a:t>.</a:t>
            </a:r>
          </a:p>
          <a:p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6042530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dirty="0" smtClean="0"/>
              <a:t>For </a:t>
            </a:r>
            <a:r>
              <a:rPr lang="en-US" dirty="0"/>
              <a:t>questions or comments, please send to ota@ota.org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11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Pediatric Hip: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501433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Lateral Circumflex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upplies the anterior portion of the femoral epiphysis and </a:t>
            </a:r>
            <a:r>
              <a:rPr lang="en-US" dirty="0" err="1" smtClean="0"/>
              <a:t>physis</a:t>
            </a:r>
            <a:r>
              <a:rPr lang="en-US" dirty="0" smtClean="0"/>
              <a:t> until 5-6 months of age</a:t>
            </a:r>
          </a:p>
          <a:p>
            <a:pPr lvl="1"/>
            <a:r>
              <a:rPr lang="en-US" dirty="0" smtClean="0"/>
              <a:t>Contribution to femoral head blood supply diminishes by 3 years of age</a:t>
            </a:r>
          </a:p>
          <a:p>
            <a:r>
              <a:rPr lang="en-US" dirty="0" smtClean="0"/>
              <a:t>Medial Circumflex</a:t>
            </a:r>
          </a:p>
          <a:p>
            <a:pPr lvl="1"/>
            <a:r>
              <a:rPr lang="en-US" dirty="0" smtClean="0"/>
              <a:t>Major blood supply to proximal femur</a:t>
            </a:r>
          </a:p>
          <a:p>
            <a:pPr lvl="1"/>
            <a:r>
              <a:rPr lang="en-US" dirty="0"/>
              <a:t>The entire blood supply to the proximal femoral epiphysis </a:t>
            </a:r>
            <a:r>
              <a:rPr lang="en-US" dirty="0" smtClean="0"/>
              <a:t>comes </a:t>
            </a:r>
            <a:r>
              <a:rPr lang="en-US" dirty="0"/>
              <a:t>from the lateral epiphyseal branches of the medial circumflex </a:t>
            </a:r>
            <a:r>
              <a:rPr lang="en-US" dirty="0" smtClean="0"/>
              <a:t>by 3 years of age</a:t>
            </a:r>
          </a:p>
          <a:p>
            <a:r>
              <a:rPr lang="en-US" dirty="0" smtClean="0"/>
              <a:t>20 % blood supply to femoral head by artery of </a:t>
            </a:r>
            <a:r>
              <a:rPr lang="en-US" dirty="0" err="1" smtClean="0"/>
              <a:t>ligamentum</a:t>
            </a:r>
            <a:r>
              <a:rPr lang="en-US" dirty="0" smtClean="0"/>
              <a:t> </a:t>
            </a:r>
            <a:r>
              <a:rPr lang="en-US" dirty="0" err="1" smtClean="0"/>
              <a:t>teres</a:t>
            </a:r>
            <a:r>
              <a:rPr lang="en-US" dirty="0" smtClean="0"/>
              <a:t> after 8 years of age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58632" y="1572901"/>
            <a:ext cx="3037166" cy="291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215214" y="2526169"/>
            <a:ext cx="932303" cy="1878082"/>
            <a:chOff x="7215214" y="2526169"/>
            <a:chExt cx="932303" cy="1878082"/>
          </a:xfrm>
        </p:grpSpPr>
        <p:grpSp>
          <p:nvGrpSpPr>
            <p:cNvPr id="9" name="Group 8"/>
            <p:cNvGrpSpPr/>
            <p:nvPr/>
          </p:nvGrpSpPr>
          <p:grpSpPr>
            <a:xfrm>
              <a:off x="7417888" y="2526169"/>
              <a:ext cx="729629" cy="1040464"/>
              <a:chOff x="7417888" y="2526169"/>
              <a:chExt cx="729629" cy="1040464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7417888" y="3120804"/>
                <a:ext cx="716153" cy="445829"/>
              </a:xfrm>
              <a:custGeom>
                <a:avLst/>
                <a:gdLst>
                  <a:gd name="connsiteX0" fmla="*/ 0 w 716153"/>
                  <a:gd name="connsiteY0" fmla="*/ 445829 h 445829"/>
                  <a:gd name="connsiteX1" fmla="*/ 310768 w 716153"/>
                  <a:gd name="connsiteY1" fmla="*/ 418809 h 445829"/>
                  <a:gd name="connsiteX2" fmla="*/ 378326 w 716153"/>
                  <a:gd name="connsiteY2" fmla="*/ 391789 h 445829"/>
                  <a:gd name="connsiteX3" fmla="*/ 445884 w 716153"/>
                  <a:gd name="connsiteY3" fmla="*/ 378279 h 445829"/>
                  <a:gd name="connsiteX4" fmla="*/ 526954 w 716153"/>
                  <a:gd name="connsiteY4" fmla="*/ 351259 h 445829"/>
                  <a:gd name="connsiteX5" fmla="*/ 608024 w 716153"/>
                  <a:gd name="connsiteY5" fmla="*/ 243179 h 445829"/>
                  <a:gd name="connsiteX6" fmla="*/ 635047 w 716153"/>
                  <a:gd name="connsiteY6" fmla="*/ 202649 h 445829"/>
                  <a:gd name="connsiteX7" fmla="*/ 662071 w 716153"/>
                  <a:gd name="connsiteY7" fmla="*/ 121589 h 445829"/>
                  <a:gd name="connsiteX8" fmla="*/ 675582 w 716153"/>
                  <a:gd name="connsiteY8" fmla="*/ 81060 h 445829"/>
                  <a:gd name="connsiteX9" fmla="*/ 702606 w 716153"/>
                  <a:gd name="connsiteY9" fmla="*/ 54040 h 445829"/>
                  <a:gd name="connsiteX10" fmla="*/ 716117 w 716153"/>
                  <a:gd name="connsiteY10" fmla="*/ 0 h 445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153" h="445829">
                    <a:moveTo>
                      <a:pt x="0" y="445829"/>
                    </a:moveTo>
                    <a:cubicBezTo>
                      <a:pt x="53269" y="442870"/>
                      <a:pt x="223800" y="444896"/>
                      <a:pt x="310768" y="418809"/>
                    </a:cubicBezTo>
                    <a:cubicBezTo>
                      <a:pt x="333999" y="411841"/>
                      <a:pt x="355095" y="398757"/>
                      <a:pt x="378326" y="391789"/>
                    </a:cubicBezTo>
                    <a:cubicBezTo>
                      <a:pt x="400323" y="385191"/>
                      <a:pt x="423728" y="384321"/>
                      <a:pt x="445884" y="378279"/>
                    </a:cubicBezTo>
                    <a:cubicBezTo>
                      <a:pt x="473365" y="370785"/>
                      <a:pt x="526954" y="351259"/>
                      <a:pt x="526954" y="351259"/>
                    </a:cubicBezTo>
                    <a:cubicBezTo>
                      <a:pt x="576943" y="301277"/>
                      <a:pt x="546912" y="334838"/>
                      <a:pt x="608024" y="243179"/>
                    </a:cubicBezTo>
                    <a:cubicBezTo>
                      <a:pt x="617032" y="229669"/>
                      <a:pt x="629912" y="218053"/>
                      <a:pt x="635047" y="202649"/>
                    </a:cubicBezTo>
                    <a:lnTo>
                      <a:pt x="662071" y="121589"/>
                    </a:lnTo>
                    <a:cubicBezTo>
                      <a:pt x="666575" y="108079"/>
                      <a:pt x="665512" y="91129"/>
                      <a:pt x="675582" y="81060"/>
                    </a:cubicBezTo>
                    <a:lnTo>
                      <a:pt x="702606" y="54040"/>
                    </a:lnTo>
                    <a:cubicBezTo>
                      <a:pt x="717541" y="9238"/>
                      <a:pt x="716117" y="27751"/>
                      <a:pt x="716117" y="0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7566516" y="2526169"/>
                <a:ext cx="581001" cy="594635"/>
              </a:xfrm>
              <a:custGeom>
                <a:avLst/>
                <a:gdLst>
                  <a:gd name="connsiteX0" fmla="*/ 567489 w 581001"/>
                  <a:gd name="connsiteY0" fmla="*/ 594635 h 594635"/>
                  <a:gd name="connsiteX1" fmla="*/ 581001 w 581001"/>
                  <a:gd name="connsiteY1" fmla="*/ 527085 h 594635"/>
                  <a:gd name="connsiteX2" fmla="*/ 567489 w 581001"/>
                  <a:gd name="connsiteY2" fmla="*/ 310925 h 594635"/>
                  <a:gd name="connsiteX3" fmla="*/ 540466 w 581001"/>
                  <a:gd name="connsiteY3" fmla="*/ 229865 h 594635"/>
                  <a:gd name="connsiteX4" fmla="*/ 526954 w 581001"/>
                  <a:gd name="connsiteY4" fmla="*/ 189336 h 594635"/>
                  <a:gd name="connsiteX5" fmla="*/ 418861 w 581001"/>
                  <a:gd name="connsiteY5" fmla="*/ 162316 h 594635"/>
                  <a:gd name="connsiteX6" fmla="*/ 324280 w 581001"/>
                  <a:gd name="connsiteY6" fmla="*/ 135296 h 594635"/>
                  <a:gd name="connsiteX7" fmla="*/ 229698 w 581001"/>
                  <a:gd name="connsiteY7" fmla="*/ 108276 h 594635"/>
                  <a:gd name="connsiteX8" fmla="*/ 162140 w 581001"/>
                  <a:gd name="connsiteY8" fmla="*/ 54236 h 594635"/>
                  <a:gd name="connsiteX9" fmla="*/ 121605 w 581001"/>
                  <a:gd name="connsiteY9" fmla="*/ 27216 h 594635"/>
                  <a:gd name="connsiteX10" fmla="*/ 0 w 581001"/>
                  <a:gd name="connsiteY10" fmla="*/ 196 h 594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1001" h="594635">
                    <a:moveTo>
                      <a:pt x="567489" y="594635"/>
                    </a:moveTo>
                    <a:cubicBezTo>
                      <a:pt x="571993" y="572118"/>
                      <a:pt x="581001" y="550048"/>
                      <a:pt x="581001" y="527085"/>
                    </a:cubicBezTo>
                    <a:cubicBezTo>
                      <a:pt x="581001" y="454891"/>
                      <a:pt x="577245" y="382457"/>
                      <a:pt x="567489" y="310925"/>
                    </a:cubicBezTo>
                    <a:cubicBezTo>
                      <a:pt x="563640" y="282704"/>
                      <a:pt x="549474" y="256885"/>
                      <a:pt x="540466" y="229865"/>
                    </a:cubicBezTo>
                    <a:cubicBezTo>
                      <a:pt x="535962" y="216355"/>
                      <a:pt x="540464" y="193839"/>
                      <a:pt x="526954" y="189336"/>
                    </a:cubicBezTo>
                    <a:cubicBezTo>
                      <a:pt x="454520" y="165194"/>
                      <a:pt x="516691" y="184053"/>
                      <a:pt x="418861" y="162316"/>
                    </a:cubicBezTo>
                    <a:cubicBezTo>
                      <a:pt x="323822" y="141199"/>
                      <a:pt x="403275" y="157863"/>
                      <a:pt x="324280" y="135296"/>
                    </a:cubicBezTo>
                    <a:cubicBezTo>
                      <a:pt x="205518" y="101368"/>
                      <a:pt x="326887" y="140668"/>
                      <a:pt x="229698" y="108276"/>
                    </a:cubicBezTo>
                    <a:cubicBezTo>
                      <a:pt x="184145" y="39954"/>
                      <a:pt x="227403" y="86863"/>
                      <a:pt x="162140" y="54236"/>
                    </a:cubicBezTo>
                    <a:cubicBezTo>
                      <a:pt x="147616" y="46975"/>
                      <a:pt x="136444" y="33810"/>
                      <a:pt x="121605" y="27216"/>
                    </a:cubicBezTo>
                    <a:cubicBezTo>
                      <a:pt x="51189" y="-4076"/>
                      <a:pt x="57886" y="196"/>
                      <a:pt x="0" y="196"/>
                    </a:cubicBez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>
                <a:stCxn id="6" idx="7"/>
              </p:cNvCxnSpPr>
              <p:nvPr/>
            </p:nvCxnSpPr>
            <p:spPr>
              <a:xfrm flipH="1">
                <a:off x="7566516" y="2634445"/>
                <a:ext cx="229698" cy="2702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Freeform 9"/>
            <p:cNvSpPr/>
            <p:nvPr/>
          </p:nvSpPr>
          <p:spPr>
            <a:xfrm>
              <a:off x="7215214" y="3282923"/>
              <a:ext cx="243209" cy="1121328"/>
            </a:xfrm>
            <a:custGeom>
              <a:avLst/>
              <a:gdLst>
                <a:gd name="connsiteX0" fmla="*/ 0 w 243209"/>
                <a:gd name="connsiteY0" fmla="*/ 0 h 1121328"/>
                <a:gd name="connsiteX1" fmla="*/ 54046 w 243209"/>
                <a:gd name="connsiteY1" fmla="*/ 67550 h 1121328"/>
                <a:gd name="connsiteX2" fmla="*/ 81070 w 243209"/>
                <a:gd name="connsiteY2" fmla="*/ 94570 h 1121328"/>
                <a:gd name="connsiteX3" fmla="*/ 94581 w 243209"/>
                <a:gd name="connsiteY3" fmla="*/ 135100 h 1121328"/>
                <a:gd name="connsiteX4" fmla="*/ 121605 w 243209"/>
                <a:gd name="connsiteY4" fmla="*/ 175630 h 1121328"/>
                <a:gd name="connsiteX5" fmla="*/ 148628 w 243209"/>
                <a:gd name="connsiteY5" fmla="*/ 229670 h 1121328"/>
                <a:gd name="connsiteX6" fmla="*/ 189163 w 243209"/>
                <a:gd name="connsiteY6" fmla="*/ 256690 h 1121328"/>
                <a:gd name="connsiteX7" fmla="*/ 216186 w 243209"/>
                <a:gd name="connsiteY7" fmla="*/ 297220 h 1121328"/>
                <a:gd name="connsiteX8" fmla="*/ 243209 w 243209"/>
                <a:gd name="connsiteY8" fmla="*/ 391790 h 1121328"/>
                <a:gd name="connsiteX9" fmla="*/ 229698 w 243209"/>
                <a:gd name="connsiteY9" fmla="*/ 797089 h 1121328"/>
                <a:gd name="connsiteX10" fmla="*/ 216186 w 243209"/>
                <a:gd name="connsiteY10" fmla="*/ 851129 h 1121328"/>
                <a:gd name="connsiteX11" fmla="*/ 216186 w 243209"/>
                <a:gd name="connsiteY11" fmla="*/ 1121328 h 112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3209" h="1121328">
                  <a:moveTo>
                    <a:pt x="0" y="0"/>
                  </a:moveTo>
                  <a:cubicBezTo>
                    <a:pt x="18015" y="22517"/>
                    <a:pt x="35278" y="45657"/>
                    <a:pt x="54046" y="67550"/>
                  </a:cubicBezTo>
                  <a:cubicBezTo>
                    <a:pt x="62337" y="77221"/>
                    <a:pt x="74516" y="83647"/>
                    <a:pt x="81070" y="94570"/>
                  </a:cubicBezTo>
                  <a:cubicBezTo>
                    <a:pt x="88398" y="106781"/>
                    <a:pt x="88212" y="122363"/>
                    <a:pt x="94581" y="135100"/>
                  </a:cubicBezTo>
                  <a:cubicBezTo>
                    <a:pt x="101843" y="149623"/>
                    <a:pt x="113548" y="161532"/>
                    <a:pt x="121605" y="175630"/>
                  </a:cubicBezTo>
                  <a:cubicBezTo>
                    <a:pt x="131598" y="193116"/>
                    <a:pt x="135734" y="214199"/>
                    <a:pt x="148628" y="229670"/>
                  </a:cubicBezTo>
                  <a:cubicBezTo>
                    <a:pt x="159024" y="242144"/>
                    <a:pt x="175651" y="247683"/>
                    <a:pt x="189163" y="256690"/>
                  </a:cubicBezTo>
                  <a:cubicBezTo>
                    <a:pt x="198171" y="270200"/>
                    <a:pt x="208924" y="282697"/>
                    <a:pt x="216186" y="297220"/>
                  </a:cubicBezTo>
                  <a:cubicBezTo>
                    <a:pt x="225880" y="316605"/>
                    <a:pt x="238879" y="374470"/>
                    <a:pt x="243209" y="391790"/>
                  </a:cubicBezTo>
                  <a:cubicBezTo>
                    <a:pt x="238705" y="526890"/>
                    <a:pt x="237637" y="662148"/>
                    <a:pt x="229698" y="797089"/>
                  </a:cubicBezTo>
                  <a:cubicBezTo>
                    <a:pt x="228608" y="815625"/>
                    <a:pt x="216959" y="832577"/>
                    <a:pt x="216186" y="851129"/>
                  </a:cubicBezTo>
                  <a:cubicBezTo>
                    <a:pt x="212436" y="941117"/>
                    <a:pt x="216186" y="1031262"/>
                    <a:pt x="216186" y="1121328"/>
                  </a:cubicBezTo>
                </a:path>
              </a:pathLst>
            </a:custGeom>
            <a:ln w="1016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6688260" y="3823322"/>
            <a:ext cx="729628" cy="13780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76336" y="510677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Femoral Artery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945996" y="3478209"/>
            <a:ext cx="0" cy="2452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78147" y="5876838"/>
            <a:ext cx="2517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Medial Femoral Circumflex</a:t>
            </a:r>
          </a:p>
          <a:p>
            <a:r>
              <a:rPr lang="en-US" sz="1200" dirty="0" smtClean="0"/>
              <a:t>(coursing posteriorly around femoral neck)</a:t>
            </a:r>
            <a:endParaRPr lang="en-US" sz="1200" dirty="0"/>
          </a:p>
        </p:txBody>
      </p:sp>
      <p:cxnSp>
        <p:nvCxnSpPr>
          <p:cNvPr id="23" name="Straight Arrow Connector 22"/>
          <p:cNvCxnSpPr>
            <a:endCxn id="6" idx="4"/>
          </p:cNvCxnSpPr>
          <p:nvPr/>
        </p:nvCxnSpPr>
        <p:spPr>
          <a:xfrm>
            <a:off x="7945996" y="1417638"/>
            <a:ext cx="147474" cy="12978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98279" y="1203569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Lateral Epiphyseal branch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80371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Kitchen ap injur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61" y="18089"/>
            <a:ext cx="8954478" cy="683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33730" y="146827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85-90% due to high energy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30% with associated major injuries 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Intraabdominal</a:t>
            </a:r>
            <a:r>
              <a:rPr lang="en-US" dirty="0" smtClean="0">
                <a:solidFill>
                  <a:srgbClr val="FFFF00"/>
                </a:solidFill>
              </a:rPr>
              <a:t> &amp; </a:t>
            </a:r>
            <a:r>
              <a:rPr lang="en-US" dirty="0" err="1" smtClean="0">
                <a:solidFill>
                  <a:srgbClr val="FFFF00"/>
                </a:solidFill>
              </a:rPr>
              <a:t>intrapelvic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Hip dislocations, pelvic fractures and femoral fractures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&lt;10% - pathologic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Non-accidental trauma rare &lt;12 months of age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96240" y="3252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Pediatric Hip Fractures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827549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template">
  <a:themeElements>
    <a:clrScheme name="master template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master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A:\master template.ppt</Template>
  <TotalTime>3837</TotalTime>
  <Words>2339</Words>
  <Application>Microsoft Office PowerPoint</Application>
  <PresentationFormat>On-screen Show (4:3)</PresentationFormat>
  <Paragraphs>385</Paragraphs>
  <Slides>78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master template</vt:lpstr>
      <vt:lpstr>Pediatric Hip Fractures and Dislocations</vt:lpstr>
      <vt:lpstr>Objectives</vt:lpstr>
      <vt:lpstr>Pediatric Hip Fractures</vt:lpstr>
      <vt:lpstr>Pediatric Proximal Femur: Development</vt:lpstr>
      <vt:lpstr>PowerPoint Presentation</vt:lpstr>
      <vt:lpstr>Pediatric Femur: Development</vt:lpstr>
      <vt:lpstr>Implications of Injuries Across the Proximal Femoral Physis</vt:lpstr>
      <vt:lpstr>Pediatric Hip: Anatomy</vt:lpstr>
      <vt:lpstr>PowerPoint Presentation</vt:lpstr>
      <vt:lpstr>Femoral Neck Fracture Delbet Classification</vt:lpstr>
      <vt:lpstr>Delbet Classification</vt:lpstr>
      <vt:lpstr>PowerPoint Presentation</vt:lpstr>
      <vt:lpstr>Delbet Classification</vt:lpstr>
      <vt:lpstr>PowerPoint Presentation</vt:lpstr>
      <vt:lpstr>Delbet Classification</vt:lpstr>
      <vt:lpstr>PowerPoint Presentation</vt:lpstr>
      <vt:lpstr>Delbet Classification</vt:lpstr>
      <vt:lpstr>PowerPoint Presentation</vt:lpstr>
      <vt:lpstr>Femoral Neck Fractures Missed/Delayed Diagnosis</vt:lpstr>
      <vt:lpstr>Femoral Neck Fracture  Treatment: Delbet Type I</vt:lpstr>
      <vt:lpstr>Femoral Neck Fracture  Treatment: Delbet Type I Fractures</vt:lpstr>
      <vt:lpstr>Pediatric Hip Fractures: Treatment Type II fractures</vt:lpstr>
      <vt:lpstr>Pediatric Hip Fractures: Treatment Type II fractures</vt:lpstr>
      <vt:lpstr>Pediatric Hip Fractures: Treatment Type III fractures</vt:lpstr>
      <vt:lpstr>Pediatric Hip Fractures: Treatment Type IV fractures</vt:lpstr>
      <vt:lpstr>Pediatric Hip Fractures: Complications</vt:lpstr>
      <vt:lpstr>Pediatric Hip Fractures: Complications</vt:lpstr>
      <vt:lpstr>Pediatric Hip Fractures: Complications</vt:lpstr>
      <vt:lpstr>Pediatric Hip Fractures: Complications</vt:lpstr>
      <vt:lpstr>Literature update</vt:lpstr>
      <vt:lpstr>Literature update</vt:lpstr>
      <vt:lpstr>Literature update</vt:lpstr>
      <vt:lpstr>Presentation</vt:lpstr>
      <vt:lpstr>Initial Films</vt:lpstr>
      <vt:lpstr>PowerPoint Presentation</vt:lpstr>
      <vt:lpstr>Initial Films</vt:lpstr>
      <vt:lpstr>Delbet Type I</vt:lpstr>
      <vt:lpstr>Closed Reduction and Casting</vt:lpstr>
      <vt:lpstr>3 months</vt:lpstr>
      <vt:lpstr>10 months</vt:lpstr>
      <vt:lpstr>Follow-up</vt:lpstr>
      <vt:lpstr>Initial Presentation</vt:lpstr>
      <vt:lpstr>Initial Films</vt:lpstr>
      <vt:lpstr>Initial Films</vt:lpstr>
      <vt:lpstr>Delbet type II</vt:lpstr>
      <vt:lpstr>ORIF</vt:lpstr>
      <vt:lpstr>Approach Options for ORIF</vt:lpstr>
      <vt:lpstr>10 month follow-up</vt:lpstr>
      <vt:lpstr>19 months postop</vt:lpstr>
      <vt:lpstr>Initial Presentation</vt:lpstr>
      <vt:lpstr>Initial Films</vt:lpstr>
      <vt:lpstr>Associated Injuries</vt:lpstr>
      <vt:lpstr>Delbet type III</vt:lpstr>
      <vt:lpstr>ORIF</vt:lpstr>
      <vt:lpstr>Spica Cast for Pelvic Injuries</vt:lpstr>
      <vt:lpstr>3 month follow-up</vt:lpstr>
      <vt:lpstr>Initial Presentation</vt:lpstr>
      <vt:lpstr>Initial Films</vt:lpstr>
      <vt:lpstr>Initial Films</vt:lpstr>
      <vt:lpstr>Delbet type IV</vt:lpstr>
      <vt:lpstr>ORIF</vt:lpstr>
      <vt:lpstr>One year follow-up</vt:lpstr>
      <vt:lpstr>Case</vt:lpstr>
      <vt:lpstr>What’s the diagnosis?</vt:lpstr>
      <vt:lpstr>What would you do?</vt:lpstr>
      <vt:lpstr>What would you do?</vt:lpstr>
      <vt:lpstr>Pediatric Hip Dislocations</vt:lpstr>
      <vt:lpstr>Pediatric Hip Dislocations</vt:lpstr>
      <vt:lpstr>Pediatric Hip Dislocations</vt:lpstr>
      <vt:lpstr>Pediatric Hip Dislocations</vt:lpstr>
      <vt:lpstr>Pediatric Hip Dislocations</vt:lpstr>
      <vt:lpstr>Pitfalls</vt:lpstr>
      <vt:lpstr>Complications</vt:lpstr>
      <vt:lpstr>Imaging after Reduction</vt:lpstr>
      <vt:lpstr>Nonconcentric Reduction</vt:lpstr>
      <vt:lpstr>Conclusions</vt:lpstr>
      <vt:lpstr>References</vt:lpstr>
      <vt:lpstr>PowerPoint Presentation</vt:lpstr>
    </vt:vector>
  </TitlesOfParts>
  <Company>BAMC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Assessment, Management and Decision Making in the Treatment of Polytrauma Patients with Head Injuries</dc:title>
  <dc:creator>BAMC</dc:creator>
  <cp:lastModifiedBy>stonis</cp:lastModifiedBy>
  <cp:revision>51</cp:revision>
  <cp:lastPrinted>2000-10-11T02:51:10Z</cp:lastPrinted>
  <dcterms:created xsi:type="dcterms:W3CDTF">2000-08-14T04:32:08Z</dcterms:created>
  <dcterms:modified xsi:type="dcterms:W3CDTF">2016-06-24T19:32:18Z</dcterms:modified>
</cp:coreProperties>
</file>