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78"/>
  </p:notesMasterIdLst>
  <p:handoutMasterIdLst>
    <p:handoutMasterId r:id="rId79"/>
  </p:handout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</p:sldIdLst>
  <p:sldSz cx="9144000" cy="6858000" type="screen4x3"/>
  <p:notesSz cx="68580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576" autoAdjust="0"/>
  </p:normalViewPr>
  <p:slideViewPr>
    <p:cSldViewPr>
      <p:cViewPr>
        <p:scale>
          <a:sx n="66" d="100"/>
          <a:sy n="66" d="100"/>
        </p:scale>
        <p:origin x="-2934" y="-1404"/>
      </p:cViewPr>
      <p:guideLst>
        <p:guide orient="horz" pos="2160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1392" y="654"/>
      </p:cViewPr>
      <p:guideLst>
        <p:guide orient="horz" pos="290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78F2B9E-4298-45A4-87FF-08AC2885D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812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87850"/>
            <a:ext cx="50292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74113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CC2AD55-2796-42CF-8043-FFB409D43E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014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check thoroughly for typo’s. “</a:t>
            </a:r>
            <a:r>
              <a:rPr lang="en-US" dirty="0" err="1" smtClean="0"/>
              <a:t>Remodelling</a:t>
            </a:r>
            <a:r>
              <a:rPr lang="en-US" dirty="0" smtClean="0"/>
              <a:t>” was spelled wrong,</a:t>
            </a:r>
            <a:r>
              <a:rPr lang="en-US" baseline="0" dirty="0" smtClean="0"/>
              <a:t> I corrected on this slide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5A6FA-C6D7-4789-BEBB-B38DB9E5D9A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9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1DAE29-4CF8-46B0-891E-8248D19A544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DB2201A-5415-4DA9-A588-1C62469EDD9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add some slides to talk about post injury treatment for the more common fractures: PT? Time away from sports? </a:t>
            </a:r>
            <a:r>
              <a:rPr lang="en-US" smtClean="0"/>
              <a:t>Thank you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5A6FA-C6D7-4789-BEBB-B38DB9E5D9AE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17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have several sides with animation. Please eliminate your</a:t>
            </a:r>
            <a:r>
              <a:rPr lang="en-US" baseline="0" dirty="0" smtClean="0"/>
              <a:t> animation unless absolutely necessary to make a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5A6FA-C6D7-4789-BEBB-B38DB9E5D9A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4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E4A6F0-7F45-4C23-8F86-9486BB99074D}" type="slidenum">
              <a:rPr lang="en-US"/>
              <a:pPr/>
              <a:t>12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F7690-4532-4AA6-B530-133842D08C14}" type="slidenum">
              <a:rPr lang="en-US"/>
              <a:pPr/>
              <a:t>13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49B9B7-4149-4311-861F-D0F67B26C4E6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E1BAB2-A288-4047-9144-E3B4007F1178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EA5FD5-EF6F-4036-92FF-21D1119B2756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EE0059-7BDA-47C8-AD42-60F1718BA2C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F2978D-115B-4542-8797-BA3E952F31C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F10A00-F6F8-4B30-A05C-851FC8CA6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C8988B7-D256-42E1-AD62-EF9A033B5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C33EB95-5658-4A81-812F-1A5EEB316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56E61C3-F6E5-4F1D-9752-AA675F6BA6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B8735D-5694-44B5-A263-92917A981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4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2.png"/><Relationship Id="rId4" Type="http://schemas.openxmlformats.org/officeDocument/2006/relationships/oleObject" Target="../embeddings/oleObject2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1"/>
            <a:ext cx="7772400" cy="1447799"/>
          </a:xfrm>
          <a:noFill/>
          <a:ln/>
        </p:spPr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Pediatric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Forearm, Wrist and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 Injuries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733800"/>
            <a:ext cx="5591423" cy="1155695"/>
          </a:xfrm>
        </p:spPr>
        <p:txBody>
          <a:bodyPr/>
          <a:lstStyle/>
          <a:p>
            <a:r>
              <a:rPr lang="en-US" dirty="0"/>
              <a:t>Christine Ho, </a:t>
            </a:r>
            <a:r>
              <a:rPr lang="en-US" dirty="0" smtClean="0"/>
              <a:t>MD</a:t>
            </a:r>
          </a:p>
          <a:p>
            <a:r>
              <a:rPr lang="en-US" sz="2400" dirty="0" smtClean="0"/>
              <a:t>Associate Professor, University of Texas Southwe</a:t>
            </a:r>
            <a:r>
              <a:rPr lang="en-US" dirty="0" smtClean="0"/>
              <a:t>stern Medical School</a:t>
            </a:r>
            <a:endParaRPr lang="en-US" sz="2400" dirty="0" smtClean="0"/>
          </a:p>
          <a:p>
            <a:r>
              <a:rPr lang="en-US" sz="2400" dirty="0" smtClean="0"/>
              <a:t>Texas Scottish Rite Hospital for Children</a:t>
            </a:r>
          </a:p>
          <a:p>
            <a:r>
              <a:rPr lang="en-US" sz="2400" dirty="0" smtClean="0"/>
              <a:t>Children’s Health Dallas</a:t>
            </a:r>
          </a:p>
          <a:p>
            <a:r>
              <a:rPr lang="en-US" sz="2000" dirty="0" smtClean="0"/>
              <a:t>Updated: February 2016</a:t>
            </a:r>
          </a:p>
          <a:p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/>
          <a:lstStyle/>
          <a:p>
            <a:r>
              <a:rPr lang="en-US" sz="3600" dirty="0" smtClean="0"/>
              <a:t>Cast Index – indicator of the quality of the cast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5943600" cy="41148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Cast 	= </a:t>
            </a:r>
            <a:r>
              <a:rPr lang="en-US" dirty="0"/>
              <a:t>	</a:t>
            </a:r>
            <a:r>
              <a:rPr lang="en-US" u="sng" dirty="0"/>
              <a:t>(inner cast diameter on AP)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Index</a:t>
            </a:r>
            <a:r>
              <a:rPr lang="en-US" dirty="0"/>
              <a:t>	</a:t>
            </a:r>
            <a:r>
              <a:rPr lang="en-US" dirty="0" smtClean="0"/>
              <a:t>	(inner cast </a:t>
            </a:r>
            <a:r>
              <a:rPr lang="en-US" dirty="0"/>
              <a:t>diameter on lateral</a:t>
            </a:r>
            <a:r>
              <a:rPr lang="en-US" dirty="0" smtClean="0"/>
              <a:t>)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Want cast index to be 0.7 or less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r>
              <a:rPr lang="en-US" dirty="0"/>
              <a:t>Cast 	= 	</a:t>
            </a:r>
            <a:r>
              <a:rPr lang="en-US" u="sng" dirty="0" smtClean="0"/>
              <a:t>62mm</a:t>
            </a:r>
            <a:r>
              <a:rPr lang="en-US" baseline="-50000" dirty="0" smtClean="0"/>
              <a:t>	          =  </a:t>
            </a:r>
            <a:r>
              <a:rPr lang="en-US" sz="4000" baseline="-50000" dirty="0" smtClean="0"/>
              <a:t>   0.69</a:t>
            </a:r>
            <a:endParaRPr lang="en-US" sz="4000" baseline="-50000" dirty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Index</a:t>
            </a:r>
            <a:r>
              <a:rPr lang="en-US" dirty="0"/>
              <a:t>		</a:t>
            </a:r>
            <a:r>
              <a:rPr lang="en-US" dirty="0" smtClean="0"/>
              <a:t>43mm</a:t>
            </a:r>
            <a:endParaRPr lang="en-US" dirty="0"/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544194" name="Picture 2"/>
          <p:cNvPicPr>
            <a:picLocks noChangeAspect="1" noChangeArrowheads="1"/>
          </p:cNvPicPr>
          <p:nvPr/>
        </p:nvPicPr>
        <p:blipFill>
          <a:blip r:embed="rId2" cstate="print"/>
          <a:srcRect l="31172" t="3664" r="28575" b="34344"/>
          <a:stretch>
            <a:fillRect/>
          </a:stretch>
        </p:blipFill>
        <p:spPr bwMode="auto">
          <a:xfrm rot="1112532">
            <a:off x="6885344" y="2413807"/>
            <a:ext cx="2482351" cy="441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4195" name="Picture 3"/>
          <p:cNvPicPr>
            <a:picLocks noChangeAspect="1" noChangeArrowheads="1"/>
          </p:cNvPicPr>
          <p:nvPr/>
        </p:nvPicPr>
        <p:blipFill>
          <a:blip r:embed="rId3" cstate="print"/>
          <a:srcRect l="20143" t="16885" r="33241" b="24099"/>
          <a:stretch>
            <a:fillRect/>
          </a:stretch>
        </p:blipFill>
        <p:spPr bwMode="auto">
          <a:xfrm>
            <a:off x="5105401" y="2286001"/>
            <a:ext cx="2133600" cy="474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5638800" y="3124200"/>
            <a:ext cx="1295400" cy="1524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96200" y="3505200"/>
            <a:ext cx="7620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2895600"/>
            <a:ext cx="1219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62 mm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3200400"/>
            <a:ext cx="1219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43 mm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r>
              <a:rPr lang="en-US" dirty="0"/>
              <a:t>Forearm Fractures - Principles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47800"/>
            <a:ext cx="8001000" cy="541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High quality radiographs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Adequate views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Comparison if needed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Thorough exam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Assess for associated injuries in </a:t>
            </a:r>
            <a:r>
              <a:rPr lang="en-US" sz="2800" dirty="0" err="1"/>
              <a:t>polytrauma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Appropriate immobilization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Well molded casts and splints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Detailed </a:t>
            </a:r>
            <a:r>
              <a:rPr lang="en-US" sz="2800" dirty="0" smtClean="0"/>
              <a:t>instruction  to parents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800" dirty="0"/>
              <a:t>Elevation, cast care, signs/symptoms to return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Timely return to </a:t>
            </a:r>
            <a:r>
              <a:rPr lang="en-US" sz="2800" dirty="0" smtClean="0"/>
              <a:t>clinic to ensure alignment maintained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 l="43845" t="23865" r="38400" b="31557"/>
          <a:stretch>
            <a:fillRect/>
          </a:stretch>
        </p:blipFill>
        <p:spPr bwMode="auto">
          <a:xfrm>
            <a:off x="0" y="1371600"/>
            <a:ext cx="2289175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90821" name="Picture 5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l="40128" t="40950" r="41270" b="5188"/>
          <a:stretch>
            <a:fillRect/>
          </a:stretch>
        </p:blipFill>
        <p:spPr bwMode="auto">
          <a:xfrm>
            <a:off x="2209800" y="1371600"/>
            <a:ext cx="1984375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90822" name="Picture 6"/>
          <p:cNvPicPr>
            <a:picLocks noChangeAspect="1" noChangeArrowheads="1"/>
          </p:cNvPicPr>
          <p:nvPr/>
        </p:nvPicPr>
        <p:blipFill>
          <a:blip r:embed="rId5" cstate="print"/>
          <a:srcRect l="32378" t="20526" r="47752" b="23216"/>
          <a:stretch>
            <a:fillRect/>
          </a:stretch>
        </p:blipFill>
        <p:spPr bwMode="auto">
          <a:xfrm rot="1148528">
            <a:off x="4577659" y="1346455"/>
            <a:ext cx="2028825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90823" name="Picture 7"/>
          <p:cNvPicPr>
            <a:picLocks noChangeAspect="1" noChangeArrowheads="1"/>
          </p:cNvPicPr>
          <p:nvPr/>
        </p:nvPicPr>
        <p:blipFill>
          <a:blip r:embed="rId6" cstate="print"/>
          <a:srcRect l="30457" t="23865" r="43340" b="18677"/>
          <a:stretch>
            <a:fillRect/>
          </a:stretch>
        </p:blipFill>
        <p:spPr bwMode="auto">
          <a:xfrm>
            <a:off x="6526213" y="1371600"/>
            <a:ext cx="2617787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66800" y="5181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Injury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181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Immediate post-reduction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 cstate="print"/>
          <a:srcRect l="35075" r="38617" b="3934"/>
          <a:stretch>
            <a:fillRect/>
          </a:stretch>
        </p:blipFill>
        <p:spPr bwMode="auto">
          <a:xfrm>
            <a:off x="228600" y="228600"/>
            <a:ext cx="260032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 cstate="print"/>
          <a:srcRect l="31029" r="34570" b="5986"/>
          <a:stretch>
            <a:fillRect/>
          </a:stretch>
        </p:blipFill>
        <p:spPr bwMode="auto">
          <a:xfrm>
            <a:off x="3124200" y="533400"/>
            <a:ext cx="29606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2971800" y="5943600"/>
            <a:ext cx="42672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week Post Reduction</a:t>
            </a:r>
          </a:p>
        </p:txBody>
      </p:sp>
      <p:sp>
        <p:nvSpPr>
          <p:cNvPr id="292870" name="Text Box 6"/>
          <p:cNvSpPr txBox="1">
            <a:spLocks noChangeArrowheads="1"/>
          </p:cNvSpPr>
          <p:nvPr/>
        </p:nvSpPr>
        <p:spPr bwMode="auto">
          <a:xfrm>
            <a:off x="6324600" y="457200"/>
            <a:ext cx="2514600" cy="423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Bad Cast</a:t>
            </a:r>
          </a:p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*Too much padding</a:t>
            </a:r>
          </a:p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*Too widely univalved</a:t>
            </a:r>
          </a:p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*Poor molding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Casts and Splints are not benign!</a:t>
            </a:r>
          </a:p>
        </p:txBody>
      </p:sp>
      <p:pic>
        <p:nvPicPr>
          <p:cNvPr id="46083" name="Picture 6" descr="Machad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447800"/>
            <a:ext cx="4114800" cy="27368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32" name="Picture 12" descr="Moli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1447800"/>
            <a:ext cx="4114800" cy="27368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152400" y="4343400"/>
            <a:ext cx="4267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Ulcer and full thickness loss from poor padding, prefabricated splint</a:t>
            </a: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4648200" y="4343400"/>
            <a:ext cx="426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Blisters/ulcer from too tight ACE wrap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espi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2684463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7" name="Rectangle 9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Ingenious Ways to Cause Problems</a:t>
            </a:r>
          </a:p>
        </p:txBody>
      </p:sp>
      <p:pic>
        <p:nvPicPr>
          <p:cNvPr id="47108" name="Picture 10" descr="2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76600" y="1524000"/>
            <a:ext cx="2994025" cy="4038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916" name="Picture 12" descr="W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bright="18000" contrast="18000"/>
          </a:blip>
          <a:srcRect/>
          <a:stretch>
            <a:fillRect/>
          </a:stretch>
        </p:blipFill>
        <p:spPr>
          <a:xfrm>
            <a:off x="6407150" y="1524000"/>
            <a:ext cx="2203450" cy="41148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3918" name="Text Box 14"/>
          <p:cNvSpPr txBox="1">
            <a:spLocks noChangeArrowheads="1"/>
          </p:cNvSpPr>
          <p:nvPr/>
        </p:nvSpPr>
        <p:spPr bwMode="auto">
          <a:xfrm>
            <a:off x="381000" y="5715000"/>
            <a:ext cx="5791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Scissors / Sticks  used to scratch under the cast</a:t>
            </a:r>
          </a:p>
        </p:txBody>
      </p:sp>
      <p:sp>
        <p:nvSpPr>
          <p:cNvPr id="123919" name="Text Box 15"/>
          <p:cNvSpPr txBox="1">
            <a:spLocks noChangeArrowheads="1"/>
          </p:cNvSpPr>
          <p:nvPr/>
        </p:nvSpPr>
        <p:spPr bwMode="auto">
          <a:xfrm>
            <a:off x="6172200" y="5670550"/>
            <a:ext cx="2971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Wet cast with macerated, infected skin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944002" y="4571659"/>
            <a:ext cx="2542286" cy="1980887"/>
            <a:chOff x="3071" y="2542"/>
            <a:chExt cx="2112" cy="1571"/>
          </a:xfrm>
        </p:grpSpPr>
        <p:graphicFrame>
          <p:nvGraphicFramePr>
            <p:cNvPr id="48133" name="Object 4"/>
            <p:cNvGraphicFramePr>
              <a:graphicFrameLocks noChangeAspect="1"/>
            </p:cNvGraphicFramePr>
            <p:nvPr/>
          </p:nvGraphicFramePr>
          <p:xfrm>
            <a:off x="3071" y="2542"/>
            <a:ext cx="2112" cy="15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Photo Editor Photo" r:id="rId4" imgW="7621064" imgH="5714286" progId="">
                    <p:embed/>
                  </p:oleObj>
                </mc:Choice>
                <mc:Fallback>
                  <p:oleObj name="Photo Editor Photo" r:id="rId4" imgW="7621064" imgH="57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7291" t="11223" r="2042" b="8778"/>
                        <a:stretch>
                          <a:fillRect/>
                        </a:stretch>
                      </p:blipFill>
                      <p:spPr bwMode="auto">
                        <a:xfrm>
                          <a:off x="3071" y="2542"/>
                          <a:ext cx="2112" cy="157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1318" name="Text Box 6"/>
            <p:cNvSpPr txBox="1">
              <a:spLocks noChangeArrowheads="1"/>
            </p:cNvSpPr>
            <p:nvPr/>
          </p:nvSpPr>
          <p:spPr bwMode="auto">
            <a:xfrm>
              <a:off x="3450" y="3751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 days of splint!</a:t>
              </a:r>
            </a:p>
          </p:txBody>
        </p:sp>
      </p:grp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Staying out of Trouble with Splints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7974012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Use lots of padding (ABD pad, cotton), especially over prominences (heel, elbow)!</a:t>
            </a:r>
          </a:p>
          <a:p>
            <a:pPr eaLnBrk="1" hangingPunct="1">
              <a:defRPr/>
            </a:pPr>
            <a:r>
              <a:rPr lang="en-US" sz="2800" dirty="0" smtClean="0"/>
              <a:t>Stay away from Pre-fabricated splints</a:t>
            </a:r>
          </a:p>
          <a:p>
            <a:pPr eaLnBrk="1" hangingPunct="1">
              <a:defRPr/>
            </a:pPr>
            <a:r>
              <a:rPr lang="en-US" sz="2800" dirty="0" smtClean="0"/>
              <a:t>Do not wrap the ACE wrap tightly</a:t>
            </a:r>
          </a:p>
          <a:p>
            <a:pPr eaLnBrk="1" hangingPunct="1">
              <a:defRPr/>
            </a:pPr>
            <a:r>
              <a:rPr lang="en-US" sz="2800" dirty="0" smtClean="0"/>
              <a:t>Any pain with the splint means the splint needs to come off and the extremity checked</a:t>
            </a:r>
          </a:p>
          <a:p>
            <a:pPr lvl="1" eaLnBrk="1" hangingPunct="1">
              <a:defRPr/>
            </a:pPr>
            <a:r>
              <a:rPr lang="en-US" sz="2800" dirty="0" smtClean="0"/>
              <a:t>Minutes to hours </a:t>
            </a:r>
            <a:r>
              <a:rPr lang="en-US" sz="2800" dirty="0" smtClean="0">
                <a:sym typeface="Wingdings" pitchFamily="2" charset="2"/>
              </a:rPr>
              <a:t> compartment syndrome</a:t>
            </a:r>
          </a:p>
          <a:p>
            <a:pPr lvl="1" eaLnBrk="1" hangingPunct="1">
              <a:defRPr/>
            </a:pPr>
            <a:r>
              <a:rPr lang="en-US" sz="2800" dirty="0" smtClean="0"/>
              <a:t>Days to week </a:t>
            </a:r>
            <a:r>
              <a:rPr lang="en-US" sz="2800" dirty="0" smtClean="0">
                <a:sym typeface="Wingdings" pitchFamily="2" charset="2"/>
              </a:rPr>
              <a:t> skin problems</a:t>
            </a:r>
            <a:endParaRPr lang="en-US" sz="28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222999" cy="849776"/>
          </a:xfrm>
        </p:spPr>
        <p:txBody>
          <a:bodyPr/>
          <a:lstStyle/>
          <a:p>
            <a:r>
              <a:rPr lang="en-US" sz="3200" dirty="0" smtClean="0"/>
              <a:t>Patterns of Forearm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Torus/ Buckle</a:t>
            </a:r>
          </a:p>
          <a:p>
            <a:r>
              <a:rPr lang="en-US" dirty="0" smtClean="0"/>
              <a:t>Greenstick</a:t>
            </a:r>
          </a:p>
          <a:p>
            <a:r>
              <a:rPr lang="en-US" dirty="0" smtClean="0"/>
              <a:t>Plastic Deformation</a:t>
            </a:r>
          </a:p>
          <a:p>
            <a:r>
              <a:rPr lang="en-US" dirty="0" smtClean="0"/>
              <a:t>Complete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Torus / Buckle Fractures</a:t>
            </a:r>
          </a:p>
        </p:txBody>
      </p:sp>
      <p:sp>
        <p:nvSpPr>
          <p:cNvPr id="101398" name="Rectangle 2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5486400" cy="50641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Compression fracture at meta-</a:t>
            </a:r>
            <a:r>
              <a:rPr lang="en-US" sz="2800" dirty="0" err="1" smtClean="0"/>
              <a:t>diaphyseal</a:t>
            </a:r>
            <a:r>
              <a:rPr lang="en-US" sz="2800" dirty="0" smtClean="0"/>
              <a:t> junction</a:t>
            </a:r>
          </a:p>
          <a:p>
            <a:pPr eaLnBrk="1" hangingPunct="1">
              <a:defRPr/>
            </a:pPr>
            <a:r>
              <a:rPr lang="en-US" sz="2800" dirty="0" smtClean="0"/>
              <a:t>No loss of cortical continuity</a:t>
            </a:r>
          </a:p>
          <a:p>
            <a:pPr eaLnBrk="1" hangingPunct="1">
              <a:defRPr/>
            </a:pPr>
            <a:r>
              <a:rPr lang="en-US" sz="2800" dirty="0" smtClean="0"/>
              <a:t>Stable fracture pattern</a:t>
            </a:r>
          </a:p>
          <a:p>
            <a:pPr eaLnBrk="1" hangingPunct="1">
              <a:defRPr/>
            </a:pPr>
            <a:r>
              <a:rPr lang="en-US" sz="2800" dirty="0" smtClean="0"/>
              <a:t>Can put in removable splint x4 weeks</a:t>
            </a:r>
          </a:p>
          <a:p>
            <a:pPr eaLnBrk="1" hangingPunct="1">
              <a:defRPr/>
            </a:pPr>
            <a:r>
              <a:rPr lang="en-US" sz="2800" dirty="0" smtClean="0"/>
              <a:t>Look carefully to make sure there is no extension of a fracture line to the opposite cortex – that pattern is unstable and needs a cast</a:t>
            </a:r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39940" name="Picture 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0" y="1219200"/>
            <a:ext cx="2063750" cy="4038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Greenstick Fractures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1148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Incomplete fracture</a:t>
            </a:r>
          </a:p>
          <a:p>
            <a:pPr lvl="1" eaLnBrk="1" hangingPunct="1">
              <a:defRPr/>
            </a:pPr>
            <a:r>
              <a:rPr lang="en-US" sz="2400" dirty="0" smtClean="0"/>
              <a:t>One cortex disrupted</a:t>
            </a:r>
          </a:p>
          <a:p>
            <a:pPr lvl="1" eaLnBrk="1" hangingPunct="1">
              <a:defRPr/>
            </a:pPr>
            <a:r>
              <a:rPr lang="en-US" sz="2400" dirty="0" smtClean="0"/>
              <a:t>Opposite cortex and </a:t>
            </a:r>
            <a:r>
              <a:rPr lang="en-US" sz="2400" dirty="0" err="1" smtClean="0"/>
              <a:t>periosteum</a:t>
            </a:r>
            <a:r>
              <a:rPr lang="en-US" sz="2400" dirty="0" smtClean="0"/>
              <a:t> intact</a:t>
            </a:r>
          </a:p>
          <a:p>
            <a:pPr eaLnBrk="1" hangingPunct="1">
              <a:defRPr/>
            </a:pPr>
            <a:r>
              <a:rPr lang="en-US" dirty="0" smtClean="0"/>
              <a:t>Reduction not difficult with delay</a:t>
            </a:r>
          </a:p>
          <a:p>
            <a:pPr eaLnBrk="1" hangingPunct="1">
              <a:defRPr/>
            </a:pPr>
            <a:r>
              <a:rPr lang="en-US" dirty="0" smtClean="0"/>
              <a:t>Well molded long arm cast with forearm rotated towards the apex of the deformity</a:t>
            </a:r>
          </a:p>
          <a:p>
            <a:pPr eaLnBrk="1" hangingPunct="1">
              <a:defRPr/>
            </a:pPr>
            <a:r>
              <a:rPr lang="en-US" dirty="0" err="1" smtClean="0"/>
              <a:t>Periosteum</a:t>
            </a:r>
            <a:r>
              <a:rPr lang="en-US" dirty="0" smtClean="0"/>
              <a:t> usually helps maintain stability</a:t>
            </a:r>
          </a:p>
        </p:txBody>
      </p:sp>
      <p:pic>
        <p:nvPicPr>
          <p:cNvPr id="4096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457200"/>
            <a:ext cx="2152650" cy="526415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5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010400" y="381000"/>
            <a:ext cx="1905000" cy="54864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Pediatric Forearm </a:t>
            </a:r>
            <a:r>
              <a:rPr lang="en-US" dirty="0" err="1" smtClean="0"/>
              <a:t>Fxs</a:t>
            </a:r>
            <a:endParaRPr lang="en-US" dirty="0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42672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Most common fractures in children</a:t>
            </a:r>
          </a:p>
          <a:p>
            <a:pPr eaLnBrk="1" hangingPunct="1">
              <a:defRPr/>
            </a:pPr>
            <a:r>
              <a:rPr lang="en-US" dirty="0" smtClean="0"/>
              <a:t>Anatomic features influence treatment method</a:t>
            </a:r>
          </a:p>
          <a:p>
            <a:pPr eaLnBrk="1" hangingPunct="1">
              <a:defRPr/>
            </a:pPr>
            <a:r>
              <a:rPr lang="en-US" dirty="0" smtClean="0"/>
              <a:t>Goal of treatment is restoration of normal function with full range of motion of </a:t>
            </a:r>
            <a:r>
              <a:rPr lang="en-US" dirty="0" err="1" smtClean="0"/>
              <a:t>pronation</a:t>
            </a:r>
            <a:r>
              <a:rPr lang="en-US" dirty="0" smtClean="0"/>
              <a:t>/</a:t>
            </a:r>
            <a:r>
              <a:rPr lang="en-US" dirty="0" err="1" smtClean="0"/>
              <a:t>supination</a:t>
            </a:r>
            <a:endParaRPr lang="en-US" dirty="0" smtClean="0"/>
          </a:p>
        </p:txBody>
      </p:sp>
      <p:pic>
        <p:nvPicPr>
          <p:cNvPr id="3891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533400"/>
            <a:ext cx="1776413" cy="512603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7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85025" y="533400"/>
            <a:ext cx="1798638" cy="51054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Complete Fractures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38100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Both cortices and </a:t>
            </a:r>
            <a:r>
              <a:rPr lang="en-US" sz="2800" dirty="0" err="1" smtClean="0"/>
              <a:t>periosteum</a:t>
            </a:r>
            <a:r>
              <a:rPr lang="en-US" sz="2800" dirty="0" smtClean="0"/>
              <a:t> disrupted</a:t>
            </a:r>
          </a:p>
          <a:p>
            <a:pPr eaLnBrk="1" hangingPunct="1">
              <a:defRPr/>
            </a:pPr>
            <a:r>
              <a:rPr lang="en-US" sz="2800" dirty="0" smtClean="0"/>
              <a:t>Can be very unstable</a:t>
            </a:r>
          </a:p>
          <a:p>
            <a:pPr eaLnBrk="1" hangingPunct="1">
              <a:defRPr/>
            </a:pPr>
            <a:r>
              <a:rPr lang="en-US" sz="2800" dirty="0" smtClean="0"/>
              <a:t>Need semi-urgent reduction with conscious sedation </a:t>
            </a:r>
          </a:p>
          <a:p>
            <a:pPr lvl="1" eaLnBrk="1" hangingPunct="1">
              <a:defRPr/>
            </a:pPr>
            <a:r>
              <a:rPr lang="en-US" sz="2800" dirty="0" smtClean="0"/>
              <a:t>Difficult reduction if delayed due to shortening and contraction of muscles</a:t>
            </a:r>
          </a:p>
        </p:txBody>
      </p:sp>
      <p:pic>
        <p:nvPicPr>
          <p:cNvPr id="41988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73638" y="1295400"/>
            <a:ext cx="1884362" cy="54102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107238" y="1296988"/>
            <a:ext cx="1884362" cy="540861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Plastic Deformation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44196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Easily missed – no </a:t>
            </a:r>
            <a:r>
              <a:rPr lang="en-US" sz="2800" dirty="0" err="1" smtClean="0"/>
              <a:t>fx</a:t>
            </a:r>
            <a:r>
              <a:rPr lang="en-US" sz="2800" dirty="0" smtClean="0"/>
              <a:t> on XR</a:t>
            </a:r>
          </a:p>
          <a:p>
            <a:pPr eaLnBrk="1" hangingPunct="1">
              <a:defRPr/>
            </a:pPr>
            <a:r>
              <a:rPr lang="en-US" sz="2800" dirty="0" smtClean="0"/>
              <a:t>Bone stays deformed when stressed beyond its elastic limit</a:t>
            </a:r>
          </a:p>
          <a:p>
            <a:pPr eaLnBrk="1" hangingPunct="1">
              <a:defRPr/>
            </a:pPr>
            <a:r>
              <a:rPr lang="en-US" sz="2800" dirty="0" smtClean="0"/>
              <a:t>No fracture on XR</a:t>
            </a:r>
          </a:p>
          <a:p>
            <a:pPr eaLnBrk="1" hangingPunct="1">
              <a:defRPr/>
            </a:pPr>
            <a:r>
              <a:rPr lang="en-US" sz="2800" dirty="0" smtClean="0"/>
              <a:t>Conscious sedation with slow, steady pressure</a:t>
            </a:r>
          </a:p>
          <a:p>
            <a:pPr eaLnBrk="1" hangingPunct="1">
              <a:defRPr/>
            </a:pPr>
            <a:r>
              <a:rPr lang="en-US" sz="2800" dirty="0" smtClean="0"/>
              <a:t>Difficult to manipulate after 1-2 weeks</a:t>
            </a:r>
          </a:p>
          <a:p>
            <a:pPr eaLnBrk="1" hangingPunct="1">
              <a:defRPr/>
            </a:pPr>
            <a:r>
              <a:rPr lang="en-US" sz="2800" dirty="0" smtClean="0"/>
              <a:t>May have limited rotation if the plastic deformation is not corrected</a:t>
            </a:r>
          </a:p>
        </p:txBody>
      </p:sp>
      <p:pic>
        <p:nvPicPr>
          <p:cNvPr id="43012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20660" r="18544"/>
          <a:stretch>
            <a:fillRect/>
          </a:stretch>
        </p:blipFill>
        <p:spPr>
          <a:xfrm>
            <a:off x="4648200" y="1066800"/>
            <a:ext cx="1360488" cy="48768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3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16125" t="3127" r="15419"/>
          <a:stretch>
            <a:fillRect/>
          </a:stretch>
        </p:blipFill>
        <p:spPr>
          <a:xfrm>
            <a:off x="6096000" y="1066800"/>
            <a:ext cx="1404938" cy="48768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4" name="Picture 8"/>
          <p:cNvPicPr>
            <a:picLocks noChangeAspect="1" noChangeArrowheads="1"/>
          </p:cNvPicPr>
          <p:nvPr/>
        </p:nvPicPr>
        <p:blipFill>
          <a:blip r:embed="rId5" cstate="print"/>
          <a:srcRect r="8000"/>
          <a:stretch>
            <a:fillRect/>
          </a:stretch>
        </p:blipFill>
        <p:spPr bwMode="auto">
          <a:xfrm>
            <a:off x="7518400" y="1066800"/>
            <a:ext cx="162560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6870700" cy="1600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Monteggia</a:t>
            </a:r>
            <a:r>
              <a:rPr lang="en-US" dirty="0" smtClean="0"/>
              <a:t> Fractures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371600"/>
            <a:ext cx="41910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Easily missed!!!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Dislocation of radial head with fracture of ulna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Beware plastic deformation of proximal ulna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Treatment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smtClean="0"/>
              <a:t>Traction, reduction, fixation </a:t>
            </a:r>
            <a:r>
              <a:rPr lang="en-US" sz="3200" dirty="0" err="1" smtClean="0"/>
              <a:t>vs</a:t>
            </a:r>
            <a:r>
              <a:rPr lang="en-US" sz="3200" dirty="0" smtClean="0"/>
              <a:t> cast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pic>
        <p:nvPicPr>
          <p:cNvPr id="45060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76200"/>
            <a:ext cx="3717220" cy="14478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4937" name="Picture 9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625899" y="1600200"/>
            <a:ext cx="3340301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506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9163" y="3463925"/>
            <a:ext cx="4357687" cy="148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506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5024438"/>
            <a:ext cx="3883025" cy="175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 bwMode="auto">
          <a:xfrm>
            <a:off x="5715000" y="4648200"/>
            <a:ext cx="274320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5856288" y="6096000"/>
            <a:ext cx="274320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772400" y="76200"/>
            <a:ext cx="1219200" cy="1143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Galeazzi</a:t>
            </a:r>
            <a:r>
              <a:rPr lang="en-US" dirty="0" smtClean="0"/>
              <a:t> Fracture- Dislocation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838201"/>
            <a:ext cx="8915400" cy="4076700"/>
          </a:xfrm>
        </p:spPr>
        <p:txBody>
          <a:bodyPr/>
          <a:lstStyle/>
          <a:p>
            <a:r>
              <a:rPr lang="en-US" sz="2400" dirty="0" smtClean="0"/>
              <a:t>Fracture of the radius with dislocation of the DRUJ</a:t>
            </a:r>
          </a:p>
          <a:p>
            <a:r>
              <a:rPr lang="en-US" sz="2400" dirty="0" smtClean="0"/>
              <a:t>Children may have a distal </a:t>
            </a:r>
            <a:r>
              <a:rPr lang="en-US" sz="2400" dirty="0" err="1" smtClean="0"/>
              <a:t>ulnar</a:t>
            </a:r>
            <a:r>
              <a:rPr lang="en-US" sz="2400" dirty="0" smtClean="0"/>
              <a:t> </a:t>
            </a:r>
            <a:r>
              <a:rPr lang="en-US" sz="2400" dirty="0" err="1" smtClean="0"/>
              <a:t>physeal</a:t>
            </a:r>
            <a:r>
              <a:rPr lang="en-US" sz="2400" dirty="0" smtClean="0"/>
              <a:t> fracture instead of a true DRUJ injury</a:t>
            </a:r>
          </a:p>
          <a:p>
            <a:r>
              <a:rPr lang="en-US" sz="2400" dirty="0" smtClean="0"/>
              <a:t>Unlike adults, some of these can be treated successfully with casting</a:t>
            </a:r>
          </a:p>
          <a:p>
            <a:r>
              <a:rPr lang="en-US" sz="2400" dirty="0" smtClean="0"/>
              <a:t>Adolescents should be treated like adults with anatomic reduction and fixation</a:t>
            </a:r>
            <a:endParaRPr lang="en-US" sz="2400" dirty="0"/>
          </a:p>
        </p:txBody>
      </p:sp>
      <p:pic>
        <p:nvPicPr>
          <p:cNvPr id="12113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30126" t="32654" r="43390" b="17535"/>
          <a:stretch>
            <a:fillRect/>
          </a:stretch>
        </p:blipFill>
        <p:spPr bwMode="auto">
          <a:xfrm>
            <a:off x="914400" y="3733800"/>
            <a:ext cx="1676400" cy="2957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11395" name="Picture 3"/>
          <p:cNvPicPr>
            <a:picLocks noChangeAspect="1" noChangeArrowheads="1"/>
          </p:cNvPicPr>
          <p:nvPr/>
        </p:nvPicPr>
        <p:blipFill>
          <a:blip r:embed="rId3" cstate="print"/>
          <a:srcRect l="18628" t="3757" r="26470" b="5299"/>
          <a:stretch>
            <a:fillRect/>
          </a:stretch>
        </p:blipFill>
        <p:spPr bwMode="auto">
          <a:xfrm>
            <a:off x="3581400" y="3581400"/>
            <a:ext cx="1853339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11396" name="Picture 4"/>
          <p:cNvPicPr>
            <a:picLocks noChangeAspect="1" noChangeArrowheads="1"/>
          </p:cNvPicPr>
          <p:nvPr/>
        </p:nvPicPr>
        <p:blipFill>
          <a:blip r:embed="rId4" cstate="print"/>
          <a:srcRect l="29063" t="18000" r="32369" b="15091"/>
          <a:stretch>
            <a:fillRect/>
          </a:stretch>
        </p:blipFill>
        <p:spPr bwMode="auto">
          <a:xfrm>
            <a:off x="6477000" y="3550920"/>
            <a:ext cx="1600200" cy="3154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667000" y="4572000"/>
            <a:ext cx="762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638800" y="4648200"/>
            <a:ext cx="762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 dirty="0" smtClean="0"/>
              <a:t>Complications of </a:t>
            </a:r>
            <a:r>
              <a:rPr lang="en-US" dirty="0" err="1" smtClean="0"/>
              <a:t>Diaphyseal</a:t>
            </a:r>
            <a:r>
              <a:rPr lang="en-US" dirty="0" smtClean="0"/>
              <a:t> Forearm Fractures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8001000" cy="4537075"/>
          </a:xfrm>
        </p:spPr>
        <p:txBody>
          <a:bodyPr/>
          <a:lstStyle/>
          <a:p>
            <a:r>
              <a:rPr lang="en-US" sz="2400" dirty="0" err="1" smtClean="0"/>
              <a:t>Malunion</a:t>
            </a:r>
            <a:r>
              <a:rPr lang="en-US" sz="2400" dirty="0" smtClean="0"/>
              <a:t> leading to loss of rotation, cosmetic deformity</a:t>
            </a:r>
          </a:p>
          <a:p>
            <a:r>
              <a:rPr lang="en-US" sz="2400" dirty="0" err="1" smtClean="0"/>
              <a:t>Refracture</a:t>
            </a:r>
            <a:endParaRPr lang="en-US" sz="2400" dirty="0" smtClean="0"/>
          </a:p>
          <a:p>
            <a:pPr lvl="1"/>
            <a:r>
              <a:rPr lang="en-US" sz="2400" dirty="0" smtClean="0"/>
              <a:t>5% in </a:t>
            </a:r>
            <a:r>
              <a:rPr lang="en-US" sz="2400" dirty="0" err="1" smtClean="0"/>
              <a:t>diaphyseal</a:t>
            </a:r>
            <a:r>
              <a:rPr lang="en-US" sz="2400" dirty="0" smtClean="0"/>
              <a:t> forearm fractures</a:t>
            </a:r>
          </a:p>
          <a:p>
            <a:pPr lvl="1"/>
            <a:r>
              <a:rPr lang="en-US" sz="2400" dirty="0" smtClean="0"/>
              <a:t>Increased risk in greenstick and open fractures</a:t>
            </a:r>
          </a:p>
          <a:p>
            <a:pPr lvl="1"/>
            <a:r>
              <a:rPr lang="en-US" sz="2400" dirty="0" smtClean="0"/>
              <a:t>Incomplete healing at the time of cast removal may be a factor, so many forearms are casted for 10-12 weeks, especially in patients older than 8 </a:t>
            </a:r>
            <a:r>
              <a:rPr lang="en-US" sz="2400" dirty="0" err="1" smtClean="0"/>
              <a:t>yo</a:t>
            </a:r>
            <a:endParaRPr lang="en-US" sz="2400" dirty="0" smtClean="0"/>
          </a:p>
          <a:p>
            <a:r>
              <a:rPr lang="en-US" sz="2400" dirty="0" err="1" smtClean="0"/>
              <a:t>Synostosis</a:t>
            </a:r>
            <a:r>
              <a:rPr lang="en-US" sz="2400" dirty="0" smtClean="0"/>
              <a:t> – rare! </a:t>
            </a:r>
          </a:p>
          <a:p>
            <a:r>
              <a:rPr lang="en-US" sz="2400" dirty="0" smtClean="0"/>
              <a:t>Compartment syndrome</a:t>
            </a:r>
          </a:p>
          <a:p>
            <a:pPr lvl="1"/>
            <a:r>
              <a:rPr lang="en-US" sz="2400" dirty="0" smtClean="0"/>
              <a:t>Risk increased in surgically treated patients with longer operative times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dirty="0" smtClean="0"/>
              <a:t>Absolute Indications for Surgical Stabilization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3733800" cy="5334000"/>
          </a:xfrm>
        </p:spPr>
        <p:txBody>
          <a:bodyPr/>
          <a:lstStyle/>
          <a:p>
            <a:r>
              <a:rPr lang="en-US" sz="2400" dirty="0" smtClean="0"/>
              <a:t>Irreducible/unstable fractures that cannot be controlled in a cast</a:t>
            </a:r>
          </a:p>
          <a:p>
            <a:pPr lvl="1"/>
            <a:r>
              <a:rPr lang="en-US" sz="2400" dirty="0" smtClean="0"/>
              <a:t>Older, adolescent patients with less remodeling potential </a:t>
            </a:r>
          </a:p>
          <a:p>
            <a:pPr lvl="1"/>
            <a:r>
              <a:rPr lang="en-US" sz="2400" dirty="0" smtClean="0"/>
              <a:t>Proximal fractures with less remodeling potential (further away from the </a:t>
            </a:r>
            <a:r>
              <a:rPr lang="en-US" sz="2400" dirty="0" err="1" smtClean="0"/>
              <a:t>physis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Flexible </a:t>
            </a:r>
            <a:r>
              <a:rPr lang="en-US" sz="2400" dirty="0" err="1" smtClean="0"/>
              <a:t>Intramedullary</a:t>
            </a:r>
            <a:r>
              <a:rPr lang="en-US" sz="2400" dirty="0" smtClean="0"/>
              <a:t> Fixation (FIN) favored over plates/screws in pediatric population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169" t="17143" r="36606" b="4762"/>
          <a:stretch>
            <a:fillRect/>
          </a:stretch>
        </p:blipFill>
        <p:spPr bwMode="auto">
          <a:xfrm>
            <a:off x="3962400" y="1219200"/>
            <a:ext cx="137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815" t="34762" r="51852" b="2381"/>
          <a:stretch>
            <a:fillRect/>
          </a:stretch>
        </p:blipFill>
        <p:spPr bwMode="auto">
          <a:xfrm>
            <a:off x="5562600" y="1371600"/>
            <a:ext cx="1371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5990" t="47016" r="9902" b="21587"/>
          <a:stretch>
            <a:fillRect/>
          </a:stretch>
        </p:blipFill>
        <p:spPr bwMode="auto">
          <a:xfrm rot="5400000">
            <a:off x="5753101" y="2781299"/>
            <a:ext cx="457199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33645" t="6011" r="29320" b="4372"/>
          <a:stretch>
            <a:fillRect/>
          </a:stretch>
        </p:blipFill>
        <p:spPr bwMode="auto">
          <a:xfrm>
            <a:off x="4495800" y="1143000"/>
            <a:ext cx="217727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38264" t="12857" r="40220" b="5238"/>
          <a:stretch>
            <a:fillRect/>
          </a:stretch>
        </p:blipFill>
        <p:spPr bwMode="auto">
          <a:xfrm>
            <a:off x="6934200" y="1143000"/>
            <a:ext cx="13645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161519" cy="849776"/>
          </a:xfrm>
        </p:spPr>
        <p:txBody>
          <a:bodyPr/>
          <a:lstStyle/>
          <a:p>
            <a:r>
              <a:rPr lang="en-US" dirty="0" smtClean="0"/>
              <a:t>Relative Indications for Flexible Nailing (FIN)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810000"/>
          </a:xfrm>
        </p:spPr>
        <p:txBody>
          <a:bodyPr/>
          <a:lstStyle/>
          <a:p>
            <a:r>
              <a:rPr lang="en-US" dirty="0" smtClean="0"/>
              <a:t>Open injuries</a:t>
            </a:r>
          </a:p>
          <a:p>
            <a:r>
              <a:rPr lang="en-US" dirty="0" smtClean="0"/>
              <a:t>Floating elbows</a:t>
            </a:r>
          </a:p>
          <a:p>
            <a:r>
              <a:rPr lang="en-US" dirty="0" err="1" smtClean="0"/>
              <a:t>Polytrauma</a:t>
            </a:r>
            <a:endParaRPr lang="en-US" dirty="0" smtClean="0"/>
          </a:p>
          <a:p>
            <a:r>
              <a:rPr lang="en-US" dirty="0" smtClean="0"/>
              <a:t>Vascular injury</a:t>
            </a:r>
          </a:p>
          <a:p>
            <a:r>
              <a:rPr lang="en-US" dirty="0" smtClean="0"/>
              <a:t>Swelling precluding cast treatment</a:t>
            </a:r>
          </a:p>
          <a:p>
            <a:r>
              <a:rPr lang="en-US" dirty="0" smtClean="0"/>
              <a:t>Re-fracture</a:t>
            </a:r>
          </a:p>
          <a:p>
            <a:endParaRPr lang="en-US" dirty="0" smtClean="0"/>
          </a:p>
          <a:p>
            <a:pPr marL="342900" lvl="1" indent="-342900">
              <a:buNone/>
            </a:pPr>
            <a:r>
              <a:rPr lang="en-US" sz="2400" b="1" dirty="0" smtClean="0"/>
              <a:t>Closed reduction and casting is the “first line” treatment in all acute, displaced, closed pediatric forearm fractures. </a:t>
            </a: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dirty="0" smtClean="0"/>
              <a:t>Who gets plates and screws?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r>
              <a:rPr lang="en-US" sz="2400" dirty="0" smtClean="0"/>
              <a:t>Adolescent patients with adult pattern injuries</a:t>
            </a:r>
          </a:p>
          <a:p>
            <a:r>
              <a:rPr lang="en-US" sz="2400" dirty="0" err="1" smtClean="0"/>
              <a:t>Galeazzi</a:t>
            </a:r>
            <a:r>
              <a:rPr lang="en-US" sz="2400" dirty="0" smtClean="0"/>
              <a:t> </a:t>
            </a:r>
            <a:r>
              <a:rPr lang="en-US" sz="2400" dirty="0" err="1" smtClean="0"/>
              <a:t>fx</a:t>
            </a:r>
            <a:r>
              <a:rPr lang="en-US" sz="2400" dirty="0" smtClean="0"/>
              <a:t>-dl in adolescents- need near anatomic reduction of radius</a:t>
            </a:r>
          </a:p>
          <a:p>
            <a:r>
              <a:rPr lang="en-US" sz="2400" dirty="0" err="1" smtClean="0"/>
              <a:t>Metaphyseal</a:t>
            </a:r>
            <a:r>
              <a:rPr lang="en-US" sz="2400" dirty="0" smtClean="0"/>
              <a:t>/</a:t>
            </a:r>
            <a:r>
              <a:rPr lang="en-US" sz="2400" dirty="0" err="1" smtClean="0"/>
              <a:t>diaphyseal</a:t>
            </a:r>
            <a:r>
              <a:rPr lang="en-US" sz="2400" dirty="0" smtClean="0"/>
              <a:t> junction can be hard to control with IM rod (canal much larger than diameter of the rod)</a:t>
            </a:r>
          </a:p>
          <a:p>
            <a:r>
              <a:rPr lang="en-US" sz="2400" dirty="0" smtClean="0"/>
              <a:t>If open reduction is required, it may be easier to plate after the exposure than to pass an </a:t>
            </a:r>
            <a:r>
              <a:rPr lang="en-US" sz="2400" dirty="0" err="1" smtClean="0"/>
              <a:t>intramedullary</a:t>
            </a:r>
            <a:r>
              <a:rPr lang="en-US" sz="2400" dirty="0" smtClean="0"/>
              <a:t> flexible nail.</a:t>
            </a:r>
          </a:p>
          <a:p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FLEXIBLE INTRAMEDULLARY NAILS (FIN) are the most common fixation of pediatric </a:t>
            </a:r>
            <a:r>
              <a:rPr lang="en-US" sz="2400" dirty="0" err="1" smtClean="0"/>
              <a:t>diaphyseal</a:t>
            </a:r>
            <a:r>
              <a:rPr lang="en-US" sz="2400" dirty="0" smtClean="0"/>
              <a:t> forearm fractures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dirty="0" smtClean="0"/>
              <a:t>Irrigation and Debridement (open fractures common indication for FIN)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Time to antibiotics most important factor to decrease risk of infection</a:t>
            </a:r>
          </a:p>
          <a:p>
            <a:r>
              <a:rPr lang="en-US" sz="2400" dirty="0" smtClean="0"/>
              <a:t>Grade I open – controversial whether pediatric fractures need formal I&amp;D in OR, especially if the fracture is amenable to casting. </a:t>
            </a:r>
          </a:p>
          <a:p>
            <a:pPr lvl="1"/>
            <a:r>
              <a:rPr lang="en-US" sz="2400" dirty="0" smtClean="0"/>
              <a:t>Energy of injury</a:t>
            </a:r>
          </a:p>
          <a:p>
            <a:pPr lvl="1"/>
            <a:r>
              <a:rPr lang="en-US" sz="2400" dirty="0" smtClean="0"/>
              <a:t>Indoor </a:t>
            </a:r>
            <a:r>
              <a:rPr lang="en-US" sz="2400" dirty="0" err="1" smtClean="0"/>
              <a:t>vs</a:t>
            </a:r>
            <a:r>
              <a:rPr lang="en-US" sz="2400" dirty="0" smtClean="0"/>
              <a:t> outdoor</a:t>
            </a:r>
          </a:p>
          <a:p>
            <a:r>
              <a:rPr lang="en-US" sz="2400" dirty="0" smtClean="0"/>
              <a:t>Strong </a:t>
            </a:r>
            <a:r>
              <a:rPr lang="en-US" sz="2400" dirty="0"/>
              <a:t>consideration for </a:t>
            </a:r>
            <a:r>
              <a:rPr lang="en-US" sz="2400" dirty="0" smtClean="0"/>
              <a:t>FIN in open forearm fractures</a:t>
            </a:r>
            <a:endParaRPr lang="en-US" sz="2400" dirty="0"/>
          </a:p>
          <a:p>
            <a:pPr marL="914400" lvl="1" indent="-514350">
              <a:buNone/>
            </a:pPr>
            <a:r>
              <a:rPr lang="en-US" sz="2400" dirty="0"/>
              <a:t>- higher energy injury</a:t>
            </a:r>
          </a:p>
          <a:p>
            <a:pPr marL="914400" lvl="1" indent="-514350">
              <a:buNone/>
            </a:pPr>
            <a:r>
              <a:rPr lang="en-US" sz="2400" dirty="0"/>
              <a:t>- loss of soft tissue/</a:t>
            </a:r>
            <a:r>
              <a:rPr lang="en-US" sz="2400" dirty="0" err="1"/>
              <a:t>periosteal</a:t>
            </a:r>
            <a:r>
              <a:rPr lang="en-US" sz="2400" dirty="0"/>
              <a:t> envelope</a:t>
            </a:r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Technique -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Supine, radiolucent arm board / hand table</a:t>
            </a:r>
          </a:p>
          <a:p>
            <a:r>
              <a:rPr lang="en-US" dirty="0" smtClean="0"/>
              <a:t>Put arm board proximal enough to allow true lateral of elbow and forearm in external rotation</a:t>
            </a:r>
          </a:p>
          <a:p>
            <a:r>
              <a:rPr lang="en-US" dirty="0" err="1" smtClean="0"/>
              <a:t>Fluoro</a:t>
            </a:r>
            <a:r>
              <a:rPr lang="en-US" dirty="0" smtClean="0"/>
              <a:t> comes in from head of bed</a:t>
            </a:r>
          </a:p>
          <a:p>
            <a:r>
              <a:rPr lang="en-US" dirty="0" smtClean="0"/>
              <a:t>Select diameter of implants</a:t>
            </a:r>
          </a:p>
          <a:p>
            <a:pPr lvl="1"/>
            <a:r>
              <a:rPr lang="en-US" dirty="0" smtClean="0"/>
              <a:t>Drill opening canal at least 1mm larger than implant diameter if you use curved FINs</a:t>
            </a:r>
          </a:p>
          <a:p>
            <a:pPr lvl="1"/>
            <a:r>
              <a:rPr lang="en-US" dirty="0" smtClean="0"/>
              <a:t>Can use K-wires in younger children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8" name="Picture 4"/>
          <p:cNvPicPr>
            <a:picLocks noChangeAspect="1" noChangeArrowheads="1"/>
          </p:cNvPicPr>
          <p:nvPr/>
        </p:nvPicPr>
        <p:blipFill>
          <a:blip r:embed="rId2" cstate="print"/>
          <a:srcRect l="23935" t="1088" r="25940" b="16138"/>
          <a:stretch>
            <a:fillRect/>
          </a:stretch>
        </p:blipFill>
        <p:spPr bwMode="auto">
          <a:xfrm>
            <a:off x="3581400" y="152400"/>
            <a:ext cx="1905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9909" name="Text Box 5"/>
          <p:cNvSpPr txBox="1">
            <a:spLocks noChangeArrowheads="1"/>
          </p:cNvSpPr>
          <p:nvPr/>
        </p:nvSpPr>
        <p:spPr bwMode="auto">
          <a:xfrm>
            <a:off x="5791200" y="5029200"/>
            <a:ext cx="2835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Proximal - 1% </a:t>
            </a:r>
          </a:p>
        </p:txBody>
      </p:sp>
      <p:sp>
        <p:nvSpPr>
          <p:cNvPr id="379911" name="Text Box 7"/>
          <p:cNvSpPr txBox="1">
            <a:spLocks noChangeArrowheads="1"/>
          </p:cNvSpPr>
          <p:nvPr/>
        </p:nvSpPr>
        <p:spPr bwMode="auto">
          <a:xfrm>
            <a:off x="6172200" y="1066800"/>
            <a:ext cx="2520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Distal – 66% </a:t>
            </a:r>
          </a:p>
        </p:txBody>
      </p:sp>
      <p:sp>
        <p:nvSpPr>
          <p:cNvPr id="379912" name="Text Box 8"/>
          <p:cNvSpPr txBox="1">
            <a:spLocks noChangeArrowheads="1"/>
          </p:cNvSpPr>
          <p:nvPr/>
        </p:nvSpPr>
        <p:spPr bwMode="auto">
          <a:xfrm>
            <a:off x="6324600" y="2590800"/>
            <a:ext cx="2428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Shaft – 20% </a:t>
            </a:r>
          </a:p>
        </p:txBody>
      </p:sp>
      <p:sp>
        <p:nvSpPr>
          <p:cNvPr id="379913" name="Text Box 9"/>
          <p:cNvSpPr txBox="1">
            <a:spLocks noChangeArrowheads="1"/>
          </p:cNvSpPr>
          <p:nvPr/>
        </p:nvSpPr>
        <p:spPr bwMode="auto">
          <a:xfrm>
            <a:off x="6172200" y="228600"/>
            <a:ext cx="26114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Physis – 14% </a:t>
            </a:r>
          </a:p>
        </p:txBody>
      </p:sp>
      <p:sp>
        <p:nvSpPr>
          <p:cNvPr id="379914" name="Line 10"/>
          <p:cNvSpPr>
            <a:spLocks noChangeShapeType="1"/>
          </p:cNvSpPr>
          <p:nvPr/>
        </p:nvSpPr>
        <p:spPr bwMode="auto">
          <a:xfrm flipH="1" flipV="1">
            <a:off x="4800600" y="4572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79915" name="Line 11"/>
          <p:cNvSpPr>
            <a:spLocks noChangeShapeType="1"/>
          </p:cNvSpPr>
          <p:nvPr/>
        </p:nvSpPr>
        <p:spPr bwMode="auto">
          <a:xfrm flipH="1" flipV="1">
            <a:off x="4876800" y="914400"/>
            <a:ext cx="1295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79916" name="Line 12"/>
          <p:cNvSpPr>
            <a:spLocks noChangeShapeType="1"/>
          </p:cNvSpPr>
          <p:nvPr/>
        </p:nvSpPr>
        <p:spPr bwMode="auto">
          <a:xfrm flipH="1" flipV="1">
            <a:off x="5029200" y="28194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79917" name="Line 13"/>
          <p:cNvSpPr>
            <a:spLocks noChangeShapeType="1"/>
          </p:cNvSpPr>
          <p:nvPr/>
        </p:nvSpPr>
        <p:spPr bwMode="auto">
          <a:xfrm flipH="1">
            <a:off x="5105400" y="5334000"/>
            <a:ext cx="685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92066" cy="849776"/>
          </a:xfrm>
        </p:spPr>
        <p:txBody>
          <a:bodyPr/>
          <a:lstStyle/>
          <a:p>
            <a:r>
              <a:rPr lang="en-US" dirty="0" smtClean="0"/>
              <a:t>Frequency of Injury: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9" grpId="0"/>
      <p:bldP spid="379911" grpId="0"/>
      <p:bldP spid="379912" grpId="0"/>
      <p:bldP spid="379913" grpId="0"/>
      <p:bldP spid="379914" grpId="0" animBg="1"/>
      <p:bldP spid="379915" grpId="0" animBg="1"/>
      <p:bldP spid="379916" grpId="0" animBg="1"/>
      <p:bldP spid="3799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r>
              <a:rPr lang="en-US" dirty="0" smtClean="0"/>
              <a:t>Ulna - 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2133"/>
          </a:xfrm>
        </p:spPr>
        <p:txBody>
          <a:bodyPr/>
          <a:lstStyle/>
          <a:p>
            <a:r>
              <a:rPr lang="en-US" sz="2400" dirty="0" smtClean="0"/>
              <a:t>Ulna is often the easier bone to instrument/reduce</a:t>
            </a:r>
          </a:p>
          <a:p>
            <a:r>
              <a:rPr lang="en-US" sz="2400" dirty="0" smtClean="0"/>
              <a:t>May allow for single bone fixation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True lateral elbow in external rotation with forearm parallel to floor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Stab incision over </a:t>
            </a:r>
            <a:r>
              <a:rPr lang="en-US" sz="2400" dirty="0" err="1" smtClean="0"/>
              <a:t>olecranon</a:t>
            </a:r>
            <a:r>
              <a:rPr lang="en-US" sz="2400" dirty="0" smtClean="0"/>
              <a:t>, slightly radial 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Place pin or drill on starting point- more dorsal that you think! Check with </a:t>
            </a:r>
            <a:r>
              <a:rPr lang="en-US" sz="2400" dirty="0" err="1" smtClean="0"/>
              <a:t>fluoro</a:t>
            </a:r>
            <a:endParaRPr lang="en-US" sz="2400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1028" name="Picture 4" descr="C:\Users\CAHO.000\Box Sync\CMC\AAOS 2015 meeting\ICL flexible IMN\lat starting.jpg"/>
          <p:cNvPicPr>
            <a:picLocks noChangeAspect="1" noChangeArrowheads="1"/>
          </p:cNvPicPr>
          <p:nvPr/>
        </p:nvPicPr>
        <p:blipFill>
          <a:blip r:embed="rId2" cstate="print"/>
          <a:srcRect l="1756" b="11111"/>
          <a:stretch>
            <a:fillRect/>
          </a:stretch>
        </p:blipFill>
        <p:spPr bwMode="auto">
          <a:xfrm>
            <a:off x="304800" y="4648200"/>
            <a:ext cx="4263628" cy="2057400"/>
          </a:xfrm>
          <a:prstGeom prst="rect">
            <a:avLst/>
          </a:prstGeom>
          <a:noFill/>
        </p:spPr>
      </p:pic>
      <p:pic>
        <p:nvPicPr>
          <p:cNvPr id="1029" name="Picture 5" descr="C:\Users\CAHO.000\Box Sync\CMC\AAOS 2015 meeting\ICL flexible IMN\AP start.jpg"/>
          <p:cNvPicPr>
            <a:picLocks noChangeAspect="1" noChangeArrowheads="1"/>
          </p:cNvPicPr>
          <p:nvPr/>
        </p:nvPicPr>
        <p:blipFill>
          <a:blip r:embed="rId3" cstate="print"/>
          <a:srcRect l="61268" b="8140"/>
          <a:stretch>
            <a:fillRect/>
          </a:stretch>
        </p:blipFill>
        <p:spPr bwMode="auto">
          <a:xfrm rot="16200000">
            <a:off x="5281673" y="4319527"/>
            <a:ext cx="2466855" cy="2362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90600"/>
          </a:xfrm>
        </p:spPr>
        <p:txBody>
          <a:bodyPr/>
          <a:lstStyle/>
          <a:p>
            <a:r>
              <a:rPr lang="en-US" dirty="0" smtClean="0"/>
              <a:t>Ulna - 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252133"/>
          </a:xfrm>
        </p:spPr>
        <p:txBody>
          <a:bodyPr/>
          <a:lstStyle/>
          <a:p>
            <a:pPr marL="514350" indent="-514350">
              <a:buAutoNum type="arabicPeriod" startAt="4"/>
            </a:pPr>
            <a:r>
              <a:rPr lang="en-US" sz="2400" dirty="0" smtClean="0"/>
              <a:t>Drive K wire (slowly with drill) or FIN (mallet) to the fracture site</a:t>
            </a:r>
          </a:p>
          <a:p>
            <a:pPr marL="914400" lvl="1" indent="-514350">
              <a:buNone/>
            </a:pPr>
            <a:r>
              <a:rPr lang="en-US" sz="2400" dirty="0" smtClean="0"/>
              <a:t> - Any resistance needs to be checked under </a:t>
            </a:r>
            <a:r>
              <a:rPr lang="en-US" sz="2400" dirty="0" err="1" smtClean="0"/>
              <a:t>fluoro</a:t>
            </a:r>
            <a:r>
              <a:rPr lang="en-US" sz="2400" dirty="0" smtClean="0"/>
              <a:t>- Don’t perforate the cortex!</a:t>
            </a:r>
          </a:p>
          <a:p>
            <a:pPr marL="914400" lvl="1" indent="-514350">
              <a:buNone/>
            </a:pPr>
            <a:r>
              <a:rPr lang="en-US" sz="2400" dirty="0" smtClean="0"/>
              <a:t>- Consideration to smaller nail if difficulty passing</a:t>
            </a:r>
          </a:p>
          <a:p>
            <a:pPr marL="514350" indent="-514350">
              <a:buAutoNum type="arabicPeriod" startAt="4"/>
            </a:pPr>
            <a:r>
              <a:rPr lang="en-US" sz="2400" dirty="0" smtClean="0"/>
              <a:t>Reduce the ulna, pass nail</a:t>
            </a:r>
          </a:p>
          <a:p>
            <a:pPr marL="914400" lvl="1" indent="-514350">
              <a:buNone/>
            </a:pPr>
            <a:r>
              <a:rPr lang="en-US" sz="2400" dirty="0" smtClean="0"/>
              <a:t>OPEN if unsuccessful after 3-4 attempts at closed passage</a:t>
            </a:r>
          </a:p>
          <a:p>
            <a:pPr marL="514350" indent="-514350">
              <a:buAutoNum type="arabicPeriod" startAt="4"/>
            </a:pPr>
            <a:r>
              <a:rPr lang="en-US" sz="2400" dirty="0" smtClean="0"/>
              <a:t>Drive nail to about 1cm proximal to distal ulna </a:t>
            </a:r>
            <a:r>
              <a:rPr lang="en-US" sz="2400" dirty="0" err="1" smtClean="0"/>
              <a:t>physis</a:t>
            </a:r>
            <a:endParaRPr lang="en-US" sz="2400" dirty="0" smtClean="0"/>
          </a:p>
          <a:p>
            <a:pPr marL="514350" indent="-514350">
              <a:buAutoNum type="arabicPeriod" startAt="4"/>
            </a:pPr>
            <a:r>
              <a:rPr lang="en-US" sz="2400" dirty="0" smtClean="0"/>
              <a:t>Cut end so still </a:t>
            </a:r>
          </a:p>
          <a:p>
            <a:pPr marL="514350" indent="-514350">
              <a:buNone/>
            </a:pPr>
            <a:r>
              <a:rPr lang="en-US" sz="2400" dirty="0" smtClean="0"/>
              <a:t>	prominent enough </a:t>
            </a:r>
          </a:p>
          <a:p>
            <a:pPr marL="514350" indent="-514350">
              <a:buNone/>
            </a:pPr>
            <a:r>
              <a:rPr lang="en-US" sz="2400" dirty="0" smtClean="0"/>
              <a:t>	for removal (if needed)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207" t="15047" r="34334" b="55695"/>
          <a:stretch>
            <a:fillRect/>
          </a:stretch>
        </p:blipFill>
        <p:spPr bwMode="auto">
          <a:xfrm>
            <a:off x="4419600" y="4572000"/>
            <a:ext cx="4609011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Radius - 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25257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400" dirty="0" smtClean="0"/>
              <a:t>Assess radius alignment – consideration to single bone fixation with well molded long arm cast if acceptable and soft tissue allows</a:t>
            </a:r>
          </a:p>
          <a:p>
            <a:pPr marL="914400" lvl="1" indent="-514350">
              <a:buNone/>
            </a:pPr>
            <a:r>
              <a:rPr lang="en-US" sz="2400" dirty="0" smtClean="0"/>
              <a:t>- Need cast/splint with good </a:t>
            </a:r>
            <a:r>
              <a:rPr lang="en-US" sz="2400" dirty="0" err="1"/>
              <a:t>i</a:t>
            </a:r>
            <a:r>
              <a:rPr lang="en-US" sz="2400" dirty="0" err="1" smtClean="0"/>
              <a:t>nterosseous</a:t>
            </a:r>
            <a:r>
              <a:rPr lang="en-US" sz="2400" dirty="0" smtClean="0"/>
              <a:t> mold if single bone fixation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 Proceed with FIN if radius alignment unacceptable / unstable / open / severe swelling in FA</a:t>
            </a:r>
          </a:p>
        </p:txBody>
      </p:sp>
      <p:pic>
        <p:nvPicPr>
          <p:cNvPr id="4" name="Picture 3" descr="Single bone 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4114800"/>
            <a:ext cx="3352800" cy="2628106"/>
          </a:xfrm>
          <a:prstGeom prst="rect">
            <a:avLst/>
          </a:prstGeom>
        </p:spPr>
      </p:pic>
      <p:pic>
        <p:nvPicPr>
          <p:cNvPr id="5" name="Picture 4" descr="Single bone l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114800"/>
            <a:ext cx="3898900" cy="2561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- 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257800" cy="525213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3. Small incision between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compartments – “bare spot”. </a:t>
            </a:r>
            <a:r>
              <a:rPr lang="en-US" dirty="0" err="1" smtClean="0"/>
              <a:t>Tenotomies</a:t>
            </a:r>
            <a:r>
              <a:rPr lang="en-US" dirty="0" smtClean="0"/>
              <a:t> for dissection (protect SRN with retractors) </a:t>
            </a:r>
          </a:p>
          <a:p>
            <a:pPr>
              <a:buNone/>
            </a:pPr>
            <a:r>
              <a:rPr lang="en-US" dirty="0" smtClean="0"/>
              <a:t>	- Lister’s entry point = EPL rupture</a:t>
            </a:r>
          </a:p>
          <a:p>
            <a:pPr>
              <a:buNone/>
            </a:pPr>
            <a:r>
              <a:rPr lang="en-US" dirty="0" smtClean="0"/>
              <a:t>4. Open canal with drill + soft tissue protector</a:t>
            </a:r>
          </a:p>
          <a:p>
            <a:pPr>
              <a:buNone/>
            </a:pPr>
            <a:r>
              <a:rPr lang="en-US" dirty="0" smtClean="0"/>
              <a:t>	- aim proximally, </a:t>
            </a:r>
            <a:r>
              <a:rPr lang="en-US" dirty="0" err="1" smtClean="0"/>
              <a:t>ulnarly</a:t>
            </a:r>
            <a:r>
              <a:rPr lang="en-US" dirty="0" smtClean="0"/>
              <a:t> towards shaft</a:t>
            </a:r>
          </a:p>
          <a:p>
            <a:pPr>
              <a:buNone/>
            </a:pPr>
            <a:r>
              <a:rPr lang="en-US" dirty="0" smtClean="0"/>
              <a:t>5. </a:t>
            </a:r>
            <a:r>
              <a:rPr lang="en-US" dirty="0" err="1" smtClean="0"/>
              <a:t>Prebend</a:t>
            </a:r>
            <a:r>
              <a:rPr lang="en-US" dirty="0" smtClean="0"/>
              <a:t> 1cm of K wire at tip (10-15deg) to make the turn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759" t="39874" r="40625" b="39513"/>
          <a:stretch>
            <a:fillRect/>
          </a:stretch>
        </p:blipFill>
        <p:spPr bwMode="auto">
          <a:xfrm>
            <a:off x="5638800" y="3886200"/>
            <a:ext cx="3018972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9971" t="51829" r="31932" b="10554"/>
          <a:stretch>
            <a:fillRect/>
          </a:stretch>
        </p:blipFill>
        <p:spPr bwMode="auto">
          <a:xfrm>
            <a:off x="5581360" y="1295400"/>
            <a:ext cx="356264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/>
              <a:t>Radius 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6172200" cy="525213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6. </a:t>
            </a:r>
            <a:r>
              <a:rPr lang="en-US" sz="2400" dirty="0" smtClean="0"/>
              <a:t>If using K wire – can advance with drill using slow speed – assistant can stabilize the Forearm</a:t>
            </a:r>
          </a:p>
          <a:p>
            <a:pPr>
              <a:buNone/>
            </a:pPr>
            <a:r>
              <a:rPr lang="en-US" sz="2400" dirty="0" smtClean="0"/>
              <a:t>	- Mallet with T-handle chuck</a:t>
            </a:r>
          </a:p>
          <a:p>
            <a:pPr>
              <a:buNone/>
            </a:pPr>
            <a:r>
              <a:rPr lang="en-US" sz="2400" dirty="0" smtClean="0"/>
              <a:t>	- Any resistance – check under </a:t>
            </a:r>
            <a:r>
              <a:rPr lang="en-US" sz="2400" dirty="0" err="1" smtClean="0"/>
              <a:t>fluoro</a:t>
            </a:r>
            <a:r>
              <a:rPr lang="en-US" sz="2400" dirty="0" smtClean="0"/>
              <a:t>!</a:t>
            </a:r>
          </a:p>
          <a:p>
            <a:pPr>
              <a:buNone/>
            </a:pPr>
            <a:r>
              <a:rPr lang="en-US" sz="2400" dirty="0" smtClean="0"/>
              <a:t>7. Reduce the radius, pass FIN, advance to biceps </a:t>
            </a:r>
            <a:r>
              <a:rPr lang="en-US" sz="2400" dirty="0" err="1" smtClean="0"/>
              <a:t>tuberosity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 - Open the fracture if unsuccessful after 3-4 closed passage attempts</a:t>
            </a:r>
          </a:p>
          <a:p>
            <a:pPr>
              <a:buNone/>
            </a:pPr>
            <a:r>
              <a:rPr lang="en-US" sz="2400" dirty="0" smtClean="0"/>
              <a:t>8. Check true orthogonal AP and lateral views!</a:t>
            </a:r>
          </a:p>
          <a:p>
            <a:pPr>
              <a:buNone/>
            </a:pPr>
            <a:r>
              <a:rPr lang="en-US" sz="2400" dirty="0" smtClean="0"/>
              <a:t>9. Check for FDP tethering – passive extension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7678" t="50993" b="4702"/>
          <a:stretch>
            <a:fillRect/>
          </a:stretch>
        </p:blipFill>
        <p:spPr bwMode="auto">
          <a:xfrm>
            <a:off x="6705600" y="2057400"/>
            <a:ext cx="21240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dirty="0" smtClean="0"/>
              <a:t>FIN technique – To Bury or Not?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419600"/>
          </a:xfrm>
        </p:spPr>
        <p:txBody>
          <a:bodyPr/>
          <a:lstStyle/>
          <a:p>
            <a:r>
              <a:rPr lang="en-US" sz="2400" dirty="0" smtClean="0"/>
              <a:t>No difference in </a:t>
            </a:r>
            <a:r>
              <a:rPr lang="en-US" sz="2400" dirty="0" err="1" smtClean="0"/>
              <a:t>refracture</a:t>
            </a:r>
            <a:r>
              <a:rPr lang="en-US" sz="2400" dirty="0" smtClean="0"/>
              <a:t>, infection, complications  </a:t>
            </a:r>
          </a:p>
          <a:p>
            <a:pPr lvl="1"/>
            <a:r>
              <a:rPr lang="en-US" sz="2400" dirty="0" smtClean="0"/>
              <a:t>Buried pins may migrate out of the skin</a:t>
            </a:r>
          </a:p>
          <a:p>
            <a:r>
              <a:rPr lang="en-US" sz="2400" dirty="0" smtClean="0"/>
              <a:t>Burying the pins</a:t>
            </a:r>
          </a:p>
          <a:p>
            <a:pPr lvl="1"/>
            <a:r>
              <a:rPr lang="en-US" sz="2400" dirty="0" smtClean="0"/>
              <a:t>Withdraw nail 1cm, cut near skin, use tamp to mallet </a:t>
            </a:r>
          </a:p>
          <a:p>
            <a:pPr lvl="1"/>
            <a:r>
              <a:rPr lang="en-US" sz="2400" dirty="0" smtClean="0"/>
              <a:t>Need return to OR to remove HW</a:t>
            </a:r>
          </a:p>
          <a:p>
            <a:pPr lvl="1"/>
            <a:r>
              <a:rPr lang="en-US" sz="2400" dirty="0" smtClean="0"/>
              <a:t>Older children, open injuries</a:t>
            </a:r>
          </a:p>
          <a:p>
            <a:r>
              <a:rPr lang="en-US" sz="2400" dirty="0" smtClean="0"/>
              <a:t>Don’t bury the pins</a:t>
            </a:r>
          </a:p>
          <a:p>
            <a:pPr lvl="1"/>
            <a:r>
              <a:rPr lang="en-US" sz="2400" dirty="0" smtClean="0"/>
              <a:t>Bend ulna pin with pliers or cover with red robin catheter</a:t>
            </a:r>
          </a:p>
          <a:p>
            <a:pPr lvl="1"/>
            <a:r>
              <a:rPr lang="en-US" sz="2400" dirty="0" smtClean="0"/>
              <a:t>Need to remove in clinic at 4-5 weeks – can’t retain HW if there is delayed union</a:t>
            </a:r>
          </a:p>
          <a:p>
            <a:pPr lvl="1"/>
            <a:r>
              <a:rPr lang="en-US" sz="2400" dirty="0" smtClean="0"/>
              <a:t>No need to return to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Immobilization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Sugar </a:t>
            </a:r>
            <a:r>
              <a:rPr lang="en-US" dirty="0"/>
              <a:t>Tong Splint - bone bones </a:t>
            </a:r>
            <a:r>
              <a:rPr lang="en-US" dirty="0" smtClean="0"/>
              <a:t>instrumented</a:t>
            </a:r>
          </a:p>
          <a:p>
            <a:endParaRPr lang="en-US" dirty="0"/>
          </a:p>
          <a:p>
            <a:r>
              <a:rPr lang="en-US" dirty="0"/>
              <a:t>Long Arm Cast (</a:t>
            </a:r>
            <a:r>
              <a:rPr lang="en-US" dirty="0" err="1"/>
              <a:t>univalved</a:t>
            </a:r>
            <a:r>
              <a:rPr lang="en-US" dirty="0"/>
              <a:t>) – single bone </a:t>
            </a:r>
            <a:r>
              <a:rPr lang="en-US" dirty="0" smtClean="0"/>
              <a:t>fixation</a:t>
            </a:r>
          </a:p>
          <a:p>
            <a:pPr lvl="1"/>
            <a:r>
              <a:rPr lang="en-US" dirty="0" smtClean="0"/>
              <a:t>Good </a:t>
            </a:r>
            <a:r>
              <a:rPr lang="en-US" dirty="0" err="1" smtClean="0"/>
              <a:t>intraosseous</a:t>
            </a:r>
            <a:r>
              <a:rPr lang="en-US" dirty="0" smtClean="0"/>
              <a:t> mold</a:t>
            </a:r>
          </a:p>
          <a:p>
            <a:pPr lvl="1"/>
            <a:endParaRPr lang="en-US" dirty="0"/>
          </a:p>
          <a:p>
            <a:r>
              <a:rPr lang="en-US" dirty="0"/>
              <a:t>G</a:t>
            </a:r>
            <a:r>
              <a:rPr lang="en-US" dirty="0" smtClean="0"/>
              <a:t>enerally immobilize for 4-6 weeks and allow ROM when callus on 2 of 4 cortices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dirty="0" smtClean="0"/>
              <a:t>Return to Activities – </a:t>
            </a:r>
            <a:r>
              <a:rPr lang="en-US" dirty="0" err="1" smtClean="0"/>
              <a:t>Diaphyseal</a:t>
            </a:r>
            <a:r>
              <a:rPr lang="en-US" dirty="0" smtClean="0"/>
              <a:t> Forearm </a:t>
            </a:r>
            <a:r>
              <a:rPr lang="en-US" dirty="0" err="1" smtClean="0"/>
              <a:t>fxs</a:t>
            </a:r>
            <a:r>
              <a:rPr lang="en-US" dirty="0" smtClean="0"/>
              <a:t> – IN 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r>
              <a:rPr lang="en-US" sz="2400" dirty="0" smtClean="0"/>
              <a:t>&lt;8yo – LAC for 6 weeks, start ROM at 6 weeks and resume sports/ PE at 10-12 week mark</a:t>
            </a:r>
          </a:p>
          <a:p>
            <a:r>
              <a:rPr lang="en-US" sz="2400" dirty="0" smtClean="0"/>
              <a:t>&gt;8yo – LAC for 6 weeks -&gt; SAC for 6 weeks</a:t>
            </a:r>
          </a:p>
          <a:p>
            <a:pPr lvl="1"/>
            <a:r>
              <a:rPr lang="en-US" sz="2400" dirty="0" smtClean="0"/>
              <a:t>Some can resume sports/PE at the 12 week mark, but if there is still incomplete healing, it is reasonable to continue activity restrictions for another 4 weeks because of the risk of re-fractures</a:t>
            </a:r>
          </a:p>
          <a:p>
            <a:r>
              <a:rPr lang="en-US" sz="2400" dirty="0" smtClean="0"/>
              <a:t>Need for formal Physical therapy to regain motion is rare in children</a:t>
            </a:r>
          </a:p>
          <a:p>
            <a:pPr lvl="1"/>
            <a:r>
              <a:rPr lang="en-US" sz="2400" dirty="0" smtClean="0"/>
              <a:t>Demonstrate Home Exercise program when the cast comes off (</a:t>
            </a:r>
            <a:r>
              <a:rPr lang="en-US" sz="2400" dirty="0" err="1" smtClean="0"/>
              <a:t>pronation</a:t>
            </a:r>
            <a:r>
              <a:rPr lang="en-US" sz="2400" dirty="0" smtClean="0"/>
              <a:t>/ </a:t>
            </a:r>
            <a:r>
              <a:rPr lang="en-US" sz="2400" dirty="0" err="1" smtClean="0"/>
              <a:t>supination</a:t>
            </a:r>
            <a:r>
              <a:rPr lang="en-US" sz="2400" dirty="0" smtClean="0"/>
              <a:t>, forearm and wrist flexion/extension)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dirty="0" smtClean="0"/>
              <a:t>Pediatric Distal Radius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r>
              <a:rPr lang="en-US" sz="2400" dirty="0" smtClean="0"/>
              <a:t>By far and away, the most common fracture in children</a:t>
            </a:r>
          </a:p>
          <a:p>
            <a:r>
              <a:rPr lang="en-US" sz="2400" dirty="0" smtClean="0"/>
              <a:t>Vast majority can be treated with cast immobilization</a:t>
            </a:r>
          </a:p>
          <a:p>
            <a:r>
              <a:rPr lang="en-US" sz="2400" dirty="0" smtClean="0"/>
              <a:t>FOOSH most common mechanism of injury</a:t>
            </a:r>
          </a:p>
          <a:p>
            <a:r>
              <a:rPr lang="en-US" sz="2400" dirty="0" smtClean="0"/>
              <a:t>Distal radius </a:t>
            </a:r>
            <a:r>
              <a:rPr lang="en-US" sz="2400" dirty="0" err="1" smtClean="0"/>
              <a:t>physis</a:t>
            </a:r>
            <a:r>
              <a:rPr lang="en-US" sz="2400" dirty="0" smtClean="0"/>
              <a:t> accounts for 75-80% of radius growth</a:t>
            </a:r>
          </a:p>
          <a:p>
            <a:pPr lvl="1"/>
            <a:r>
              <a:rPr lang="en-US" sz="2400" dirty="0" smtClean="0"/>
              <a:t>The </a:t>
            </a:r>
            <a:r>
              <a:rPr lang="en-US" sz="2400" dirty="0" err="1"/>
              <a:t>metaphysis</a:t>
            </a:r>
            <a:r>
              <a:rPr lang="en-US" sz="2400" dirty="0"/>
              <a:t> is thin </a:t>
            </a:r>
            <a:r>
              <a:rPr lang="en-US" sz="2400" dirty="0" smtClean="0"/>
              <a:t>due to rapid growth with </a:t>
            </a:r>
            <a:r>
              <a:rPr lang="en-US" sz="2400" dirty="0" err="1" smtClean="0"/>
              <a:t>remodelling</a:t>
            </a:r>
            <a:r>
              <a:rPr lang="en-US" sz="2400" dirty="0" smtClean="0"/>
              <a:t>- this may predispose the distal radius to fracture</a:t>
            </a:r>
          </a:p>
          <a:p>
            <a:r>
              <a:rPr lang="en-US" sz="2400" dirty="0" smtClean="0"/>
              <a:t>Most common deformity is dorsal displacement</a:t>
            </a:r>
          </a:p>
          <a:p>
            <a:r>
              <a:rPr lang="en-US" sz="2400" dirty="0" smtClean="0"/>
              <a:t>Patterns</a:t>
            </a:r>
          </a:p>
          <a:p>
            <a:pPr lvl="1"/>
            <a:r>
              <a:rPr lang="en-US" sz="2400" dirty="0" smtClean="0"/>
              <a:t>Buckle</a:t>
            </a:r>
          </a:p>
          <a:p>
            <a:pPr lvl="1"/>
            <a:r>
              <a:rPr lang="en-US" sz="2400" dirty="0" smtClean="0"/>
              <a:t>Greenstick</a:t>
            </a:r>
          </a:p>
          <a:p>
            <a:pPr lvl="1"/>
            <a:r>
              <a:rPr lang="en-US" sz="2400" dirty="0" err="1" smtClean="0"/>
              <a:t>Metaphyseal</a:t>
            </a:r>
            <a:r>
              <a:rPr lang="en-US" sz="2400" dirty="0" smtClean="0"/>
              <a:t> Fractures</a:t>
            </a:r>
          </a:p>
          <a:p>
            <a:pPr lvl="1"/>
            <a:r>
              <a:rPr lang="en-US" sz="2400" dirty="0" err="1" smtClean="0"/>
              <a:t>Physeal</a:t>
            </a:r>
            <a:r>
              <a:rPr lang="en-US" sz="2400" dirty="0" smtClean="0"/>
              <a:t> Fractures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dirty="0" err="1" smtClean="0"/>
              <a:t>Metaphyseal</a:t>
            </a:r>
            <a:r>
              <a:rPr lang="en-US" dirty="0" smtClean="0"/>
              <a:t>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715000" cy="5252133"/>
          </a:xfrm>
        </p:spPr>
        <p:txBody>
          <a:bodyPr/>
          <a:lstStyle/>
          <a:p>
            <a:r>
              <a:rPr lang="en-US" sz="2000" dirty="0" err="1" smtClean="0"/>
              <a:t>Nondisplaced</a:t>
            </a:r>
            <a:r>
              <a:rPr lang="en-US" sz="2000" dirty="0" smtClean="0"/>
              <a:t> fractures can be treated with a cast for 4 weeks</a:t>
            </a:r>
          </a:p>
          <a:p>
            <a:r>
              <a:rPr lang="en-US" sz="2000" dirty="0" smtClean="0"/>
              <a:t>Displaced fractures – controversial!</a:t>
            </a:r>
          </a:p>
          <a:p>
            <a:pPr lvl="1"/>
            <a:r>
              <a:rPr lang="en-US" sz="2000" dirty="0" smtClean="0"/>
              <a:t>Traditionally – sedated, closed reduction with cast</a:t>
            </a:r>
          </a:p>
          <a:p>
            <a:pPr lvl="1"/>
            <a:r>
              <a:rPr lang="en-US" sz="2000" dirty="0" smtClean="0"/>
              <a:t>Recent reports of successful treatment cast </a:t>
            </a:r>
            <a:r>
              <a:rPr lang="en-US" sz="2000" u="sng" dirty="0" smtClean="0"/>
              <a:t>without</a:t>
            </a:r>
            <a:r>
              <a:rPr lang="en-US" sz="2000" dirty="0" smtClean="0"/>
              <a:t> manipulation in shortened, displaced distal radius fractures in patients &lt;11 </a:t>
            </a:r>
            <a:r>
              <a:rPr lang="en-US" sz="2000" dirty="0" err="1" smtClean="0"/>
              <a:t>yo</a:t>
            </a:r>
            <a:endParaRPr lang="en-US" sz="2000" dirty="0" smtClean="0"/>
          </a:p>
          <a:p>
            <a:pPr lvl="2"/>
            <a:r>
              <a:rPr lang="en-US" sz="2000" b="1" u="sng" dirty="0" smtClean="0"/>
              <a:t>Must mold the cast to correct </a:t>
            </a:r>
            <a:r>
              <a:rPr lang="en-US" sz="2000" b="1" u="sng" dirty="0" err="1" smtClean="0"/>
              <a:t>angulation</a:t>
            </a:r>
            <a:endParaRPr lang="en-US" sz="2000" b="1" u="sng" dirty="0" smtClean="0"/>
          </a:p>
          <a:p>
            <a:r>
              <a:rPr lang="en-US" sz="2000" b="0" dirty="0" smtClean="0"/>
              <a:t>Both Long arm and </a:t>
            </a:r>
            <a:r>
              <a:rPr lang="en-US" sz="2000" b="0" dirty="0"/>
              <a:t>S</a:t>
            </a:r>
            <a:r>
              <a:rPr lang="en-US" sz="2000" b="0" dirty="0" smtClean="0"/>
              <a:t>hort arm casts can maintain reduction if well molded</a:t>
            </a:r>
          </a:p>
        </p:txBody>
      </p:sp>
      <p:pic>
        <p:nvPicPr>
          <p:cNvPr id="1213442" name="Picture 2"/>
          <p:cNvPicPr>
            <a:picLocks noChangeAspect="1" noChangeArrowheads="1"/>
          </p:cNvPicPr>
          <p:nvPr/>
        </p:nvPicPr>
        <p:blipFill>
          <a:blip r:embed="rId2" cstate="print"/>
          <a:srcRect l="42568" t="31034" r="7081" b="15517"/>
          <a:stretch>
            <a:fillRect/>
          </a:stretch>
        </p:blipFill>
        <p:spPr bwMode="auto">
          <a:xfrm>
            <a:off x="6553200" y="3657600"/>
            <a:ext cx="2362200" cy="305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13443" name="Picture 3"/>
          <p:cNvPicPr>
            <a:picLocks noChangeAspect="1" noChangeArrowheads="1"/>
          </p:cNvPicPr>
          <p:nvPr/>
        </p:nvPicPr>
        <p:blipFill>
          <a:blip r:embed="rId3" cstate="print"/>
          <a:srcRect l="40688" t="38625" r="22444" b="27869"/>
          <a:stretch>
            <a:fillRect/>
          </a:stretch>
        </p:blipFill>
        <p:spPr bwMode="auto">
          <a:xfrm rot="19341191">
            <a:off x="6683617" y="1383210"/>
            <a:ext cx="2063422" cy="2281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Influencing Treatment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077200" cy="5029200"/>
          </a:xfrm>
        </p:spPr>
        <p:txBody>
          <a:bodyPr/>
          <a:lstStyle/>
          <a:p>
            <a:r>
              <a:rPr lang="en-US" dirty="0"/>
              <a:t>Anatomic location</a:t>
            </a:r>
          </a:p>
          <a:p>
            <a:pPr lvl="1"/>
            <a:r>
              <a:rPr lang="en-US" dirty="0"/>
              <a:t>Proximal third, Midshaft, Distal third</a:t>
            </a:r>
          </a:p>
          <a:p>
            <a:pPr lvl="1"/>
            <a:r>
              <a:rPr lang="en-US" dirty="0"/>
              <a:t>Closer to the Distal Physis = More </a:t>
            </a:r>
            <a:r>
              <a:rPr lang="en-US" dirty="0" smtClean="0"/>
              <a:t>remodeling </a:t>
            </a:r>
            <a:r>
              <a:rPr lang="en-US" dirty="0"/>
              <a:t>potential</a:t>
            </a:r>
          </a:p>
          <a:p>
            <a:r>
              <a:rPr lang="en-US" dirty="0"/>
              <a:t>Age</a:t>
            </a:r>
          </a:p>
          <a:p>
            <a:pPr lvl="1"/>
            <a:r>
              <a:rPr lang="en-US" dirty="0" smtClean="0"/>
              <a:t>Older patients have less remodeling potential (Females &gt;10 </a:t>
            </a:r>
            <a:r>
              <a:rPr lang="en-US" dirty="0" err="1" smtClean="0"/>
              <a:t>yo</a:t>
            </a:r>
            <a:r>
              <a:rPr lang="en-US" dirty="0" smtClean="0"/>
              <a:t>, Males &gt;12 </a:t>
            </a:r>
            <a:r>
              <a:rPr lang="en-US" dirty="0" err="1" smtClean="0"/>
              <a:t>yo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Fracture variants</a:t>
            </a:r>
          </a:p>
          <a:p>
            <a:pPr lvl="1"/>
            <a:r>
              <a:rPr lang="en-US" dirty="0"/>
              <a:t>Greenstick, </a:t>
            </a:r>
            <a:r>
              <a:rPr lang="en-US" dirty="0" err="1"/>
              <a:t>Monteggia</a:t>
            </a:r>
            <a:r>
              <a:rPr lang="en-US" dirty="0"/>
              <a:t>, </a:t>
            </a:r>
            <a:r>
              <a:rPr lang="en-US" dirty="0" err="1" smtClean="0"/>
              <a:t>Galeazzi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dirty="0" smtClean="0"/>
              <a:t>Distal Radius </a:t>
            </a:r>
            <a:r>
              <a:rPr lang="en-US" dirty="0" err="1" smtClean="0"/>
              <a:t>Physeal</a:t>
            </a:r>
            <a:r>
              <a:rPr lang="en-US" dirty="0" smtClean="0"/>
              <a:t>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419600" cy="5124293"/>
          </a:xfrm>
        </p:spPr>
        <p:txBody>
          <a:bodyPr/>
          <a:lstStyle/>
          <a:p>
            <a:r>
              <a:rPr lang="en-US" sz="2400" dirty="0" smtClean="0"/>
              <a:t>Managed similarly to </a:t>
            </a:r>
            <a:r>
              <a:rPr lang="en-US" sz="2400" dirty="0" err="1" smtClean="0"/>
              <a:t>metaphyseal</a:t>
            </a:r>
            <a:r>
              <a:rPr lang="en-US" sz="2400" dirty="0" smtClean="0"/>
              <a:t> fractures</a:t>
            </a:r>
          </a:p>
          <a:p>
            <a:r>
              <a:rPr lang="en-US" sz="2400" dirty="0" smtClean="0"/>
              <a:t>TIMELY reduction as these heal rapidly  (3-4 weeks)</a:t>
            </a:r>
          </a:p>
          <a:p>
            <a:r>
              <a:rPr lang="en-US" sz="2400" dirty="0" smtClean="0"/>
              <a:t>Reduction (or re-reduction) after 7-10 days may damage the </a:t>
            </a:r>
            <a:r>
              <a:rPr lang="en-US" sz="2400" dirty="0" err="1" smtClean="0"/>
              <a:t>physis</a:t>
            </a:r>
            <a:r>
              <a:rPr lang="en-US" sz="2400" dirty="0" smtClean="0"/>
              <a:t> and lead to </a:t>
            </a:r>
            <a:r>
              <a:rPr lang="en-US" sz="2400" dirty="0" err="1" smtClean="0"/>
              <a:t>physeal</a:t>
            </a:r>
            <a:r>
              <a:rPr lang="en-US" sz="2400" dirty="0" smtClean="0"/>
              <a:t> arrest</a:t>
            </a:r>
          </a:p>
          <a:p>
            <a:r>
              <a:rPr lang="en-US" sz="2400" dirty="0" smtClean="0"/>
              <a:t>Large remodeling potential</a:t>
            </a:r>
          </a:p>
          <a:p>
            <a:r>
              <a:rPr lang="en-US" sz="2400" dirty="0" smtClean="0"/>
              <a:t>SH III and IV fractures require anatomic reduction and require surgery if they are displaced</a:t>
            </a:r>
          </a:p>
          <a:p>
            <a:endParaRPr lang="en-US" dirty="0"/>
          </a:p>
        </p:txBody>
      </p:sp>
      <p:pic>
        <p:nvPicPr>
          <p:cNvPr id="1212418" name="Picture 2"/>
          <p:cNvPicPr>
            <a:picLocks noChangeAspect="1" noChangeArrowheads="1"/>
          </p:cNvPicPr>
          <p:nvPr/>
        </p:nvPicPr>
        <p:blipFill>
          <a:blip r:embed="rId2" cstate="print"/>
          <a:srcRect l="22593" t="1900" r="24005" b="3122"/>
          <a:stretch>
            <a:fillRect/>
          </a:stretch>
        </p:blipFill>
        <p:spPr bwMode="auto">
          <a:xfrm>
            <a:off x="4876800" y="1219200"/>
            <a:ext cx="1981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2419" name="Picture 3"/>
          <p:cNvPicPr>
            <a:picLocks noChangeAspect="1" noChangeArrowheads="1"/>
          </p:cNvPicPr>
          <p:nvPr/>
        </p:nvPicPr>
        <p:blipFill>
          <a:blip r:embed="rId3" cstate="print"/>
          <a:srcRect l="27511" t="5660" r="28614" b="7547"/>
          <a:stretch>
            <a:fillRect/>
          </a:stretch>
        </p:blipFill>
        <p:spPr bwMode="auto">
          <a:xfrm>
            <a:off x="7086600" y="1219200"/>
            <a:ext cx="190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Ulna </a:t>
            </a:r>
            <a:r>
              <a:rPr lang="en-US" dirty="0" err="1" smtClean="0"/>
              <a:t>Physeal</a:t>
            </a:r>
            <a:r>
              <a:rPr lang="en-US" dirty="0" smtClean="0"/>
              <a:t> Injuries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Rare!</a:t>
            </a:r>
          </a:p>
          <a:p>
            <a:r>
              <a:rPr lang="en-US" dirty="0" smtClean="0"/>
              <a:t>High risk of </a:t>
            </a:r>
            <a:r>
              <a:rPr lang="en-US" dirty="0" err="1" smtClean="0"/>
              <a:t>physeal</a:t>
            </a:r>
            <a:r>
              <a:rPr lang="en-US" dirty="0" smtClean="0"/>
              <a:t> arrest but rarely symptomatic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Remodelling</a:t>
            </a:r>
            <a:r>
              <a:rPr lang="en-US" dirty="0" smtClean="0"/>
              <a:t> of SH I DR </a:t>
            </a:r>
            <a:r>
              <a:rPr lang="en-US" dirty="0" err="1" smtClean="0"/>
              <a:t>fx</a:t>
            </a:r>
            <a:r>
              <a:rPr lang="en-US" dirty="0" smtClean="0"/>
              <a:t> in a 7yo M </a:t>
            </a:r>
            <a:endParaRPr lang="en-US" dirty="0"/>
          </a:p>
        </p:txBody>
      </p:sp>
      <p:pic>
        <p:nvPicPr>
          <p:cNvPr id="1214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001" t="1813" r="29468" b="3898"/>
          <a:stretch>
            <a:fillRect/>
          </a:stretch>
        </p:blipFill>
        <p:spPr bwMode="auto">
          <a:xfrm>
            <a:off x="533400" y="1295400"/>
            <a:ext cx="1874982" cy="420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4467" name="Picture 3"/>
          <p:cNvPicPr>
            <a:picLocks noChangeAspect="1" noChangeArrowheads="1"/>
          </p:cNvPicPr>
          <p:nvPr/>
        </p:nvPicPr>
        <p:blipFill>
          <a:blip r:embed="rId3" cstate="print"/>
          <a:srcRect l="22012" t="9174" r="32507" b="6258"/>
          <a:stretch>
            <a:fillRect/>
          </a:stretch>
        </p:blipFill>
        <p:spPr bwMode="auto">
          <a:xfrm>
            <a:off x="3276600" y="1219200"/>
            <a:ext cx="1883899" cy="420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4468" name="Picture 4"/>
          <p:cNvPicPr>
            <a:picLocks noChangeAspect="1" noChangeArrowheads="1"/>
          </p:cNvPicPr>
          <p:nvPr/>
        </p:nvPicPr>
        <p:blipFill>
          <a:blip r:embed="rId4" cstate="print"/>
          <a:srcRect l="28432" t="1480" r="34556" b="20074"/>
          <a:stretch>
            <a:fillRect/>
          </a:stretch>
        </p:blipFill>
        <p:spPr bwMode="auto">
          <a:xfrm>
            <a:off x="6096000" y="1219200"/>
            <a:ext cx="199136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5562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weeks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562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months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5562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months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514600" y="3124200"/>
            <a:ext cx="685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334000" y="3124200"/>
            <a:ext cx="685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dirty="0" smtClean="0"/>
              <a:t>Operative Treatment of Distal Radius Fractures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2133"/>
          </a:xfrm>
        </p:spPr>
        <p:txBody>
          <a:bodyPr/>
          <a:lstStyle/>
          <a:p>
            <a:r>
              <a:rPr lang="en-US" sz="2000" dirty="0" smtClean="0"/>
              <a:t>Indications – open fracture, irreducible fractures, compartment syndrome, carpal tunnel syndrome, severe swelling precluding casting, </a:t>
            </a:r>
            <a:r>
              <a:rPr lang="en-US" sz="2000" dirty="0" err="1" smtClean="0"/>
              <a:t>ipsilateral</a:t>
            </a:r>
            <a:r>
              <a:rPr lang="en-US" sz="2000" dirty="0" smtClean="0"/>
              <a:t> injuries, inability to maintain acceptable reduction in a cast</a:t>
            </a:r>
          </a:p>
          <a:p>
            <a:r>
              <a:rPr lang="en-US" sz="2000" dirty="0" smtClean="0"/>
              <a:t>Smooth K-wires </a:t>
            </a:r>
          </a:p>
          <a:p>
            <a:pPr lvl="1"/>
            <a:r>
              <a:rPr lang="en-US" sz="2000" dirty="0" smtClean="0"/>
              <a:t>Often need to cross the </a:t>
            </a:r>
            <a:r>
              <a:rPr lang="en-US" sz="2000" dirty="0" err="1" smtClean="0"/>
              <a:t>physis</a:t>
            </a:r>
            <a:r>
              <a:rPr lang="en-US" sz="2000" dirty="0" smtClean="0"/>
              <a:t> to obtain fixation – smooth K-wires minimize damage to the </a:t>
            </a:r>
            <a:r>
              <a:rPr lang="en-US" sz="2000" dirty="0" err="1" smtClean="0"/>
              <a:t>physis</a:t>
            </a:r>
            <a:endParaRPr lang="en-US" sz="2000" dirty="0" smtClean="0"/>
          </a:p>
          <a:p>
            <a:r>
              <a:rPr lang="en-US" sz="2000" dirty="0" smtClean="0"/>
              <a:t>Plate fixation – rare. Generally for those with unstable </a:t>
            </a:r>
            <a:r>
              <a:rPr lang="en-US" sz="2000" dirty="0" err="1"/>
              <a:t>v</a:t>
            </a:r>
            <a:r>
              <a:rPr lang="en-US" sz="2000" dirty="0" err="1" smtClean="0"/>
              <a:t>olar</a:t>
            </a:r>
            <a:r>
              <a:rPr lang="en-US" sz="2000" dirty="0" smtClean="0"/>
              <a:t> Barton’s fracture-dislocation </a:t>
            </a:r>
            <a:r>
              <a:rPr lang="en-US" dirty="0" smtClean="0"/>
              <a:t>variant </a:t>
            </a:r>
            <a:endParaRPr lang="en-US" dirty="0"/>
          </a:p>
        </p:txBody>
      </p:sp>
      <p:pic>
        <p:nvPicPr>
          <p:cNvPr id="1216515" name="Picture 3"/>
          <p:cNvPicPr>
            <a:picLocks noChangeAspect="1" noChangeArrowheads="1"/>
          </p:cNvPicPr>
          <p:nvPr/>
        </p:nvPicPr>
        <p:blipFill>
          <a:blip r:embed="rId2" cstate="print"/>
          <a:srcRect l="26641" t="28284" r="43515" b="37550"/>
          <a:stretch>
            <a:fillRect/>
          </a:stretch>
        </p:blipFill>
        <p:spPr bwMode="auto">
          <a:xfrm>
            <a:off x="5486400" y="4572000"/>
            <a:ext cx="1619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6517" name="Picture 5"/>
          <p:cNvPicPr>
            <a:picLocks noChangeAspect="1" noChangeArrowheads="1"/>
          </p:cNvPicPr>
          <p:nvPr/>
        </p:nvPicPr>
        <p:blipFill>
          <a:blip r:embed="rId3" cstate="print"/>
          <a:srcRect l="17027" r="12029" b="13043"/>
          <a:stretch>
            <a:fillRect/>
          </a:stretch>
        </p:blipFill>
        <p:spPr bwMode="auto">
          <a:xfrm>
            <a:off x="7648575" y="4465320"/>
            <a:ext cx="1495425" cy="239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6518" name="Picture 6"/>
          <p:cNvPicPr>
            <a:picLocks noChangeAspect="1" noChangeArrowheads="1"/>
          </p:cNvPicPr>
          <p:nvPr/>
        </p:nvPicPr>
        <p:blipFill>
          <a:blip r:embed="rId4" cstate="print"/>
          <a:srcRect l="24902" t="16089" r="18627" b="29961"/>
          <a:stretch>
            <a:fillRect/>
          </a:stretch>
        </p:blipFill>
        <p:spPr bwMode="auto">
          <a:xfrm>
            <a:off x="931816" y="4800600"/>
            <a:ext cx="211618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6934200" y="5410200"/>
            <a:ext cx="8382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371600"/>
          </a:xfrm>
        </p:spPr>
        <p:txBody>
          <a:bodyPr/>
          <a:lstStyle/>
          <a:p>
            <a:r>
              <a:rPr lang="en-US" dirty="0" smtClean="0"/>
              <a:t>Return to Activities – Distal Radius </a:t>
            </a:r>
            <a:r>
              <a:rPr lang="en-US" dirty="0" err="1" smtClean="0"/>
              <a:t>fxs</a:t>
            </a:r>
            <a:r>
              <a:rPr lang="en-US" dirty="0" smtClean="0"/>
              <a:t> – IN GENERAL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sz="2400" dirty="0" smtClean="0"/>
              <a:t>For pediatric distal radius fracture patterns, the cast can generally come off between 4-6 weeks depending on the fracture pattern (torus = 4 weeks, complete fracture = 6 weeks).</a:t>
            </a:r>
          </a:p>
          <a:p>
            <a:r>
              <a:rPr lang="en-US" sz="2400" dirty="0" smtClean="0"/>
              <a:t>Activity restrictions generally for 3-4 weeks while the child is regaining motion</a:t>
            </a:r>
          </a:p>
          <a:p>
            <a:r>
              <a:rPr lang="en-US" sz="2400" dirty="0" smtClean="0"/>
              <a:t>Adult pattern distal radius fractures in adolescents that require ORIF generally take until post-op week 10-12 until they can resume full activities</a:t>
            </a:r>
          </a:p>
          <a:p>
            <a:r>
              <a:rPr lang="en-US" sz="2400" dirty="0" smtClean="0"/>
              <a:t>PT is rarely needed for pediatric distal radius fractures, but it may be appropriate in adolescents who sustained a higher energy injury and may take longer to regain motion after ORIF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Complications of Distal Radius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r>
              <a:rPr lang="en-US" sz="2000" dirty="0" err="1" smtClean="0"/>
              <a:t>Malunion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Radiographic </a:t>
            </a:r>
            <a:r>
              <a:rPr lang="en-US" sz="2000" dirty="0" err="1" smtClean="0"/>
              <a:t>malunion</a:t>
            </a:r>
            <a:r>
              <a:rPr lang="en-US" sz="2000" dirty="0" smtClean="0"/>
              <a:t> is common, but symptomatic </a:t>
            </a:r>
            <a:r>
              <a:rPr lang="en-US" sz="2000" dirty="0" err="1" smtClean="0"/>
              <a:t>malunion</a:t>
            </a:r>
            <a:r>
              <a:rPr lang="en-US" sz="2000" dirty="0" smtClean="0"/>
              <a:t> rare</a:t>
            </a:r>
          </a:p>
          <a:p>
            <a:r>
              <a:rPr lang="en-US" sz="2000" dirty="0" smtClean="0"/>
              <a:t>Re-fractures</a:t>
            </a:r>
          </a:p>
          <a:p>
            <a:pPr lvl="1"/>
            <a:r>
              <a:rPr lang="en-US" sz="2000" dirty="0" smtClean="0"/>
              <a:t>Less common than in </a:t>
            </a:r>
            <a:r>
              <a:rPr lang="en-US" sz="2000" dirty="0" err="1" smtClean="0"/>
              <a:t>diaphyseal</a:t>
            </a:r>
            <a:r>
              <a:rPr lang="en-US" sz="2000" dirty="0" smtClean="0"/>
              <a:t> fractures</a:t>
            </a:r>
          </a:p>
          <a:p>
            <a:r>
              <a:rPr lang="en-US" sz="2000" dirty="0" err="1" smtClean="0"/>
              <a:t>Physeal</a:t>
            </a:r>
            <a:r>
              <a:rPr lang="en-US" sz="2000" dirty="0" smtClean="0"/>
              <a:t> arrest in </a:t>
            </a:r>
            <a:r>
              <a:rPr lang="en-US" sz="2000" dirty="0" err="1" smtClean="0"/>
              <a:t>physeal</a:t>
            </a:r>
            <a:r>
              <a:rPr lang="en-US" sz="2000" dirty="0" smtClean="0"/>
              <a:t> fractures</a:t>
            </a:r>
          </a:p>
          <a:p>
            <a:pPr lvl="1"/>
            <a:r>
              <a:rPr lang="en-US" sz="2000" dirty="0" smtClean="0"/>
              <a:t>Not commonly associated with </a:t>
            </a:r>
            <a:r>
              <a:rPr lang="en-US" sz="2000" dirty="0" err="1" smtClean="0"/>
              <a:t>metaphyseal</a:t>
            </a:r>
            <a:r>
              <a:rPr lang="en-US" sz="2000" dirty="0" smtClean="0"/>
              <a:t> fractures unless there is a longitudinal fracture line from the </a:t>
            </a:r>
            <a:r>
              <a:rPr lang="en-US" sz="2000" dirty="0" err="1" smtClean="0"/>
              <a:t>metaphyseal</a:t>
            </a:r>
            <a:r>
              <a:rPr lang="en-US" sz="2000" dirty="0" smtClean="0"/>
              <a:t> fracture extending to the </a:t>
            </a:r>
            <a:r>
              <a:rPr lang="en-US" sz="2000" dirty="0" err="1" smtClean="0"/>
              <a:t>physis</a:t>
            </a:r>
            <a:r>
              <a:rPr lang="en-US" sz="2000" dirty="0" smtClean="0"/>
              <a:t> (Peterson I </a:t>
            </a:r>
            <a:r>
              <a:rPr lang="en-US" sz="2000" dirty="0" err="1" smtClean="0"/>
              <a:t>physeal</a:t>
            </a:r>
            <a:r>
              <a:rPr lang="en-US" sz="2000" dirty="0" smtClean="0"/>
              <a:t> fracture pattern)</a:t>
            </a:r>
          </a:p>
          <a:p>
            <a:pPr lvl="1"/>
            <a:r>
              <a:rPr lang="en-US" sz="2000" dirty="0" smtClean="0"/>
              <a:t>Rare occurrence in distal radius fractures but common in distal ulna </a:t>
            </a:r>
            <a:r>
              <a:rPr lang="en-US" sz="2000" dirty="0" err="1" smtClean="0"/>
              <a:t>physeal</a:t>
            </a:r>
            <a:r>
              <a:rPr lang="en-US" sz="2000" dirty="0" smtClean="0"/>
              <a:t> fractures</a:t>
            </a:r>
          </a:p>
          <a:p>
            <a:pPr lvl="1"/>
            <a:r>
              <a:rPr lang="en-US" sz="2000" dirty="0" smtClean="0"/>
              <a:t>Patients with </a:t>
            </a:r>
            <a:r>
              <a:rPr lang="en-US" sz="2000" dirty="0" err="1" smtClean="0"/>
              <a:t>physeal</a:t>
            </a:r>
            <a:r>
              <a:rPr lang="en-US" sz="2000" dirty="0" smtClean="0"/>
              <a:t> fractures should be observed for at least a year to identify </a:t>
            </a:r>
            <a:r>
              <a:rPr lang="en-US" sz="2000" dirty="0" err="1" smtClean="0"/>
              <a:t>physeal</a:t>
            </a:r>
            <a:r>
              <a:rPr lang="en-US" sz="2000" dirty="0" smtClean="0"/>
              <a:t> arrest early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3578"/>
            <a:ext cx="6932919" cy="891220"/>
          </a:xfrm>
        </p:spPr>
        <p:txBody>
          <a:bodyPr/>
          <a:lstStyle/>
          <a:p>
            <a:r>
              <a:rPr lang="en-US" sz="3200" dirty="0" err="1" smtClean="0"/>
              <a:t>Physeal</a:t>
            </a:r>
            <a:r>
              <a:rPr lang="en-US" sz="3200" dirty="0" smtClean="0"/>
              <a:t> arrest in a 12 </a:t>
            </a:r>
            <a:r>
              <a:rPr lang="en-US" sz="3200" dirty="0" err="1" smtClean="0"/>
              <a:t>yo</a:t>
            </a:r>
            <a:r>
              <a:rPr lang="en-US" sz="3200" dirty="0" smtClean="0"/>
              <a:t> male-  7 months after a subtle SH III </a:t>
            </a:r>
            <a:r>
              <a:rPr lang="en-US" sz="3200" dirty="0" err="1" smtClean="0"/>
              <a:t>nondisplaced</a:t>
            </a:r>
            <a:r>
              <a:rPr lang="en-US" sz="3200" dirty="0" smtClean="0"/>
              <a:t> DR </a:t>
            </a:r>
            <a:r>
              <a:rPr lang="en-US" sz="3200" dirty="0" err="1" smtClean="0"/>
              <a:t>fx</a:t>
            </a:r>
            <a:endParaRPr lang="en-US" sz="3200" dirty="0"/>
          </a:p>
        </p:txBody>
      </p:sp>
      <p:pic>
        <p:nvPicPr>
          <p:cNvPr id="1215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972" t="21396" r="13498" b="29647"/>
          <a:stretch>
            <a:fillRect/>
          </a:stretch>
        </p:blipFill>
        <p:spPr bwMode="auto">
          <a:xfrm>
            <a:off x="5334000" y="1600200"/>
            <a:ext cx="3586480" cy="489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5491" name="Picture 3"/>
          <p:cNvPicPr>
            <a:picLocks noChangeAspect="1" noChangeArrowheads="1"/>
          </p:cNvPicPr>
          <p:nvPr/>
        </p:nvPicPr>
        <p:blipFill>
          <a:blip r:embed="rId3" cstate="print"/>
          <a:srcRect l="16718" t="18970" r="42604" b="43212"/>
          <a:stretch>
            <a:fillRect/>
          </a:stretch>
        </p:blipFill>
        <p:spPr bwMode="auto">
          <a:xfrm>
            <a:off x="228600" y="1600200"/>
            <a:ext cx="4191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4572000" y="3276600"/>
            <a:ext cx="685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86000" y="4419600"/>
            <a:ext cx="6096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dirty="0" smtClean="0"/>
              <a:t>Carpal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707"/>
            <a:ext cx="5410200" cy="5252133"/>
          </a:xfrm>
        </p:spPr>
        <p:txBody>
          <a:bodyPr/>
          <a:lstStyle/>
          <a:p>
            <a:r>
              <a:rPr lang="en-US" sz="2400" dirty="0" smtClean="0"/>
              <a:t>Carpal bone fractures other than </a:t>
            </a:r>
            <a:r>
              <a:rPr lang="en-US" sz="2400" dirty="0" err="1" smtClean="0"/>
              <a:t>scaphoid</a:t>
            </a:r>
            <a:r>
              <a:rPr lang="en-US" sz="2400" dirty="0" smtClean="0"/>
              <a:t> </a:t>
            </a:r>
            <a:r>
              <a:rPr lang="en-US" sz="2400" dirty="0" err="1" smtClean="0"/>
              <a:t>fxs</a:t>
            </a:r>
            <a:r>
              <a:rPr lang="en-US" sz="2400" dirty="0" smtClean="0"/>
              <a:t> are extremely rare and typically due massive high energy injury</a:t>
            </a:r>
          </a:p>
          <a:p>
            <a:r>
              <a:rPr lang="en-US" sz="2400" dirty="0" smtClean="0"/>
              <a:t>The cartilaginous nature of the carpal bones in a child protects the carpal bone from fracture</a:t>
            </a:r>
          </a:p>
          <a:p>
            <a:r>
              <a:rPr lang="en-US" sz="2400" dirty="0" smtClean="0"/>
              <a:t>Apparent </a:t>
            </a:r>
            <a:r>
              <a:rPr lang="en-US" sz="2400" dirty="0" err="1" smtClean="0"/>
              <a:t>intercarpal</a:t>
            </a:r>
            <a:r>
              <a:rPr lang="en-US" sz="2400" dirty="0" smtClean="0"/>
              <a:t> widening may be due to incomplete ossification of the pediatric wrist – this is often read as ‘</a:t>
            </a:r>
            <a:r>
              <a:rPr lang="en-US" sz="2400" dirty="0" err="1" smtClean="0"/>
              <a:t>scapholunate</a:t>
            </a:r>
            <a:r>
              <a:rPr lang="en-US" sz="2400" dirty="0" smtClean="0"/>
              <a:t> widening’ by inexperienced providers. </a:t>
            </a:r>
            <a:r>
              <a:rPr lang="en-US" sz="2400" dirty="0" err="1" smtClean="0"/>
              <a:t>Contralateral</a:t>
            </a:r>
            <a:r>
              <a:rPr lang="en-US" sz="2400" dirty="0" smtClean="0"/>
              <a:t> wrist XR are helpful if there is a concern for pathologic widening.</a:t>
            </a:r>
            <a:endParaRPr lang="en-US" sz="2400" dirty="0"/>
          </a:p>
        </p:txBody>
      </p:sp>
      <p:pic>
        <p:nvPicPr>
          <p:cNvPr id="1505281" name="Picture 1"/>
          <p:cNvPicPr>
            <a:picLocks noChangeAspect="1" noChangeArrowheads="1"/>
          </p:cNvPicPr>
          <p:nvPr/>
        </p:nvPicPr>
        <p:blipFill>
          <a:blip r:embed="rId2" cstate="print"/>
          <a:srcRect l="5556" t="7461" r="32906" b="15695"/>
          <a:stretch>
            <a:fillRect/>
          </a:stretch>
        </p:blipFill>
        <p:spPr bwMode="auto">
          <a:xfrm>
            <a:off x="5943600" y="1752600"/>
            <a:ext cx="301262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dirty="0" err="1" smtClean="0"/>
              <a:t>Scaphoid</a:t>
            </a:r>
            <a:r>
              <a:rPr lang="en-US" dirty="0" smtClean="0"/>
              <a:t>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r>
              <a:rPr lang="en-US" sz="2400" dirty="0" smtClean="0"/>
              <a:t>In young children, usually avulsion-type </a:t>
            </a:r>
            <a:r>
              <a:rPr lang="en-US" sz="2400" dirty="0" err="1" smtClean="0"/>
              <a:t>fx</a:t>
            </a:r>
            <a:r>
              <a:rPr lang="en-US" sz="2400" dirty="0" smtClean="0"/>
              <a:t> of distal pole</a:t>
            </a:r>
          </a:p>
          <a:p>
            <a:r>
              <a:rPr lang="en-US" sz="2400" dirty="0" smtClean="0"/>
              <a:t>Adolescents have </a:t>
            </a:r>
            <a:r>
              <a:rPr lang="en-US" sz="2400" dirty="0" err="1" smtClean="0"/>
              <a:t>scaphoid</a:t>
            </a:r>
            <a:r>
              <a:rPr lang="en-US" sz="2400" dirty="0" smtClean="0"/>
              <a:t> injury patterns similar to adults</a:t>
            </a:r>
          </a:p>
          <a:p>
            <a:r>
              <a:rPr lang="en-US" sz="2400" dirty="0" smtClean="0"/>
              <a:t>Physical exam similar to adult - Mild swelling, TTP snuffbox</a:t>
            </a:r>
          </a:p>
          <a:p>
            <a:r>
              <a:rPr lang="en-US" sz="2400" dirty="0" smtClean="0"/>
              <a:t>Radiographic </a:t>
            </a:r>
            <a:r>
              <a:rPr lang="en-US" sz="2400" dirty="0" err="1" smtClean="0"/>
              <a:t>scaphoid</a:t>
            </a:r>
            <a:r>
              <a:rPr lang="en-US" sz="2400" dirty="0" smtClean="0"/>
              <a:t> series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adial and </a:t>
            </a:r>
            <a:r>
              <a:rPr lang="en-US" sz="2400" dirty="0" err="1" smtClean="0"/>
              <a:t>ulnar</a:t>
            </a:r>
            <a:r>
              <a:rPr lang="en-US" sz="2400" dirty="0" smtClean="0"/>
              <a:t> deviated PA views with the wrist in 30deg of extension</a:t>
            </a:r>
          </a:p>
          <a:p>
            <a:pPr lvl="1"/>
            <a:r>
              <a:rPr lang="en-US" sz="2400" dirty="0" err="1" smtClean="0"/>
              <a:t>Pronated</a:t>
            </a:r>
            <a:r>
              <a:rPr lang="en-US" sz="2400" dirty="0" smtClean="0"/>
              <a:t> oblique view </a:t>
            </a:r>
          </a:p>
          <a:p>
            <a:pPr lvl="1"/>
            <a:r>
              <a:rPr lang="en-US" sz="2400" dirty="0" smtClean="0"/>
              <a:t>True lateral and PA</a:t>
            </a:r>
          </a:p>
          <a:p>
            <a:pPr lvl="1"/>
            <a:r>
              <a:rPr lang="en-US" sz="2400" dirty="0" smtClean="0"/>
              <a:t>Comparison views of </a:t>
            </a:r>
            <a:r>
              <a:rPr lang="en-US" sz="2400" dirty="0" err="1" smtClean="0"/>
              <a:t>contralateral</a:t>
            </a:r>
            <a:r>
              <a:rPr lang="en-US" sz="2400" dirty="0" smtClean="0"/>
              <a:t> side if needed.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 err="1" smtClean="0"/>
              <a:t>Scaphoid</a:t>
            </a:r>
            <a:r>
              <a:rPr lang="en-US" dirty="0" smtClean="0"/>
              <a:t>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5461840"/>
          </a:xfrm>
        </p:spPr>
        <p:txBody>
          <a:bodyPr/>
          <a:lstStyle/>
          <a:p>
            <a:r>
              <a:rPr lang="en-US" sz="2000" dirty="0" err="1" smtClean="0"/>
              <a:t>Nondisplaced</a:t>
            </a:r>
            <a:r>
              <a:rPr lang="en-US" sz="2000" dirty="0" smtClean="0"/>
              <a:t>, acute  – thumb </a:t>
            </a:r>
            <a:r>
              <a:rPr lang="en-US" sz="2000" dirty="0" err="1" smtClean="0"/>
              <a:t>spica</a:t>
            </a:r>
            <a:r>
              <a:rPr lang="en-US" sz="2000" dirty="0" smtClean="0"/>
              <a:t> cast for 4-8 weeks, may need 3 months in cast (</a:t>
            </a:r>
            <a:r>
              <a:rPr lang="en-US" sz="2000" dirty="0" err="1" smtClean="0"/>
              <a:t>esp</a:t>
            </a:r>
            <a:r>
              <a:rPr lang="en-US" sz="2000" dirty="0" smtClean="0"/>
              <a:t> proximal pole)</a:t>
            </a:r>
          </a:p>
          <a:p>
            <a:r>
              <a:rPr lang="en-US" sz="2000" dirty="0" smtClean="0"/>
              <a:t>Unstable, displaced acute fractures – ORIF with headless compression screw</a:t>
            </a:r>
          </a:p>
          <a:p>
            <a:r>
              <a:rPr lang="en-US" sz="2000" dirty="0" smtClean="0"/>
              <a:t>Chronic </a:t>
            </a:r>
            <a:r>
              <a:rPr lang="en-US" sz="2000" dirty="0" err="1" smtClean="0"/>
              <a:t>nonunions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1/3 of pediatric </a:t>
            </a:r>
            <a:r>
              <a:rPr lang="en-US" sz="2000" dirty="0" err="1" smtClean="0"/>
              <a:t>scaphoid</a:t>
            </a:r>
            <a:r>
              <a:rPr lang="en-US" sz="2000" dirty="0" smtClean="0"/>
              <a:t> fractures present as chronic </a:t>
            </a:r>
            <a:r>
              <a:rPr lang="en-US" sz="2000" dirty="0" err="1" smtClean="0"/>
              <a:t>nonunions</a:t>
            </a:r>
            <a:endParaRPr lang="en-US" sz="2000" dirty="0" smtClean="0"/>
          </a:p>
          <a:p>
            <a:pPr lvl="1"/>
            <a:r>
              <a:rPr lang="en-US" sz="2000" dirty="0" smtClean="0"/>
              <a:t>Approach similarly to adult chronic </a:t>
            </a:r>
            <a:r>
              <a:rPr lang="en-US" sz="2000" dirty="0" err="1" smtClean="0"/>
              <a:t>nonunions</a:t>
            </a:r>
            <a:r>
              <a:rPr lang="en-US" sz="2000" dirty="0" smtClean="0"/>
              <a:t> – </a:t>
            </a:r>
            <a:r>
              <a:rPr lang="en-US" sz="2000" dirty="0" err="1" smtClean="0"/>
              <a:t>vascularized</a:t>
            </a:r>
            <a:r>
              <a:rPr lang="en-US" sz="2000" dirty="0" smtClean="0"/>
              <a:t>/</a:t>
            </a:r>
            <a:r>
              <a:rPr lang="en-US" sz="2000" dirty="0" err="1" smtClean="0"/>
              <a:t>nonvascularized</a:t>
            </a:r>
            <a:r>
              <a:rPr lang="en-US" sz="2000" dirty="0" smtClean="0"/>
              <a:t> bone graft, correct humpback, ORIF</a:t>
            </a:r>
            <a:endParaRPr lang="en-US" sz="2000" dirty="0"/>
          </a:p>
        </p:txBody>
      </p:sp>
      <p:pic>
        <p:nvPicPr>
          <p:cNvPr id="1540098" name="Picture 2"/>
          <p:cNvPicPr>
            <a:picLocks noChangeAspect="1" noChangeArrowheads="1"/>
          </p:cNvPicPr>
          <p:nvPr/>
        </p:nvPicPr>
        <p:blipFill>
          <a:blip r:embed="rId2" cstate="print"/>
          <a:srcRect l="33701" t="16667" r="27784" b="42857"/>
          <a:stretch>
            <a:fillRect/>
          </a:stretch>
        </p:blipFill>
        <p:spPr bwMode="auto">
          <a:xfrm>
            <a:off x="0" y="4419599"/>
            <a:ext cx="2209800" cy="234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40099" name="Picture 3"/>
          <p:cNvPicPr>
            <a:picLocks noChangeAspect="1" noChangeArrowheads="1"/>
          </p:cNvPicPr>
          <p:nvPr/>
        </p:nvPicPr>
        <p:blipFill>
          <a:blip r:embed="rId3" cstate="print"/>
          <a:srcRect l="25962" t="4000" r="29628" b="56000"/>
          <a:stretch>
            <a:fillRect/>
          </a:stretch>
        </p:blipFill>
        <p:spPr bwMode="auto">
          <a:xfrm>
            <a:off x="2285999" y="4419600"/>
            <a:ext cx="2193471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40100" name="Picture 4"/>
          <p:cNvPicPr>
            <a:picLocks noChangeAspect="1" noChangeArrowheads="1"/>
          </p:cNvPicPr>
          <p:nvPr/>
        </p:nvPicPr>
        <p:blipFill>
          <a:blip r:embed="rId4" cstate="print"/>
          <a:srcRect l="22434" t="26574" r="25005" b="32444"/>
          <a:stretch>
            <a:fillRect/>
          </a:stretch>
        </p:blipFill>
        <p:spPr bwMode="auto">
          <a:xfrm>
            <a:off x="4724400" y="4419600"/>
            <a:ext cx="21336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40101" name="Picture 5"/>
          <p:cNvPicPr>
            <a:picLocks noChangeAspect="1" noChangeArrowheads="1"/>
          </p:cNvPicPr>
          <p:nvPr/>
        </p:nvPicPr>
        <p:blipFill>
          <a:blip r:embed="rId5" cstate="print"/>
          <a:srcRect l="38824" t="15091" r="15686" b="38364"/>
          <a:stretch>
            <a:fillRect/>
          </a:stretch>
        </p:blipFill>
        <p:spPr bwMode="auto">
          <a:xfrm>
            <a:off x="6934200" y="4419600"/>
            <a:ext cx="22098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r>
              <a:rPr lang="en-US" dirty="0"/>
              <a:t>Forearm Fracture Acceptability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80% of growth of radius and ulna occur distally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Remodeling is from </a:t>
            </a:r>
            <a:r>
              <a:rPr lang="en-US" sz="2800" dirty="0" err="1"/>
              <a:t>physeal</a:t>
            </a:r>
            <a:r>
              <a:rPr lang="en-US" sz="2800" dirty="0"/>
              <a:t> growth and appositional new bone filling concavity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The More Distal the Fracture, the Better the </a:t>
            </a:r>
            <a:r>
              <a:rPr lang="en-US" sz="2800" dirty="0" err="1"/>
              <a:t>Remodelling</a:t>
            </a:r>
            <a:endParaRPr lang="en-US" sz="2800" dirty="0"/>
          </a:p>
        </p:txBody>
      </p:sp>
      <p:pic>
        <p:nvPicPr>
          <p:cNvPr id="116742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 l="25684" r="28656" b="7449"/>
          <a:stretch>
            <a:fillRect/>
          </a:stretch>
        </p:blipFill>
        <p:spPr>
          <a:xfrm>
            <a:off x="4572000" y="1143000"/>
            <a:ext cx="1855788" cy="5105400"/>
          </a:xfrm>
          <a:noFill/>
          <a:ln>
            <a:solidFill>
              <a:schemeClr val="tx1"/>
            </a:solidFill>
          </a:ln>
        </p:spPr>
      </p:pic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3" cstate="print"/>
          <a:srcRect l="48106" t="26923" r="19427" b="3847"/>
          <a:stretch>
            <a:fillRect/>
          </a:stretch>
        </p:blipFill>
        <p:spPr bwMode="auto">
          <a:xfrm>
            <a:off x="6629400" y="1219200"/>
            <a:ext cx="19050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Hand Fractures in Children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Non-Physeal - 64%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Non-Displaced – 55%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Closed – 95%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3400" y="396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Important to know how to treat the other percentage!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772400" cy="1143000"/>
          </a:xfrm>
          <a:noFill/>
          <a:ln/>
        </p:spPr>
        <p:txBody>
          <a:bodyPr/>
          <a:lstStyle/>
          <a:p>
            <a:pPr algn="l"/>
            <a:r>
              <a:rPr lang="en-US" dirty="0"/>
              <a:t>Evaluation of Hand </a:t>
            </a:r>
            <a:r>
              <a:rPr lang="en-US" dirty="0" smtClean="0"/>
              <a:t>Fractures in Children</a:t>
            </a:r>
            <a:endParaRPr lang="en-US" dirty="0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4876800" cy="5334000"/>
          </a:xfrm>
        </p:spPr>
        <p:txBody>
          <a:bodyPr/>
          <a:lstStyle/>
          <a:p>
            <a:r>
              <a:rPr lang="en-US" sz="2800" dirty="0"/>
              <a:t>Integrity of skin and </a:t>
            </a:r>
            <a:r>
              <a:rPr lang="en-US" sz="2800" dirty="0" smtClean="0"/>
              <a:t>nail – if there is bleeding exuding from around the nail and an underlying distal phalanx fracture, it is an open fracture!</a:t>
            </a:r>
            <a:endParaRPr lang="en-US" sz="2800" dirty="0"/>
          </a:p>
          <a:p>
            <a:r>
              <a:rPr lang="en-US" sz="2800" dirty="0"/>
              <a:t>Alignment of fingers</a:t>
            </a:r>
          </a:p>
          <a:p>
            <a:r>
              <a:rPr lang="en-US" sz="2800" dirty="0" err="1"/>
              <a:t>Neurovasc</a:t>
            </a:r>
            <a:r>
              <a:rPr lang="en-US" sz="2800" dirty="0"/>
              <a:t> exam</a:t>
            </a:r>
          </a:p>
          <a:p>
            <a:r>
              <a:rPr lang="en-US" sz="2800" dirty="0"/>
              <a:t>XR any time there is a h/o trauma accompanied by pain and swelling – don’t assume it’s ‘just a sprain’!</a:t>
            </a:r>
          </a:p>
        </p:txBody>
      </p:sp>
      <p:pic>
        <p:nvPicPr>
          <p:cNvPr id="16077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12000"/>
          </a:blip>
          <a:srcRect l="39032" r="23738" b="45491"/>
          <a:stretch>
            <a:fillRect/>
          </a:stretch>
        </p:blipFill>
        <p:spPr>
          <a:xfrm>
            <a:off x="5562600" y="1219200"/>
            <a:ext cx="1474787" cy="3124200"/>
          </a:xfrm>
          <a:ln>
            <a:solidFill>
              <a:schemeClr val="tx1"/>
            </a:solidFill>
          </a:ln>
        </p:spPr>
      </p:pic>
      <p:pic>
        <p:nvPicPr>
          <p:cNvPr id="160775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37022" r="37909" b="37257"/>
          <a:stretch>
            <a:fillRect/>
          </a:stretch>
        </p:blipFill>
        <p:spPr>
          <a:xfrm>
            <a:off x="7086600" y="3352800"/>
            <a:ext cx="1952625" cy="3124200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  <a:noFill/>
          <a:ln/>
        </p:spPr>
        <p:txBody>
          <a:bodyPr/>
          <a:lstStyle/>
          <a:p>
            <a:r>
              <a:rPr lang="en-US" sz="3600" dirty="0"/>
              <a:t>Check </a:t>
            </a:r>
            <a:r>
              <a:rPr lang="en-US" sz="3600" dirty="0" smtClean="0"/>
              <a:t>Clinical Rotation </a:t>
            </a:r>
            <a:r>
              <a:rPr lang="en-US" sz="3600" dirty="0"/>
              <a:t>and </a:t>
            </a:r>
            <a:r>
              <a:rPr lang="en-US" sz="3600" dirty="0" err="1"/>
              <a:t>Angulation</a:t>
            </a:r>
            <a:r>
              <a:rPr lang="en-US" sz="3600" dirty="0"/>
              <a:t>!</a:t>
            </a:r>
          </a:p>
        </p:txBody>
      </p:sp>
      <p:pic>
        <p:nvPicPr>
          <p:cNvPr id="166915" name="Picture 3" descr="Jose Vargas 15318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1292" t="19221" r="20708" b="1063"/>
          <a:stretch>
            <a:fillRect/>
          </a:stretch>
        </p:blipFill>
        <p:spPr>
          <a:xfrm>
            <a:off x="4419600" y="914400"/>
            <a:ext cx="3990975" cy="4114800"/>
          </a:xfrm>
          <a:noFill/>
          <a:ln>
            <a:solidFill>
              <a:schemeClr val="tx1"/>
            </a:solidFill>
          </a:ln>
        </p:spPr>
      </p:pic>
      <p:pic>
        <p:nvPicPr>
          <p:cNvPr id="166917" name="Picture 5" descr="Jose Vargas 1531806 both hand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67200" y="2286000"/>
            <a:ext cx="4618567" cy="3463925"/>
          </a:xfrm>
          <a:noFill/>
          <a:ln>
            <a:solidFill>
              <a:schemeClr val="tx1"/>
            </a:solidFill>
          </a:ln>
        </p:spPr>
      </p:pic>
      <p:pic>
        <p:nvPicPr>
          <p:cNvPr id="16691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33542" t="4176" r="29356" b="40143"/>
          <a:stretch>
            <a:fillRect/>
          </a:stretch>
        </p:blipFill>
        <p:spPr>
          <a:xfrm>
            <a:off x="304800" y="914400"/>
            <a:ext cx="3886200" cy="4572000"/>
          </a:xfr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5638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Injured RF 2 months ago – minimal radiographic deformity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51816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Minimal </a:t>
            </a:r>
            <a:r>
              <a:rPr lang="en-US" dirty="0" err="1" smtClean="0"/>
              <a:t>angulation</a:t>
            </a:r>
            <a:r>
              <a:rPr lang="en-US" dirty="0" smtClean="0"/>
              <a:t> with fingers extended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5943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Overlap and </a:t>
            </a:r>
            <a:r>
              <a:rPr lang="en-US" dirty="0" err="1" smtClean="0"/>
              <a:t>signficant</a:t>
            </a:r>
            <a:r>
              <a:rPr lang="en-US" dirty="0" smtClean="0"/>
              <a:t> clinical deformity with full composite fist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Return to Activities – Finger and Hand Fractures– IN GENERAL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Most require immobilization for only 3-4 weeks then are allowed to start ROM at home</a:t>
            </a:r>
          </a:p>
          <a:p>
            <a:r>
              <a:rPr lang="en-US" sz="2400" dirty="0" smtClean="0"/>
              <a:t>There is usually enough healing at that point to let the child resume PE.</a:t>
            </a:r>
          </a:p>
          <a:p>
            <a:pPr lvl="1"/>
            <a:r>
              <a:rPr lang="en-US" sz="2400" dirty="0" smtClean="0"/>
              <a:t>No contact sports or rough play for another 3-4 weeks, but buddy taping may be considered to allow the child to resume sports if the family is counseled regarding the risk of re-fracture with early return to play.</a:t>
            </a:r>
          </a:p>
          <a:p>
            <a:r>
              <a:rPr lang="en-US" sz="2400" dirty="0" smtClean="0"/>
              <a:t>OT is rarely needed for uncomplicated fractures treated with casting or CRPP</a:t>
            </a:r>
          </a:p>
          <a:p>
            <a:r>
              <a:rPr lang="en-US" sz="2400" dirty="0" smtClean="0"/>
              <a:t>OT may need needed in complex </a:t>
            </a:r>
            <a:r>
              <a:rPr lang="en-US" sz="2400" dirty="0" err="1" smtClean="0"/>
              <a:t>intraarticular</a:t>
            </a:r>
            <a:r>
              <a:rPr lang="en-US" sz="2400" dirty="0" smtClean="0"/>
              <a:t> fractures that require ORIF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Phalangeal Neck Fractures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495800" cy="5257800"/>
          </a:xfrm>
        </p:spPr>
        <p:txBody>
          <a:bodyPr/>
          <a:lstStyle/>
          <a:p>
            <a:r>
              <a:rPr lang="en-US" sz="2800" dirty="0"/>
              <a:t>Often Missed, referred late</a:t>
            </a:r>
          </a:p>
          <a:p>
            <a:r>
              <a:rPr lang="en-US" sz="2800" dirty="0"/>
              <a:t>Healing obliterates </a:t>
            </a:r>
            <a:r>
              <a:rPr lang="en-US" sz="2800" dirty="0" err="1" smtClean="0"/>
              <a:t>subcondylar</a:t>
            </a:r>
            <a:r>
              <a:rPr lang="en-US" sz="2800" dirty="0" smtClean="0"/>
              <a:t> </a:t>
            </a:r>
            <a:r>
              <a:rPr lang="en-US" sz="2800" dirty="0" err="1"/>
              <a:t>fossa</a:t>
            </a:r>
            <a:r>
              <a:rPr lang="en-US" sz="2800" dirty="0"/>
              <a:t>, limits flexion</a:t>
            </a:r>
          </a:p>
          <a:p>
            <a:r>
              <a:rPr lang="en-US" sz="2800" dirty="0" smtClean="0"/>
              <a:t>This is an unstable </a:t>
            </a:r>
            <a:r>
              <a:rPr lang="en-US" sz="2800" dirty="0"/>
              <a:t>fracture </a:t>
            </a:r>
            <a:r>
              <a:rPr lang="en-US" sz="2800" dirty="0" smtClean="0"/>
              <a:t>– needs </a:t>
            </a:r>
            <a:r>
              <a:rPr lang="en-US" sz="2800" dirty="0"/>
              <a:t>surgical stabilization</a:t>
            </a:r>
          </a:p>
          <a:p>
            <a:r>
              <a:rPr lang="en-US" sz="2800" dirty="0"/>
              <a:t>If </a:t>
            </a:r>
            <a:r>
              <a:rPr lang="en-US" sz="2800" dirty="0" smtClean="0"/>
              <a:t>already healed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Open treatment </a:t>
            </a:r>
            <a:r>
              <a:rPr lang="en-US" sz="2400" dirty="0" smtClean="0"/>
              <a:t>has risks of  </a:t>
            </a:r>
            <a:r>
              <a:rPr lang="en-US" sz="2400" dirty="0"/>
              <a:t>AVN, stiffness</a:t>
            </a:r>
          </a:p>
        </p:txBody>
      </p:sp>
      <p:pic>
        <p:nvPicPr>
          <p:cNvPr id="19661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 l="56075" t="27377" r="32245" b="25803"/>
          <a:stretch>
            <a:fillRect/>
          </a:stretch>
        </p:blipFill>
        <p:spPr>
          <a:xfrm>
            <a:off x="5334000" y="1066800"/>
            <a:ext cx="1576388" cy="4953000"/>
          </a:xfrm>
          <a:ln>
            <a:solidFill>
              <a:schemeClr val="tx1"/>
            </a:solidFill>
          </a:ln>
        </p:spPr>
      </p:pic>
      <p:pic>
        <p:nvPicPr>
          <p:cNvPr id="7" name="Picture 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9000" y="1066800"/>
            <a:ext cx="1714500" cy="4953000"/>
          </a:xfrm>
          <a:ln>
            <a:solidFill>
              <a:schemeClr val="tx1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30611" t="30478" r="35995" b="19522"/>
          <a:stretch>
            <a:fillRect/>
          </a:stretch>
        </p:blipFill>
        <p:spPr>
          <a:xfrm>
            <a:off x="457200" y="1143000"/>
            <a:ext cx="4191000" cy="4041775"/>
          </a:xfrm>
          <a:noFill/>
          <a:ln>
            <a:solidFill>
              <a:schemeClr val="tx1"/>
            </a:solidFill>
          </a:ln>
        </p:spPr>
      </p:pic>
      <p:pic>
        <p:nvPicPr>
          <p:cNvPr id="19763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56058" r="16708" b="42781"/>
          <a:stretch>
            <a:fillRect/>
          </a:stretch>
        </p:blipFill>
        <p:spPr>
          <a:xfrm>
            <a:off x="5410200" y="762000"/>
            <a:ext cx="3052762" cy="5029200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Physeal Phalangeal Fractures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495800" cy="5486400"/>
          </a:xfrm>
        </p:spPr>
        <p:txBody>
          <a:bodyPr/>
          <a:lstStyle/>
          <a:p>
            <a:r>
              <a:rPr lang="en-US" dirty="0"/>
              <a:t>SH II “Extra-octave” fracture of SF most common</a:t>
            </a:r>
          </a:p>
          <a:p>
            <a:r>
              <a:rPr lang="en-US" dirty="0"/>
              <a:t>Usually treated with reduction </a:t>
            </a:r>
            <a:r>
              <a:rPr lang="en-US" dirty="0" smtClean="0"/>
              <a:t>(pencil in the </a:t>
            </a:r>
            <a:r>
              <a:rPr lang="en-US" dirty="0" err="1" smtClean="0"/>
              <a:t>webspace</a:t>
            </a:r>
            <a:r>
              <a:rPr lang="en-US" dirty="0" smtClean="0"/>
              <a:t> as a fulcrum) and casting </a:t>
            </a:r>
            <a:endParaRPr lang="en-US" dirty="0"/>
          </a:p>
          <a:p>
            <a:r>
              <a:rPr lang="en-US" dirty="0"/>
              <a:t>Check </a:t>
            </a:r>
            <a:r>
              <a:rPr lang="en-US" dirty="0" smtClean="0"/>
              <a:t>clinical rotation</a:t>
            </a:r>
            <a:r>
              <a:rPr lang="en-US" dirty="0"/>
              <a:t>, </a:t>
            </a:r>
            <a:r>
              <a:rPr lang="en-US" dirty="0" err="1" smtClean="0"/>
              <a:t>angulation</a:t>
            </a:r>
            <a:r>
              <a:rPr lang="en-US" dirty="0" smtClean="0"/>
              <a:t> after reduction</a:t>
            </a:r>
            <a:endParaRPr lang="en-US" dirty="0"/>
          </a:p>
          <a:p>
            <a:r>
              <a:rPr lang="en-US" dirty="0"/>
              <a:t>Buddy Tape, XR, cast</a:t>
            </a:r>
          </a:p>
        </p:txBody>
      </p:sp>
      <p:pic>
        <p:nvPicPr>
          <p:cNvPr id="19866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16981" r="24528" b="3556"/>
          <a:stretch>
            <a:fillRect/>
          </a:stretch>
        </p:blipFill>
        <p:spPr>
          <a:xfrm>
            <a:off x="5254334" y="1219199"/>
            <a:ext cx="3889665" cy="5029201"/>
          </a:xfr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 l="24815" r="27917" b="9576"/>
          <a:stretch>
            <a:fillRect/>
          </a:stretch>
        </p:blipFill>
        <p:spPr bwMode="auto">
          <a:xfrm>
            <a:off x="2362200" y="0"/>
            <a:ext cx="4470400" cy="670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34" charset="-128"/>
              </a:rPr>
              <a:t>Diaphyseal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Phalangeal</a:t>
            </a:r>
            <a:r>
              <a:rPr lang="en-US" dirty="0" smtClean="0">
                <a:ea typeface="ＭＳ Ｐゴシック" pitchFamily="34" charset="-128"/>
              </a:rPr>
              <a:t> Fracture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3810000" cy="5105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Check Rotation and </a:t>
            </a:r>
            <a:r>
              <a:rPr lang="en-US" sz="2800" dirty="0" err="1" smtClean="0">
                <a:ea typeface="ＭＳ Ｐゴシック" pitchFamily="34" charset="-128"/>
              </a:rPr>
              <a:t>Angulation</a:t>
            </a:r>
            <a:endParaRPr lang="en-US" sz="28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sz="2800" dirty="0" err="1" smtClean="0">
                <a:ea typeface="ＭＳ Ｐゴシック" pitchFamily="34" charset="-128"/>
              </a:rPr>
              <a:t>Sagittal</a:t>
            </a:r>
            <a:r>
              <a:rPr lang="en-US" sz="2800" dirty="0" smtClean="0">
                <a:ea typeface="ＭＳ Ｐゴシック" pitchFamily="34" charset="-128"/>
              </a:rPr>
              <a:t> plane</a:t>
            </a:r>
          </a:p>
          <a:p>
            <a:pPr lvl="2" eaLnBrk="1" hangingPunct="1"/>
            <a:r>
              <a:rPr lang="en-US" sz="2800" dirty="0" smtClean="0">
                <a:ea typeface="ＭＳ Ｐゴシック" pitchFamily="34" charset="-128"/>
              </a:rPr>
              <a:t>20-25</a:t>
            </a:r>
            <a:r>
              <a:rPr lang="en-US" sz="2800" dirty="0" smtClean="0">
                <a:ea typeface="ＭＳ Ｐゴシック" pitchFamily="34" charset="-128"/>
                <a:cs typeface="Times New Roman" pitchFamily="18" charset="0"/>
              </a:rPr>
              <a:t>º</a:t>
            </a:r>
            <a:r>
              <a:rPr lang="en-US" sz="2800" dirty="0" smtClean="0">
                <a:ea typeface="ＭＳ Ｐゴシック" pitchFamily="34" charset="-128"/>
              </a:rPr>
              <a:t> if &lt;10yo</a:t>
            </a:r>
          </a:p>
          <a:p>
            <a:pPr lvl="2" eaLnBrk="1" hangingPunct="1"/>
            <a:r>
              <a:rPr lang="en-US" sz="2800" dirty="0" smtClean="0">
                <a:ea typeface="ＭＳ Ｐゴシック" pitchFamily="34" charset="-128"/>
              </a:rPr>
              <a:t>10-15</a:t>
            </a:r>
            <a:r>
              <a:rPr lang="en-US" sz="2800" dirty="0" smtClean="0">
                <a:ea typeface="ＭＳ Ｐゴシック" pitchFamily="34" charset="-128"/>
                <a:cs typeface="Times New Roman" pitchFamily="18" charset="0"/>
              </a:rPr>
              <a:t>º</a:t>
            </a:r>
            <a:r>
              <a:rPr lang="en-US" sz="2800" dirty="0" smtClean="0">
                <a:ea typeface="ＭＳ Ｐゴシック" pitchFamily="34" charset="-128"/>
              </a:rPr>
              <a:t> in adolescents</a:t>
            </a:r>
          </a:p>
          <a:p>
            <a:pPr lvl="2" eaLnBrk="1" hangingPunct="1"/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CRPP if cannot maintain reduction in splint / buddy tape</a:t>
            </a:r>
          </a:p>
        </p:txBody>
      </p:sp>
      <p:pic>
        <p:nvPicPr>
          <p:cNvPr id="102403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1066800"/>
            <a:ext cx="1295400" cy="2590800"/>
          </a:xfrm>
          <a:noFill/>
          <a:ln>
            <a:solidFill>
              <a:schemeClr val="tx1"/>
            </a:solidFill>
          </a:ln>
        </p:spPr>
      </p:pic>
      <p:pic>
        <p:nvPicPr>
          <p:cNvPr id="10240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066800"/>
            <a:ext cx="1176338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05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0200" y="3810000"/>
            <a:ext cx="1143000" cy="2743200"/>
          </a:xfrm>
          <a:noFill/>
          <a:ln>
            <a:solidFill>
              <a:schemeClr val="tx1"/>
            </a:solidFill>
          </a:ln>
        </p:spPr>
      </p:pic>
      <p:pic>
        <p:nvPicPr>
          <p:cNvPr id="10240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810000"/>
            <a:ext cx="150495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  <a:noFill/>
          <a:ln/>
        </p:spPr>
        <p:txBody>
          <a:bodyPr/>
          <a:lstStyle/>
          <a:p>
            <a:r>
              <a:rPr lang="en-US" sz="4000"/>
              <a:t>Intercondylar Phalangeal Fractures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3657600" cy="4759325"/>
          </a:xfrm>
        </p:spPr>
        <p:txBody>
          <a:bodyPr/>
          <a:lstStyle/>
          <a:p>
            <a:r>
              <a:rPr lang="en-US" sz="2800" dirty="0"/>
              <a:t>Looks innocuous</a:t>
            </a:r>
          </a:p>
          <a:p>
            <a:r>
              <a:rPr lang="en-US" sz="2800" dirty="0"/>
              <a:t>“Double density” on lateral XR shows </a:t>
            </a:r>
            <a:r>
              <a:rPr lang="en-US" sz="2800" dirty="0" err="1"/>
              <a:t>malrotation</a:t>
            </a:r>
            <a:r>
              <a:rPr lang="en-US" sz="2800" dirty="0"/>
              <a:t> of </a:t>
            </a:r>
            <a:r>
              <a:rPr lang="en-US" sz="2800" dirty="0" err="1"/>
              <a:t>condyle</a:t>
            </a:r>
            <a:endParaRPr lang="en-US" sz="2800" dirty="0"/>
          </a:p>
          <a:p>
            <a:r>
              <a:rPr lang="en-US" sz="2800" dirty="0"/>
              <a:t>Goals : anatomic reduction of the joint surface, surgical stabilization</a:t>
            </a:r>
          </a:p>
        </p:txBody>
      </p:sp>
      <p:pic>
        <p:nvPicPr>
          <p:cNvPr id="277509" name="Picture 5" descr="collins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grayscl/>
          </a:blip>
          <a:srcRect l="43060" t="7306" r="37038" b="34599"/>
          <a:stretch>
            <a:fillRect/>
          </a:stretch>
        </p:blipFill>
        <p:spPr>
          <a:xfrm>
            <a:off x="4114800" y="1524000"/>
            <a:ext cx="2400300" cy="4887884"/>
          </a:xfrm>
          <a:noFill/>
          <a:ln>
            <a:solidFill>
              <a:schemeClr val="tx1"/>
            </a:solidFill>
          </a:ln>
        </p:spPr>
      </p:pic>
      <p:pic>
        <p:nvPicPr>
          <p:cNvPr id="277508" name="Picture 4" descr="collins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grayscl/>
          </a:blip>
          <a:srcRect l="39515" t="9471" r="51591" b="56435"/>
          <a:stretch>
            <a:fillRect/>
          </a:stretch>
        </p:blipFill>
        <p:spPr>
          <a:xfrm>
            <a:off x="6858000" y="1524000"/>
            <a:ext cx="1981200" cy="4800600"/>
          </a:xfrm>
          <a:ln>
            <a:solidFill>
              <a:schemeClr val="tx1"/>
            </a:solidFill>
          </a:ln>
        </p:spPr>
      </p:pic>
      <p:sp>
        <p:nvSpPr>
          <p:cNvPr id="277510" name="Line 6"/>
          <p:cNvSpPr>
            <a:spLocks noChangeShapeType="1"/>
          </p:cNvSpPr>
          <p:nvPr/>
        </p:nvSpPr>
        <p:spPr bwMode="auto">
          <a:xfrm>
            <a:off x="6629400" y="3505200"/>
            <a:ext cx="7620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Acceptability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Remodeling potential</a:t>
            </a:r>
          </a:p>
          <a:p>
            <a:pPr lvl="1"/>
            <a:r>
              <a:rPr lang="en-US" dirty="0" smtClean="0"/>
              <a:t>Distal fractures remodel more than proximal</a:t>
            </a:r>
            <a:endParaRPr lang="en-US" dirty="0"/>
          </a:p>
          <a:p>
            <a:pPr lvl="1"/>
            <a:r>
              <a:rPr lang="en-US" dirty="0" smtClean="0"/>
              <a:t>Angular deformity remodels more than rotational</a:t>
            </a:r>
            <a:endParaRPr lang="en-US" dirty="0"/>
          </a:p>
          <a:p>
            <a:pPr lvl="1"/>
            <a:r>
              <a:rPr lang="en-US" dirty="0" smtClean="0"/>
              <a:t>Sagittal plane deformity remodels more than coronal plane</a:t>
            </a:r>
          </a:p>
          <a:p>
            <a:r>
              <a:rPr lang="en-US" dirty="0" smtClean="0"/>
              <a:t>Bayonet apposition remodels well</a:t>
            </a:r>
          </a:p>
          <a:p>
            <a:r>
              <a:rPr lang="en-US" dirty="0" smtClean="0"/>
              <a:t>Shortening is well tolerated and also remodels well.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 cstate="print"/>
          <a:srcRect l="33638" r="37909" b="26277"/>
          <a:stretch>
            <a:fillRect/>
          </a:stretch>
        </p:blipFill>
        <p:spPr bwMode="auto">
          <a:xfrm>
            <a:off x="587375" y="381000"/>
            <a:ext cx="25892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3" cstate="print"/>
          <a:srcRect l="34998" r="36784" b="6125"/>
          <a:stretch>
            <a:fillRect/>
          </a:stretch>
        </p:blipFill>
        <p:spPr bwMode="auto">
          <a:xfrm>
            <a:off x="3406775" y="381000"/>
            <a:ext cx="21034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8532" name="Picture 4"/>
          <p:cNvPicPr>
            <a:picLocks noChangeAspect="1" noChangeArrowheads="1"/>
          </p:cNvPicPr>
          <p:nvPr/>
        </p:nvPicPr>
        <p:blipFill>
          <a:blip r:embed="rId4" cstate="print"/>
          <a:srcRect l="30339" t="2249" r="35443"/>
          <a:stretch>
            <a:fillRect/>
          </a:stretch>
        </p:blipFill>
        <p:spPr bwMode="auto">
          <a:xfrm>
            <a:off x="5638800" y="152400"/>
            <a:ext cx="27209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1143000"/>
          </a:xfrm>
          <a:noFill/>
          <a:ln/>
        </p:spPr>
        <p:txBody>
          <a:bodyPr/>
          <a:lstStyle/>
          <a:p>
            <a:r>
              <a:rPr lang="en-US" dirty="0" err="1"/>
              <a:t>Volar</a:t>
            </a:r>
            <a:r>
              <a:rPr lang="en-US" dirty="0"/>
              <a:t> Plate Injuries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4240213" cy="49879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err="1" smtClean="0"/>
              <a:t>Volar</a:t>
            </a:r>
            <a:r>
              <a:rPr lang="en-US" sz="2800" dirty="0" smtClean="0"/>
              <a:t> plate avulses a small SH III </a:t>
            </a:r>
            <a:r>
              <a:rPr lang="en-US" sz="2800" dirty="0" err="1" smtClean="0"/>
              <a:t>epiphyseal</a:t>
            </a:r>
            <a:r>
              <a:rPr lang="en-US" sz="2800" dirty="0" smtClean="0"/>
              <a:t> fracture from the P2 base during a hyperextension injury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Unlike other fractures, this is usually OVER-treated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Start early motion!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Joints get stiff!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Dorsal blocking splint at 30deg for 3 weeks, then buddy tape for 1 month</a:t>
            </a:r>
          </a:p>
        </p:txBody>
      </p:sp>
      <p:pic>
        <p:nvPicPr>
          <p:cNvPr id="204805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11332" t="2304" r="13118" b="6228"/>
          <a:stretch>
            <a:fillRect/>
          </a:stretch>
        </p:blipFill>
        <p:spPr>
          <a:xfrm>
            <a:off x="5334000" y="1219200"/>
            <a:ext cx="3581400" cy="4476750"/>
          </a:xfrm>
          <a:ln>
            <a:solidFill>
              <a:schemeClr val="tx1"/>
            </a:solidFill>
          </a:ln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127125" y="5984875"/>
            <a:ext cx="748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324600" y="2667000"/>
            <a:ext cx="1143000" cy="10668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6934200" cy="1143000"/>
          </a:xfrm>
          <a:noFill/>
          <a:ln/>
        </p:spPr>
        <p:txBody>
          <a:bodyPr/>
          <a:lstStyle/>
          <a:p>
            <a:r>
              <a:rPr lang="en-US" sz="3600" dirty="0" err="1"/>
              <a:t>Mallett</a:t>
            </a:r>
            <a:r>
              <a:rPr lang="en-US" sz="3600" dirty="0"/>
              <a:t> Fractures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43000"/>
            <a:ext cx="4800600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Presents as a swollen, flexed fingertip with an inability to straighten the joint</a:t>
            </a:r>
          </a:p>
          <a:p>
            <a:pPr>
              <a:lnSpc>
                <a:spcPct val="90000"/>
              </a:lnSpc>
            </a:pPr>
            <a:r>
              <a:rPr lang="en-US" dirty="0"/>
              <a:t>Commonly present late – “jammed finger”</a:t>
            </a:r>
          </a:p>
          <a:p>
            <a:pPr>
              <a:lnSpc>
                <a:spcPct val="90000"/>
              </a:lnSpc>
            </a:pPr>
            <a:r>
              <a:rPr lang="en-US" dirty="0"/>
              <a:t>Represents a </a:t>
            </a:r>
            <a:r>
              <a:rPr lang="en-US" dirty="0" err="1"/>
              <a:t>Physeal</a:t>
            </a:r>
            <a:r>
              <a:rPr lang="en-US" dirty="0"/>
              <a:t> Injury in Skeletally Immature </a:t>
            </a:r>
          </a:p>
          <a:p>
            <a:pPr>
              <a:lnSpc>
                <a:spcPct val="90000"/>
              </a:lnSpc>
            </a:pPr>
            <a:r>
              <a:rPr lang="en-US" dirty="0"/>
              <a:t>Joint Must Be Reduced</a:t>
            </a:r>
          </a:p>
        </p:txBody>
      </p:sp>
      <p:pic>
        <p:nvPicPr>
          <p:cNvPr id="271364" name="Picture 4" descr="page 281 f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3600" y="609600"/>
            <a:ext cx="2670175" cy="4567238"/>
          </a:xfrm>
          <a:noFill/>
          <a:ln/>
        </p:spPr>
      </p:pic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5486400" y="53340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folHlink"/>
                </a:solidFill>
                <a:latin typeface="Times New Roman" pitchFamily="18" charset="0"/>
              </a:rPr>
              <a:t>Rockwood and Wilkins’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62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Mallett Fractures - Treatment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4062" y="1447800"/>
            <a:ext cx="4468813" cy="4537075"/>
          </a:xfrm>
        </p:spPr>
        <p:txBody>
          <a:bodyPr/>
          <a:lstStyle/>
          <a:p>
            <a:r>
              <a:rPr lang="en-US" dirty="0"/>
              <a:t>Closed Reduction – </a:t>
            </a:r>
            <a:r>
              <a:rPr lang="en-US" i="1" u="sng" dirty="0"/>
              <a:t>gentle</a:t>
            </a:r>
            <a:r>
              <a:rPr lang="en-US" dirty="0"/>
              <a:t> Extension</a:t>
            </a:r>
          </a:p>
          <a:p>
            <a:r>
              <a:rPr lang="en-US" dirty="0"/>
              <a:t>Splint Treatment – 6 weeks</a:t>
            </a:r>
          </a:p>
          <a:p>
            <a:r>
              <a:rPr lang="en-US" dirty="0"/>
              <a:t>Most require Operative Treatment</a:t>
            </a:r>
          </a:p>
          <a:p>
            <a:pPr lvl="1"/>
            <a:r>
              <a:rPr lang="en-US" sz="3200" dirty="0" smtClean="0"/>
              <a:t>Intra-</a:t>
            </a:r>
            <a:r>
              <a:rPr lang="en-US" sz="3200" dirty="0" err="1" smtClean="0"/>
              <a:t>articular</a:t>
            </a:r>
            <a:r>
              <a:rPr lang="en-US" sz="3200" dirty="0" smtClean="0"/>
              <a:t> </a:t>
            </a:r>
            <a:endParaRPr lang="en-US" sz="3200" dirty="0"/>
          </a:p>
          <a:p>
            <a:pPr lvl="1"/>
            <a:r>
              <a:rPr lang="en-US" sz="3200" dirty="0"/>
              <a:t>Irreducible</a:t>
            </a:r>
          </a:p>
        </p:txBody>
      </p:sp>
      <p:pic>
        <p:nvPicPr>
          <p:cNvPr id="27239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35268" t="8891" r="33672" b="34073"/>
          <a:stretch>
            <a:fillRect/>
          </a:stretch>
        </p:blipFill>
        <p:spPr>
          <a:xfrm>
            <a:off x="7126287" y="1143000"/>
            <a:ext cx="1628775" cy="2743200"/>
          </a:xfrm>
          <a:ln>
            <a:solidFill>
              <a:schemeClr val="tx1"/>
            </a:solidFill>
          </a:ln>
        </p:spPr>
      </p:pic>
      <p:pic>
        <p:nvPicPr>
          <p:cNvPr id="272392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25926" t="13933" r="29630" b="40784"/>
          <a:stretch>
            <a:fillRect/>
          </a:stretch>
        </p:blipFill>
        <p:spPr>
          <a:xfrm>
            <a:off x="4183062" y="4267200"/>
            <a:ext cx="2181225" cy="2362200"/>
          </a:xfrm>
          <a:solidFill>
            <a:schemeClr val="tx1"/>
          </a:solidFill>
          <a:ln>
            <a:solidFill>
              <a:schemeClr val="bg1"/>
            </a:solidFill>
          </a:ln>
        </p:spPr>
      </p:pic>
      <p:pic>
        <p:nvPicPr>
          <p:cNvPr id="272391" name="Picture 7"/>
          <p:cNvPicPr>
            <a:picLocks noChangeAspect="1" noChangeArrowheads="1"/>
          </p:cNvPicPr>
          <p:nvPr/>
        </p:nvPicPr>
        <p:blipFill>
          <a:blip r:embed="rId4" cstate="print"/>
          <a:srcRect l="39743" t="5698" r="19231" b="46439"/>
          <a:stretch>
            <a:fillRect/>
          </a:stretch>
        </p:blipFill>
        <p:spPr bwMode="auto">
          <a:xfrm>
            <a:off x="5478462" y="1295400"/>
            <a:ext cx="1481138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72393" name="Picture 9"/>
          <p:cNvPicPr>
            <a:picLocks noChangeAspect="1" noChangeArrowheads="1"/>
          </p:cNvPicPr>
          <p:nvPr/>
        </p:nvPicPr>
        <p:blipFill>
          <a:blip r:embed="rId5" cstate="print"/>
          <a:srcRect l="15085" t="8534" r="2942" b="34830"/>
          <a:stretch>
            <a:fillRect/>
          </a:stretch>
        </p:blipFill>
        <p:spPr bwMode="auto">
          <a:xfrm>
            <a:off x="6477000" y="4267200"/>
            <a:ext cx="2278062" cy="2362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229600" cy="990600"/>
          </a:xfrm>
          <a:noFill/>
          <a:ln/>
        </p:spPr>
        <p:txBody>
          <a:bodyPr/>
          <a:lstStyle/>
          <a:p>
            <a:pPr algn="l"/>
            <a:r>
              <a:rPr lang="en-US" sz="3600" dirty="0"/>
              <a:t>Seymour’s </a:t>
            </a:r>
            <a:r>
              <a:rPr lang="en-US" sz="3600" dirty="0" smtClean="0"/>
              <a:t>Fracture: A </a:t>
            </a:r>
            <a:r>
              <a:rPr lang="en-US" sz="3600" dirty="0"/>
              <a:t>Special </a:t>
            </a:r>
            <a:r>
              <a:rPr lang="en-US" sz="3600" dirty="0" err="1"/>
              <a:t>Mallett</a:t>
            </a:r>
            <a:r>
              <a:rPr lang="en-US" sz="3600" dirty="0"/>
              <a:t> </a:t>
            </a:r>
            <a:r>
              <a:rPr lang="en-US" sz="3600" dirty="0" err="1"/>
              <a:t>Fx</a:t>
            </a:r>
            <a:endParaRPr lang="en-US" sz="36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685800"/>
            <a:ext cx="5638800" cy="51403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OPEN </a:t>
            </a:r>
            <a:r>
              <a:rPr lang="en-US" sz="2400" dirty="0" err="1"/>
              <a:t>physeal</a:t>
            </a:r>
            <a:r>
              <a:rPr lang="en-US" sz="2400" dirty="0"/>
              <a:t> fracture with nail bed </a:t>
            </a:r>
            <a:r>
              <a:rPr lang="en-US" sz="2400" dirty="0" smtClean="0"/>
              <a:t>laceration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Proximal nail plate avulsed, germinal matrix often </a:t>
            </a:r>
            <a:r>
              <a:rPr lang="en-US" sz="2400" dirty="0" err="1" smtClean="0"/>
              <a:t>intersposed</a:t>
            </a:r>
            <a:r>
              <a:rPr lang="en-US" sz="2400" dirty="0" smtClean="0"/>
              <a:t> in fracture site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High Risk for Infection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Treatment: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Remove Nail Plate, </a:t>
            </a:r>
            <a:r>
              <a:rPr lang="en-US" sz="2400" dirty="0" smtClean="0"/>
              <a:t>I&amp;D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Extricate germinal matrix from </a:t>
            </a:r>
            <a:r>
              <a:rPr lang="en-US" sz="2400" dirty="0" err="1" smtClean="0"/>
              <a:t>fx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Reduce fracture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Repair </a:t>
            </a:r>
            <a:r>
              <a:rPr lang="en-US" sz="2400" dirty="0" err="1" smtClean="0"/>
              <a:t>nailbed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Stent open </a:t>
            </a:r>
            <a:r>
              <a:rPr lang="en-US" sz="2400" dirty="0" err="1" smtClean="0"/>
              <a:t>eponychial</a:t>
            </a:r>
            <a:r>
              <a:rPr lang="en-US" sz="2400" dirty="0" smtClean="0"/>
              <a:t> fold with trimmed </a:t>
            </a:r>
            <a:r>
              <a:rPr lang="en-US" sz="2400" dirty="0" err="1" smtClean="0"/>
              <a:t>nailplate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Check alignment- may need </a:t>
            </a:r>
            <a:r>
              <a:rPr lang="en-US" sz="2400" dirty="0"/>
              <a:t>	</a:t>
            </a:r>
            <a:r>
              <a:rPr lang="en-US" sz="2400" dirty="0" smtClean="0"/>
              <a:t>	pinning if unstable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ANTIBIOTICS!! Open fracture!</a:t>
            </a:r>
            <a:endParaRPr lang="en-US" sz="2400" b="1" dirty="0"/>
          </a:p>
        </p:txBody>
      </p:sp>
      <p:pic>
        <p:nvPicPr>
          <p:cNvPr id="273416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8011" t="3636" r="21201" b="20000"/>
          <a:stretch>
            <a:fillRect/>
          </a:stretch>
        </p:blipFill>
        <p:spPr>
          <a:xfrm>
            <a:off x="5508625" y="2743200"/>
            <a:ext cx="1763713" cy="2743200"/>
          </a:xfrm>
          <a:ln>
            <a:solidFill>
              <a:schemeClr val="tx1"/>
            </a:solidFill>
          </a:ln>
        </p:spPr>
      </p:pic>
      <p:graphicFrame>
        <p:nvGraphicFramePr>
          <p:cNvPr id="273417" name="Object 9"/>
          <p:cNvGraphicFramePr>
            <a:graphicFrameLocks noChangeAspect="1"/>
          </p:cNvGraphicFramePr>
          <p:nvPr/>
        </p:nvGraphicFramePr>
        <p:xfrm>
          <a:off x="7391400" y="2743200"/>
          <a:ext cx="162083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Photo Editor Photo" r:id="rId4" imgW="7621064" imgH="5714286" progId="">
                  <p:embed/>
                </p:oleObj>
              </mc:Choice>
              <mc:Fallback>
                <p:oleObj name="Photo Editor Photo" r:id="rId4" imgW="7621064" imgH="57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886" r="21312"/>
                      <a:stretch>
                        <a:fillRect/>
                      </a:stretch>
                    </p:blipFill>
                    <p:spPr bwMode="auto">
                      <a:xfrm>
                        <a:off x="7391400" y="2743200"/>
                        <a:ext cx="1620838" cy="1905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3418" name="Object 10"/>
          <p:cNvGraphicFramePr>
            <a:graphicFrameLocks noChangeAspect="1"/>
          </p:cNvGraphicFramePr>
          <p:nvPr/>
        </p:nvGraphicFramePr>
        <p:xfrm>
          <a:off x="7391400" y="4724400"/>
          <a:ext cx="16510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hoto Editor Photo" r:id="rId6" imgW="7621064" imgH="5714286" progId="">
                  <p:embed/>
                </p:oleObj>
              </mc:Choice>
              <mc:Fallback>
                <p:oleObj name="Photo Editor Photo" r:id="rId6" imgW="7621064" imgH="57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995" t="3334" r="29015" b="14000"/>
                      <a:stretch>
                        <a:fillRect/>
                      </a:stretch>
                    </p:blipFill>
                    <p:spPr bwMode="auto">
                      <a:xfrm>
                        <a:off x="7391400" y="4724400"/>
                        <a:ext cx="1651000" cy="2133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7543800" y="5257800"/>
            <a:ext cx="1447800" cy="13716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15000" y="3124200"/>
            <a:ext cx="990600" cy="10668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3419" name="Picture 11" descr="C:\Users\CAHO.000\AppData\Local\Microsoft\Windows\Temporary Internet Files\Content.Outlook\6YD9B1SI\IMG_0006.JPG"/>
          <p:cNvPicPr>
            <a:picLocks noChangeAspect="1" noChangeArrowheads="1"/>
          </p:cNvPicPr>
          <p:nvPr/>
        </p:nvPicPr>
        <p:blipFill>
          <a:blip r:embed="rId8" cstate="print"/>
          <a:srcRect l="1111" t="35556" r="17407" b="16667"/>
          <a:stretch>
            <a:fillRect/>
          </a:stretch>
        </p:blipFill>
        <p:spPr bwMode="auto">
          <a:xfrm>
            <a:off x="6629400" y="838200"/>
            <a:ext cx="2209800" cy="172766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Metacarpal Fractures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3810000" cy="4683125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Usually proximal to MC </a:t>
            </a:r>
            <a:r>
              <a:rPr lang="en-US" sz="2800" dirty="0" err="1" smtClean="0">
                <a:ea typeface="ＭＳ Ｐゴシック" pitchFamily="34" charset="-128"/>
              </a:rPr>
              <a:t>physis</a:t>
            </a:r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Check angular displacement, shortening, rotation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Isolated, stable </a:t>
            </a:r>
            <a:r>
              <a:rPr lang="en-US" sz="2800" dirty="0" err="1" smtClean="0">
                <a:ea typeface="ＭＳ Ｐゴシック" pitchFamily="34" charset="-128"/>
              </a:rPr>
              <a:t>fx</a:t>
            </a:r>
            <a:r>
              <a:rPr lang="en-US" sz="2800" dirty="0" smtClean="0">
                <a:ea typeface="ＭＳ Ｐゴシック" pitchFamily="34" charset="-128"/>
              </a:rPr>
              <a:t> – treat with cast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Multiple </a:t>
            </a:r>
            <a:r>
              <a:rPr lang="en-US" sz="2800" dirty="0" err="1" smtClean="0">
                <a:ea typeface="ＭＳ Ｐゴシック" pitchFamily="34" charset="-128"/>
              </a:rPr>
              <a:t>fx</a:t>
            </a:r>
            <a:r>
              <a:rPr lang="en-US" altLang="ja-JP" sz="2800" dirty="0" err="1" smtClean="0">
                <a:ea typeface="ＭＳ Ｐゴシック" pitchFamily="34" charset="-128"/>
              </a:rPr>
              <a:t>s</a:t>
            </a:r>
            <a:r>
              <a:rPr lang="en-US" altLang="ja-JP" sz="2800" dirty="0" smtClean="0">
                <a:ea typeface="ＭＳ Ｐゴシック" pitchFamily="34" charset="-128"/>
              </a:rPr>
              <a:t> or unstable – CRPP versus ORIF</a:t>
            </a:r>
            <a:endParaRPr lang="en-US" sz="2800" dirty="0" smtClean="0">
              <a:ea typeface="ＭＳ Ｐゴシック" pitchFamily="34" charset="-128"/>
            </a:endParaRPr>
          </a:p>
        </p:txBody>
      </p:sp>
      <p:pic>
        <p:nvPicPr>
          <p:cNvPr id="10752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1371600"/>
            <a:ext cx="3581400" cy="48768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22098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854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04800"/>
            <a:ext cx="2057400" cy="5748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854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33400"/>
            <a:ext cx="18288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854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28600"/>
            <a:ext cx="2667000" cy="617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Metacarpal Neck Fractures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447800"/>
            <a:ext cx="4343400" cy="4911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HIGH remodeling potential, </a:t>
            </a:r>
            <a:r>
              <a:rPr lang="en-US" sz="2800" dirty="0" err="1" smtClean="0">
                <a:ea typeface="ＭＳ Ｐゴシック" pitchFamily="34" charset="-128"/>
              </a:rPr>
              <a:t>esp</a:t>
            </a:r>
            <a:r>
              <a:rPr lang="en-US" sz="2800" dirty="0" smtClean="0">
                <a:ea typeface="ＭＳ Ｐゴシック" pitchFamily="34" charset="-128"/>
              </a:rPr>
              <a:t> in 5</a:t>
            </a:r>
            <a:r>
              <a:rPr lang="en-US" sz="2800" baseline="30000" dirty="0" smtClean="0">
                <a:ea typeface="ＭＳ Ｐゴシック" pitchFamily="34" charset="-128"/>
              </a:rPr>
              <a:t>th</a:t>
            </a:r>
            <a:r>
              <a:rPr lang="en-US" sz="2800" dirty="0" smtClean="0">
                <a:ea typeface="ＭＳ Ｐゴシック" pitchFamily="34" charset="-128"/>
              </a:rPr>
              <a:t> MC neck (Boxer</a:t>
            </a:r>
            <a:r>
              <a:rPr lang="en-US" altLang="ja-JP" sz="2800" dirty="0" smtClean="0">
                <a:ea typeface="ＭＳ Ｐゴシック" pitchFamily="34" charset="-128"/>
              </a:rPr>
              <a:t>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Flex MCP to 90deg to loosen collateral ligaments, use PP to push on MC head  dorsally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Immobilize at 90deg flexion or extension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CRPP unstable fractures - rare</a:t>
            </a:r>
          </a:p>
        </p:txBody>
      </p:sp>
      <p:pic>
        <p:nvPicPr>
          <p:cNvPr id="1541122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20384" t="16433" r="18463" b="11677"/>
          <a:stretch>
            <a:fillRect/>
          </a:stretch>
        </p:blipFill>
        <p:spPr bwMode="auto">
          <a:xfrm>
            <a:off x="5410200" y="1371600"/>
            <a:ext cx="2971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Thumb Metacarpal Fractures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3810000" cy="44196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Usually base of MC, </a:t>
            </a:r>
            <a:r>
              <a:rPr lang="en-US" dirty="0" err="1" smtClean="0">
                <a:ea typeface="ＭＳ Ｐゴシック" pitchFamily="34" charset="-128"/>
              </a:rPr>
              <a:t>extraphyseal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CMC joint has universal motion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High remodeling potential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Unlike the other metacarpals, the thumb metacarpal </a:t>
            </a:r>
            <a:r>
              <a:rPr lang="en-US" dirty="0" err="1">
                <a:ea typeface="ＭＳ Ｐゴシック" pitchFamily="34" charset="-128"/>
              </a:rPr>
              <a:t>p</a:t>
            </a:r>
            <a:r>
              <a:rPr lang="en-US" dirty="0" err="1" smtClean="0">
                <a:ea typeface="ＭＳ Ｐゴシック" pitchFamily="34" charset="-128"/>
              </a:rPr>
              <a:t>hysis</a:t>
            </a:r>
            <a:r>
              <a:rPr lang="en-US" dirty="0" smtClean="0">
                <a:ea typeface="ＭＳ Ｐゴシック" pitchFamily="34" charset="-128"/>
              </a:rPr>
              <a:t> is at BASE of thumb</a:t>
            </a:r>
          </a:p>
        </p:txBody>
      </p:sp>
      <p:pic>
        <p:nvPicPr>
          <p:cNvPr id="18535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2708" r="21292" b="12784"/>
          <a:stretch>
            <a:fillRect/>
          </a:stretch>
        </p:blipFill>
        <p:spPr>
          <a:xfrm>
            <a:off x="4724400" y="1295400"/>
            <a:ext cx="4056063" cy="4953000"/>
          </a:xfrm>
        </p:spPr>
      </p:pic>
      <p:sp>
        <p:nvSpPr>
          <p:cNvPr id="5" name="Oval 4"/>
          <p:cNvSpPr/>
          <p:nvPr/>
        </p:nvSpPr>
        <p:spPr>
          <a:xfrm>
            <a:off x="5943600" y="4800600"/>
            <a:ext cx="914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page 336 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2286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 descr="page 336 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447800"/>
            <a:ext cx="2438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4" descr="page 336 f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0574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Rectangle 5"/>
          <p:cNvSpPr>
            <a:spLocks noChangeArrowheads="1"/>
          </p:cNvSpPr>
          <p:nvPr/>
        </p:nvSpPr>
        <p:spPr bwMode="auto">
          <a:xfrm>
            <a:off x="5943600" y="1447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folHlink"/>
                </a:solidFill>
              </a:rPr>
              <a:t>Rockwood and Wilkins</a:t>
            </a:r>
            <a:r>
              <a:rPr lang="ja-JP" altLang="en-US">
                <a:solidFill>
                  <a:schemeClr val="folHlink"/>
                </a:solidFill>
              </a:rPr>
              <a:t>’</a:t>
            </a:r>
            <a:endParaRPr lang="en-US" dirty="0">
              <a:solidFill>
                <a:schemeClr val="folHlin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</a:t>
            </a:r>
            <a:r>
              <a:rPr lang="en-US" dirty="0" err="1" smtClean="0"/>
              <a:t>Remodelling</a:t>
            </a:r>
            <a:r>
              <a:rPr lang="en-US" dirty="0" smtClean="0"/>
              <a:t> Potential at the 1</a:t>
            </a:r>
            <a:r>
              <a:rPr lang="en-US" baseline="30000" dirty="0" smtClean="0"/>
              <a:t>st</a:t>
            </a:r>
            <a:r>
              <a:rPr lang="en-US" dirty="0" smtClean="0"/>
              <a:t> MC base!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7772400" cy="706438"/>
          </a:xfrm>
        </p:spPr>
        <p:txBody>
          <a:bodyPr/>
          <a:lstStyle/>
          <a:p>
            <a:r>
              <a:rPr lang="en-US" dirty="0"/>
              <a:t>Fracture </a:t>
            </a:r>
            <a:r>
              <a:rPr lang="en-US" dirty="0" smtClean="0"/>
              <a:t>Angulation Acceptability Guidelines </a:t>
            </a:r>
            <a:br>
              <a:rPr lang="en-US" dirty="0" smtClean="0"/>
            </a:br>
            <a:r>
              <a:rPr lang="en-US" dirty="0" smtClean="0"/>
              <a:t>*In General*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118826"/>
              </p:ext>
            </p:extLst>
          </p:nvPr>
        </p:nvGraphicFramePr>
        <p:xfrm>
          <a:off x="685800" y="2057400"/>
          <a:ext cx="7620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80010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Age &lt; 8yo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Age &gt;8yo</a:t>
                      </a:r>
                      <a:endParaRPr lang="en-US" sz="3200" dirty="0"/>
                    </a:p>
                  </a:txBody>
                  <a:tcPr/>
                </a:tc>
              </a:tr>
              <a:tr h="8001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Proximal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&lt;10 </a:t>
                      </a:r>
                      <a:r>
                        <a:rPr lang="en-US" sz="3200" dirty="0" err="1" smtClean="0"/>
                        <a:t>deg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&lt;5 </a:t>
                      </a:r>
                      <a:r>
                        <a:rPr lang="en-US" sz="3200" dirty="0" err="1" smtClean="0"/>
                        <a:t>deg</a:t>
                      </a:r>
                      <a:endParaRPr lang="en-US" sz="3200" dirty="0"/>
                    </a:p>
                  </a:txBody>
                  <a:tcPr/>
                </a:tc>
              </a:tr>
              <a:tr h="800100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Midshaft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&lt;20 </a:t>
                      </a:r>
                      <a:r>
                        <a:rPr lang="en-US" sz="3200" dirty="0" err="1" smtClean="0"/>
                        <a:t>deg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&lt;15 </a:t>
                      </a:r>
                      <a:r>
                        <a:rPr lang="en-US" sz="3200" dirty="0" err="1" smtClean="0"/>
                        <a:t>deg</a:t>
                      </a:r>
                      <a:endParaRPr lang="en-US" sz="3200" dirty="0"/>
                    </a:p>
                  </a:txBody>
                  <a:tcPr/>
                </a:tc>
              </a:tr>
              <a:tr h="8001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Distal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&lt;45 </a:t>
                      </a:r>
                      <a:r>
                        <a:rPr lang="en-US" sz="3200" dirty="0" err="1" smtClean="0"/>
                        <a:t>deg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&lt;20 </a:t>
                      </a:r>
                      <a:r>
                        <a:rPr lang="en-US" sz="3200" dirty="0" err="1" smtClean="0"/>
                        <a:t>deg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Thumb Metacarpal Salter Harris Fractures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SH II fractures may be unstable due to soft tissue, </a:t>
            </a:r>
            <a:r>
              <a:rPr lang="en-US" sz="2800" dirty="0" err="1" smtClean="0">
                <a:ea typeface="ＭＳ Ｐゴシック" pitchFamily="34" charset="-128"/>
              </a:rPr>
              <a:t>periosteum</a:t>
            </a:r>
            <a:r>
              <a:rPr lang="en-US" sz="2800" dirty="0" smtClean="0">
                <a:ea typeface="ＭＳ Ｐゴシック" pitchFamily="34" charset="-128"/>
              </a:rPr>
              <a:t>  interposition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SH III fractures  - rare!</a:t>
            </a:r>
          </a:p>
          <a:p>
            <a:pPr lvl="1" eaLnBrk="1" hangingPunct="1"/>
            <a:r>
              <a:rPr lang="en-US" sz="2800" dirty="0" smtClean="0">
                <a:ea typeface="ＭＳ Ｐゴシック" pitchFamily="34" charset="-128"/>
              </a:rPr>
              <a:t>Requires Open reduction and fixation</a:t>
            </a:r>
          </a:p>
          <a:p>
            <a:r>
              <a:rPr lang="en-US" sz="3200" dirty="0" smtClean="0">
                <a:ea typeface="ＭＳ Ｐゴシック" pitchFamily="34" charset="-128"/>
              </a:rPr>
              <a:t>Type C and D require surgery </a:t>
            </a:r>
          </a:p>
        </p:txBody>
      </p:sp>
      <p:pic>
        <p:nvPicPr>
          <p:cNvPr id="112643" name="Picture 4" descr="page 335 f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86200" y="4038600"/>
            <a:ext cx="5105400" cy="2653464"/>
          </a:xfrm>
          <a:noFill/>
        </p:spPr>
      </p:pic>
      <p:pic>
        <p:nvPicPr>
          <p:cNvPr id="112644" name="Picture 5" descr="page 335 f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914401"/>
            <a:ext cx="1995487" cy="3124199"/>
          </a:xfrm>
          <a:noFill/>
        </p:spPr>
      </p:pic>
      <p:sp>
        <p:nvSpPr>
          <p:cNvPr id="112645" name="Rectangle 6"/>
          <p:cNvSpPr>
            <a:spLocks noChangeArrowheads="1"/>
          </p:cNvSpPr>
          <p:nvPr/>
        </p:nvSpPr>
        <p:spPr bwMode="auto">
          <a:xfrm>
            <a:off x="6400800" y="31242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folHlink"/>
                </a:solidFill>
              </a:rPr>
              <a:t>Rockwood and Wilkins</a:t>
            </a:r>
            <a:r>
              <a:rPr lang="ja-JP" altLang="en-US">
                <a:solidFill>
                  <a:schemeClr val="folHlink"/>
                </a:solidFill>
              </a:rPr>
              <a:t>’</a:t>
            </a:r>
            <a:endParaRPr lang="en-US" dirty="0">
              <a:solidFill>
                <a:schemeClr val="folHlink"/>
              </a:solidFill>
            </a:endParaRPr>
          </a:p>
        </p:txBody>
      </p:sp>
      <p:sp>
        <p:nvSpPr>
          <p:cNvPr id="187399" name="Oval 7"/>
          <p:cNvSpPr>
            <a:spLocks noChangeArrowheads="1"/>
          </p:cNvSpPr>
          <p:nvPr/>
        </p:nvSpPr>
        <p:spPr bwMode="auto">
          <a:xfrm>
            <a:off x="6172200" y="4038600"/>
            <a:ext cx="1371600" cy="2819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7400" name="Oval 8"/>
          <p:cNvSpPr>
            <a:spLocks noChangeArrowheads="1"/>
          </p:cNvSpPr>
          <p:nvPr/>
        </p:nvSpPr>
        <p:spPr bwMode="auto">
          <a:xfrm>
            <a:off x="7620000" y="4038600"/>
            <a:ext cx="1295400" cy="2743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4"/>
          <p:cNvPicPr>
            <a:picLocks noChangeAspect="1" noChangeArrowheads="1"/>
          </p:cNvPicPr>
          <p:nvPr/>
        </p:nvPicPr>
        <p:blipFill>
          <a:blip r:embed="rId2" cstate="print"/>
          <a:srcRect t="2980"/>
          <a:stretch>
            <a:fillRect/>
          </a:stretch>
        </p:blipFill>
        <p:spPr bwMode="auto">
          <a:xfrm>
            <a:off x="0" y="1066800"/>
            <a:ext cx="19050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3" name="Picture 5"/>
          <p:cNvPicPr>
            <a:picLocks noChangeAspect="1" noChangeArrowheads="1"/>
          </p:cNvPicPr>
          <p:nvPr/>
        </p:nvPicPr>
        <p:blipFill>
          <a:blip r:embed="rId3" cstate="print"/>
          <a:srcRect t="4412"/>
          <a:stretch>
            <a:fillRect/>
          </a:stretch>
        </p:blipFill>
        <p:spPr bwMode="auto">
          <a:xfrm>
            <a:off x="1981200" y="1066800"/>
            <a:ext cx="19335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066800"/>
            <a:ext cx="17541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066800"/>
            <a:ext cx="182403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1066800"/>
            <a:ext cx="1295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67700" cy="9906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34" charset="-128"/>
              </a:rPr>
              <a:t>Type C SH II Thumb </a:t>
            </a:r>
            <a:r>
              <a:rPr lang="en-US" sz="3600" dirty="0" err="1" smtClean="0">
                <a:ea typeface="ＭＳ Ｐゴシック" pitchFamily="34" charset="-128"/>
              </a:rPr>
              <a:t>Fx</a:t>
            </a:r>
            <a:r>
              <a:rPr lang="en-US" sz="3600" dirty="0" smtClean="0">
                <a:ea typeface="ＭＳ Ｐゴシック" pitchFamily="34" charset="-128"/>
              </a:rPr>
              <a:t> - Unstable pattern</a:t>
            </a:r>
          </a:p>
        </p:txBody>
      </p:sp>
      <p:sp>
        <p:nvSpPr>
          <p:cNvPr id="232458" name="AutoShape 10"/>
          <p:cNvSpPr>
            <a:spLocks noChangeArrowheads="1"/>
          </p:cNvSpPr>
          <p:nvPr/>
        </p:nvSpPr>
        <p:spPr bwMode="auto">
          <a:xfrm>
            <a:off x="1219200" y="3276600"/>
            <a:ext cx="1066800" cy="381000"/>
          </a:xfrm>
          <a:prstGeom prst="curvedDownArrow">
            <a:avLst>
              <a:gd name="adj1" fmla="val 56000"/>
              <a:gd name="adj2" fmla="val 112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2459" name="AutoShape 11"/>
          <p:cNvSpPr>
            <a:spLocks noChangeArrowheads="1"/>
          </p:cNvSpPr>
          <p:nvPr/>
        </p:nvSpPr>
        <p:spPr bwMode="auto">
          <a:xfrm>
            <a:off x="304800" y="3581400"/>
            <a:ext cx="457200" cy="2057400"/>
          </a:xfrm>
          <a:prstGeom prst="curvedRightArrow">
            <a:avLst>
              <a:gd name="adj1" fmla="val 90000"/>
              <a:gd name="adj2" fmla="val 18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2460" name="WordArt 12"/>
          <p:cNvSpPr>
            <a:spLocks noChangeArrowheads="1" noChangeShapeType="1" noTextEdit="1"/>
          </p:cNvSpPr>
          <p:nvPr/>
        </p:nvSpPr>
        <p:spPr bwMode="auto">
          <a:xfrm>
            <a:off x="1828800" y="3733800"/>
            <a:ext cx="1781175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Adductors</a:t>
            </a:r>
          </a:p>
        </p:txBody>
      </p:sp>
      <p:sp>
        <p:nvSpPr>
          <p:cNvPr id="232461" name="WordArt 13"/>
          <p:cNvSpPr>
            <a:spLocks noChangeArrowheads="1" noChangeShapeType="1" noTextEdit="1"/>
          </p:cNvSpPr>
          <p:nvPr/>
        </p:nvSpPr>
        <p:spPr bwMode="auto">
          <a:xfrm>
            <a:off x="838200" y="5105400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AbPB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609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Injury XR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6019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Closed reduction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91000" y="6019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wk post reduction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43600" y="609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Pinning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72400" y="6172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Healed at 3 wks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IP Joint Dislocations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4468812" cy="4114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Usually dorsal dislocation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Look at P2 base to make sure this is not a PIP fracture dislocation!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Check for concentric reduction – usually very easy to reduce and very stable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Splint in flexion after reduction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Early protected motion c buddy tape</a:t>
            </a:r>
          </a:p>
        </p:txBody>
      </p:sp>
      <p:pic>
        <p:nvPicPr>
          <p:cNvPr id="115715" name="Picture 4" descr="Dislocated_finger_x-r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066800"/>
            <a:ext cx="23685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3914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MCP Finger Dislocations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95400"/>
            <a:ext cx="4697412" cy="4911725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Index finger and dorsal DL most common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Complex DL – irreducible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MCH buttonholed between flexor and </a:t>
            </a:r>
            <a:r>
              <a:rPr lang="en-US" sz="2400" dirty="0" err="1" smtClean="0">
                <a:ea typeface="ＭＳ Ｐゴシック" pitchFamily="34" charset="-128"/>
              </a:rPr>
              <a:t>lumbrical</a:t>
            </a:r>
            <a:endParaRPr lang="en-US" sz="24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sz="2400" dirty="0" err="1" smtClean="0">
                <a:ea typeface="ＭＳ Ｐゴシック" pitchFamily="34" charset="-128"/>
              </a:rPr>
              <a:t>Volar</a:t>
            </a:r>
            <a:r>
              <a:rPr lang="en-US" sz="2400" dirty="0" smtClean="0">
                <a:ea typeface="ＭＳ Ｐゴシック" pitchFamily="34" charset="-128"/>
              </a:rPr>
              <a:t> plate </a:t>
            </a:r>
            <a:r>
              <a:rPr lang="en-US" sz="2400" dirty="0" err="1" smtClean="0">
                <a:ea typeface="ＭＳ Ｐゴシック" pitchFamily="34" charset="-128"/>
              </a:rPr>
              <a:t>intersposed</a:t>
            </a:r>
            <a:endParaRPr lang="en-US" sz="2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EVERYONE DESERVES A CLOSED REDUCTION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Hyperextension </a:t>
            </a:r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 reduction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  <a:sym typeface="Wingdings" pitchFamily="2" charset="2"/>
              </a:rPr>
              <a:t>+/- joint injection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No longitudinal traction</a:t>
            </a:r>
          </a:p>
        </p:txBody>
      </p:sp>
      <p:pic>
        <p:nvPicPr>
          <p:cNvPr id="11673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r="20588" b="4545"/>
          <a:stretch>
            <a:fillRect/>
          </a:stretch>
        </p:blipFill>
        <p:spPr>
          <a:xfrm>
            <a:off x="4953000" y="990600"/>
            <a:ext cx="2057400" cy="4800600"/>
          </a:xfrm>
        </p:spPr>
      </p:pic>
      <p:pic>
        <p:nvPicPr>
          <p:cNvPr id="19047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r="21566"/>
          <a:stretch>
            <a:fillRect/>
          </a:stretch>
        </p:blipFill>
        <p:spPr>
          <a:xfrm>
            <a:off x="7086600" y="990600"/>
            <a:ext cx="1939925" cy="480060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MCP Thumb Dislocations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4800600" cy="4759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Simple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Obvious clinically and on XR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Closed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Immobilize briefly in cast</a:t>
            </a:r>
          </a:p>
          <a:p>
            <a:pPr lvl="1" eaLnBrk="1" hangingPunct="1"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Complex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Subtle </a:t>
            </a:r>
            <a:r>
              <a:rPr lang="en-US" sz="2800" dirty="0" err="1" smtClean="0">
                <a:ea typeface="ＭＳ Ｐゴシック" pitchFamily="34" charset="-128"/>
              </a:rPr>
              <a:t>malalignment</a:t>
            </a:r>
            <a:r>
              <a:rPr lang="en-US" sz="2800" dirty="0" smtClean="0">
                <a:ea typeface="ＭＳ Ｐゴシック" pitchFamily="34" charset="-128"/>
              </a:rPr>
              <a:t>/ </a:t>
            </a:r>
            <a:r>
              <a:rPr lang="en-US" sz="2800" dirty="0" err="1" smtClean="0">
                <a:ea typeface="ＭＳ Ｐゴシック" pitchFamily="34" charset="-128"/>
              </a:rPr>
              <a:t>subluxation</a:t>
            </a:r>
            <a:r>
              <a:rPr lang="en-US" sz="2800" dirty="0" smtClean="0">
                <a:ea typeface="ＭＳ Ｐゴシック" pitchFamily="34" charset="-128"/>
              </a:rPr>
              <a:t> on lateral XR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Bayonet alignment of MC and phalanx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Likely Irreducible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Open Reduction</a:t>
            </a:r>
          </a:p>
        </p:txBody>
      </p:sp>
      <p:pic>
        <p:nvPicPr>
          <p:cNvPr id="19149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862119">
            <a:off x="6015057" y="661200"/>
            <a:ext cx="1973756" cy="349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002325">
            <a:off x="5894395" y="4213036"/>
            <a:ext cx="2780537" cy="253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231427" name="Picture 3" descr="TSRH aerial camp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619500"/>
            <a:ext cx="5638800" cy="323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1428" name="Picture 4" descr="CMC night"/>
          <p:cNvPicPr>
            <a:picLocks noChangeAspect="1" noChangeArrowheads="1"/>
          </p:cNvPicPr>
          <p:nvPr/>
        </p:nvPicPr>
        <p:blipFill>
          <a:blip r:embed="rId4" cstate="print"/>
          <a:srcRect l="3030" r="4546" b="4546"/>
          <a:stretch>
            <a:fillRect/>
          </a:stretch>
        </p:blipFill>
        <p:spPr bwMode="auto">
          <a:xfrm>
            <a:off x="1143000" y="990600"/>
            <a:ext cx="46482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dirty="0" smtClean="0"/>
              <a:t>For </a:t>
            </a:r>
            <a:r>
              <a:rPr lang="en-US" dirty="0"/>
              <a:t>questions or comments, please send </a:t>
            </a:r>
            <a:r>
              <a:rPr lang="en-US"/>
              <a:t>to </a:t>
            </a:r>
            <a:r>
              <a:rPr lang="en-US" smtClean="0"/>
              <a:t>OTA@ota.org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0889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</a:t>
            </a:r>
            <a:r>
              <a:rPr lang="en-US" dirty="0" smtClean="0"/>
              <a:t>Reduction - Forearm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946275"/>
            <a:ext cx="7772400" cy="4911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Longitudinal traction</a:t>
            </a:r>
          </a:p>
          <a:p>
            <a:pPr>
              <a:lnSpc>
                <a:spcPct val="90000"/>
              </a:lnSpc>
            </a:pPr>
            <a:r>
              <a:rPr lang="en-US" dirty="0"/>
              <a:t>Evaluate rotation of proximal radius fragment to align distal radius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Proximal third – </a:t>
            </a:r>
            <a:r>
              <a:rPr lang="en-US" dirty="0" err="1"/>
              <a:t>supination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Middle third – neutral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Distal third – </a:t>
            </a:r>
            <a:r>
              <a:rPr lang="en-US" dirty="0" err="1"/>
              <a:t>pronation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Evaluate Apex of Deformity to </a:t>
            </a:r>
            <a:r>
              <a:rPr lang="en-US" dirty="0" smtClean="0"/>
              <a:t>align rotation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Apex </a:t>
            </a:r>
            <a:r>
              <a:rPr lang="en-US" dirty="0" err="1"/>
              <a:t>Volar</a:t>
            </a:r>
            <a:r>
              <a:rPr lang="en-US" dirty="0"/>
              <a:t> – </a:t>
            </a:r>
            <a:r>
              <a:rPr lang="en-US" dirty="0" err="1" smtClean="0"/>
              <a:t>Pronation</a:t>
            </a:r>
            <a:r>
              <a:rPr lang="en-US" dirty="0" smtClean="0"/>
              <a:t> of distal fragment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Apex Dorsal </a:t>
            </a:r>
            <a:r>
              <a:rPr lang="en-US" dirty="0" smtClean="0"/>
              <a:t>– </a:t>
            </a:r>
            <a:r>
              <a:rPr lang="en-US" dirty="0" err="1" smtClean="0"/>
              <a:t>Supination</a:t>
            </a:r>
            <a:r>
              <a:rPr lang="en-US" dirty="0" smtClean="0"/>
              <a:t> of distal fragment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dirty="0"/>
              <a:t>Principles of Reduction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5105400" cy="46132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 err="1"/>
              <a:t>Periosteum</a:t>
            </a:r>
            <a:r>
              <a:rPr lang="en-US" sz="3200" dirty="0"/>
              <a:t> – intact hinge on concave side</a:t>
            </a:r>
          </a:p>
          <a:p>
            <a:pPr>
              <a:lnSpc>
                <a:spcPct val="90000"/>
              </a:lnSpc>
            </a:pPr>
            <a:r>
              <a:rPr lang="en-US" sz="3200" dirty="0" err="1"/>
              <a:t>Interosseous</a:t>
            </a:r>
            <a:r>
              <a:rPr lang="en-US" sz="3200" dirty="0"/>
              <a:t> molding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Straight </a:t>
            </a:r>
            <a:r>
              <a:rPr lang="en-US" sz="3200" dirty="0" err="1"/>
              <a:t>ulnar</a:t>
            </a:r>
            <a:r>
              <a:rPr lang="en-US" sz="3200" dirty="0"/>
              <a:t> border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Three point molding of well contoured </a:t>
            </a:r>
            <a:r>
              <a:rPr lang="en-US" sz="3200" dirty="0" smtClean="0"/>
              <a:t>cast</a:t>
            </a:r>
          </a:p>
        </p:txBody>
      </p:sp>
      <p:pic>
        <p:nvPicPr>
          <p:cNvPr id="121860" name="Picture 4" descr="DSCN0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4281" t="42857" r="7178" b="9523"/>
          <a:stretch>
            <a:fillRect/>
          </a:stretch>
        </p:blipFill>
        <p:spPr>
          <a:xfrm>
            <a:off x="762000" y="4659312"/>
            <a:ext cx="3886200" cy="1647825"/>
          </a:xfrm>
          <a:ln w="38100">
            <a:solidFill>
              <a:srgbClr val="FFCC00"/>
            </a:solidFill>
          </a:ln>
        </p:spPr>
      </p:pic>
      <p:pic>
        <p:nvPicPr>
          <p:cNvPr id="121862" name="Picture 6" descr="DSCN00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10710" t="2307" r="10748" b="58464"/>
          <a:stretch>
            <a:fillRect/>
          </a:stretch>
        </p:blipFill>
        <p:spPr>
          <a:xfrm>
            <a:off x="4867858" y="4648200"/>
            <a:ext cx="3512555" cy="1658937"/>
          </a:xfrm>
          <a:ln w="38100">
            <a:solidFill>
              <a:srgbClr val="FFCC00"/>
            </a:solidFill>
          </a:ln>
        </p:spPr>
      </p:pic>
      <p:pic>
        <p:nvPicPr>
          <p:cNvPr id="121864" name="Picture 8" descr="MVC-005F"/>
          <p:cNvPicPr>
            <a:picLocks noChangeAspect="1" noChangeArrowheads="1"/>
          </p:cNvPicPr>
          <p:nvPr/>
        </p:nvPicPr>
        <p:blipFill>
          <a:blip r:embed="rId5" cstate="print"/>
          <a:srcRect l="29216" r="19986" b="12213"/>
          <a:stretch>
            <a:fillRect/>
          </a:stretch>
        </p:blipFill>
        <p:spPr bwMode="auto">
          <a:xfrm>
            <a:off x="5791200" y="381000"/>
            <a:ext cx="3055938" cy="3962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305800" y="2133600"/>
            <a:ext cx="609600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template">
  <a:themeElements>
    <a:clrScheme name="master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master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A:\master template.ppt</Template>
  <TotalTime>3847</TotalTime>
  <Words>3171</Words>
  <Application>Microsoft Office PowerPoint</Application>
  <PresentationFormat>On-screen Show (4:3)</PresentationFormat>
  <Paragraphs>470</Paragraphs>
  <Slides>76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master template</vt:lpstr>
      <vt:lpstr>Photo Editor Photo</vt:lpstr>
      <vt:lpstr>Pediatric Forearm, Wrist and Hand Injuries</vt:lpstr>
      <vt:lpstr>Pediatric Forearm Fxs</vt:lpstr>
      <vt:lpstr>Frequency of Injury:</vt:lpstr>
      <vt:lpstr>Factors Influencing Treatment</vt:lpstr>
      <vt:lpstr>Forearm Fracture Acceptability</vt:lpstr>
      <vt:lpstr>Fracture Acceptability</vt:lpstr>
      <vt:lpstr>Fracture Angulation Acceptability Guidelines  *In General*</vt:lpstr>
      <vt:lpstr>Principles of Reduction - Forearm</vt:lpstr>
      <vt:lpstr>Principles of Reduction</vt:lpstr>
      <vt:lpstr>Cast Index – indicator of the quality of the cast</vt:lpstr>
      <vt:lpstr>Forearm Fractures - Principles</vt:lpstr>
      <vt:lpstr>PowerPoint Presentation</vt:lpstr>
      <vt:lpstr>PowerPoint Presentation</vt:lpstr>
      <vt:lpstr>Casts and Splints are not benign!</vt:lpstr>
      <vt:lpstr>Ingenious Ways to Cause Problems</vt:lpstr>
      <vt:lpstr>Staying out of Trouble with Splints</vt:lpstr>
      <vt:lpstr>Patterns of Forearm Fractures</vt:lpstr>
      <vt:lpstr>Torus / Buckle Fractures</vt:lpstr>
      <vt:lpstr>Greenstick Fractures</vt:lpstr>
      <vt:lpstr>Complete Fractures</vt:lpstr>
      <vt:lpstr>Plastic Deformation</vt:lpstr>
      <vt:lpstr>Monteggia Fractures</vt:lpstr>
      <vt:lpstr>Galeazzi Fracture- Dislocation</vt:lpstr>
      <vt:lpstr>Complications of Diaphyseal Forearm Fractures</vt:lpstr>
      <vt:lpstr>Absolute Indications for Surgical Stabilization</vt:lpstr>
      <vt:lpstr>Relative Indications for Flexible Nailing (FIN)</vt:lpstr>
      <vt:lpstr>Who gets plates and screws?</vt:lpstr>
      <vt:lpstr>Irrigation and Debridement (open fractures common indication for FIN)</vt:lpstr>
      <vt:lpstr>Surgical Technique - Setup</vt:lpstr>
      <vt:lpstr>Ulna - FIN</vt:lpstr>
      <vt:lpstr>Ulna - FIN</vt:lpstr>
      <vt:lpstr>Radius - FIN</vt:lpstr>
      <vt:lpstr>Radius - FIN</vt:lpstr>
      <vt:lpstr>Radius FIN</vt:lpstr>
      <vt:lpstr>FIN technique – To Bury or Not?</vt:lpstr>
      <vt:lpstr>Immobilization</vt:lpstr>
      <vt:lpstr>Return to Activities – Diaphyseal Forearm fxs – IN GENERAL</vt:lpstr>
      <vt:lpstr>Pediatric Distal Radius Fractures</vt:lpstr>
      <vt:lpstr>Metaphyseal Fractures</vt:lpstr>
      <vt:lpstr>Distal Radius Physeal Fractures</vt:lpstr>
      <vt:lpstr>Distal Ulna Physeal Injuries </vt:lpstr>
      <vt:lpstr>Remodelling of SH I DR fx in a 7yo M </vt:lpstr>
      <vt:lpstr>Operative Treatment of Distal Radius Fractures </vt:lpstr>
      <vt:lpstr>Return to Activities – Distal Radius fxs – IN GENERAL </vt:lpstr>
      <vt:lpstr>Complications of Distal Radius Fractures</vt:lpstr>
      <vt:lpstr>Physeal arrest in a 12 yo male-  7 months after a subtle SH III nondisplaced DR fx</vt:lpstr>
      <vt:lpstr>Carpal Fractures</vt:lpstr>
      <vt:lpstr>Scaphoid Fractures</vt:lpstr>
      <vt:lpstr>Scaphoid fractures</vt:lpstr>
      <vt:lpstr>Hand Fractures in Children</vt:lpstr>
      <vt:lpstr>Evaluation of Hand Fractures in Children</vt:lpstr>
      <vt:lpstr>Check Clinical Rotation and Angulation!</vt:lpstr>
      <vt:lpstr>Return to Activities – Finger and Hand Fractures– IN GENERAL</vt:lpstr>
      <vt:lpstr>Phalangeal Neck Fractures</vt:lpstr>
      <vt:lpstr>PowerPoint Presentation</vt:lpstr>
      <vt:lpstr>Physeal Phalangeal Fractures</vt:lpstr>
      <vt:lpstr>PowerPoint Presentation</vt:lpstr>
      <vt:lpstr>Diaphyseal Phalangeal Fracture</vt:lpstr>
      <vt:lpstr>Intercondylar Phalangeal Fractures</vt:lpstr>
      <vt:lpstr>PowerPoint Presentation</vt:lpstr>
      <vt:lpstr>Volar Plate Injuries</vt:lpstr>
      <vt:lpstr>Mallett Fractures</vt:lpstr>
      <vt:lpstr>Mallett Fractures - Treatment</vt:lpstr>
      <vt:lpstr>Seymour’s Fracture: A Special Mallett Fx</vt:lpstr>
      <vt:lpstr>Metacarpal Fractures</vt:lpstr>
      <vt:lpstr>PowerPoint Presentation</vt:lpstr>
      <vt:lpstr>Metacarpal Neck Fractures</vt:lpstr>
      <vt:lpstr>Thumb Metacarpal Fractures</vt:lpstr>
      <vt:lpstr>High Remodelling Potential at the 1st MC base! </vt:lpstr>
      <vt:lpstr>Thumb Metacarpal Salter Harris Fractures</vt:lpstr>
      <vt:lpstr>Type C SH II Thumb Fx - Unstable pattern</vt:lpstr>
      <vt:lpstr>IP Joint Dislocations</vt:lpstr>
      <vt:lpstr>MCP Finger Dislocations</vt:lpstr>
      <vt:lpstr>MCP Thumb Dislocations</vt:lpstr>
      <vt:lpstr>Thank You</vt:lpstr>
      <vt:lpstr>PowerPoint Presentation</vt:lpstr>
    </vt:vector>
  </TitlesOfParts>
  <Company>BAMC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Assessment, Management and Decision Making in the Treatment of Polytrauma Patients with Head Injuries</dc:title>
  <dc:creator>BAMC</dc:creator>
  <cp:lastModifiedBy>stonis</cp:lastModifiedBy>
  <cp:revision>53</cp:revision>
  <cp:lastPrinted>2000-10-11T02:51:10Z</cp:lastPrinted>
  <dcterms:created xsi:type="dcterms:W3CDTF">2000-08-14T04:32:08Z</dcterms:created>
  <dcterms:modified xsi:type="dcterms:W3CDTF">2016-06-27T18:52:03Z</dcterms:modified>
</cp:coreProperties>
</file>