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3"/>
  </p:notesMasterIdLst>
  <p:handoutMasterIdLst>
    <p:handoutMasterId r:id="rId64"/>
  </p:handoutMasterIdLst>
  <p:sldIdLst>
    <p:sldId id="311" r:id="rId2"/>
    <p:sldId id="312" r:id="rId3"/>
    <p:sldId id="313" r:id="rId4"/>
    <p:sldId id="314" r:id="rId5"/>
    <p:sldId id="315" r:id="rId6"/>
    <p:sldId id="316" r:id="rId7"/>
    <p:sldId id="318" r:id="rId8"/>
    <p:sldId id="319" r:id="rId9"/>
    <p:sldId id="320" r:id="rId10"/>
    <p:sldId id="321" r:id="rId11"/>
    <p:sldId id="322" r:id="rId12"/>
    <p:sldId id="323" r:id="rId13"/>
    <p:sldId id="324" r:id="rId14"/>
    <p:sldId id="325" r:id="rId15"/>
    <p:sldId id="326" r:id="rId16"/>
    <p:sldId id="327" r:id="rId17"/>
    <p:sldId id="328"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Lst>
  <p:sldSz cx="9144000" cy="6858000" type="screen4x3"/>
  <p:notesSz cx="68580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76" autoAdjust="0"/>
  </p:normalViewPr>
  <p:slideViewPr>
    <p:cSldViewPr>
      <p:cViewPr>
        <p:scale>
          <a:sx n="66" d="100"/>
          <a:sy n="66" d="100"/>
        </p:scale>
        <p:origin x="-2934" y="-1404"/>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1392" y="65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F450B-BA43-43FB-8EFF-F7B841AD3451}"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31E7F934-D658-43BF-A292-42AAE16CF929}">
      <dgm:prSet phldrT="[Text]"/>
      <dgm:spPr>
        <a:solidFill>
          <a:srgbClr val="FF0000"/>
        </a:solidFill>
      </dgm:spPr>
      <dgm:t>
        <a:bodyPr/>
        <a:lstStyle/>
        <a:p>
          <a:r>
            <a:rPr lang="en-US" dirty="0" smtClean="0">
              <a:solidFill>
                <a:schemeClr val="bg1"/>
              </a:solidFill>
            </a:rPr>
            <a:t>&lt; -2.5 Osteoporosis</a:t>
          </a:r>
          <a:endParaRPr lang="en-US" dirty="0">
            <a:solidFill>
              <a:schemeClr val="bg1"/>
            </a:solidFill>
          </a:endParaRPr>
        </a:p>
      </dgm:t>
    </dgm:pt>
    <dgm:pt modelId="{4729B8CC-DA25-4677-BC87-B2BD0A34B80D}" type="parTrans" cxnId="{35F0C682-ECFF-4680-9CC9-0BA178C8F44A}">
      <dgm:prSet/>
      <dgm:spPr/>
      <dgm:t>
        <a:bodyPr/>
        <a:lstStyle/>
        <a:p>
          <a:endParaRPr lang="en-US"/>
        </a:p>
      </dgm:t>
    </dgm:pt>
    <dgm:pt modelId="{90EB44C6-FA03-4557-9F0F-0F1A0BBD94CD}" type="sibTrans" cxnId="{35F0C682-ECFF-4680-9CC9-0BA178C8F44A}">
      <dgm:prSet/>
      <dgm:spPr/>
      <dgm:t>
        <a:bodyPr/>
        <a:lstStyle/>
        <a:p>
          <a:endParaRPr lang="en-US"/>
        </a:p>
      </dgm:t>
    </dgm:pt>
    <dgm:pt modelId="{4DE589E3-3ACC-4081-84A9-1D1FFDD54278}">
      <dgm:prSet phldrT="[Text]"/>
      <dgm:spPr>
        <a:solidFill>
          <a:srgbClr val="33CC33"/>
        </a:solidFill>
      </dgm:spPr>
      <dgm:t>
        <a:bodyPr/>
        <a:lstStyle/>
        <a:p>
          <a:r>
            <a:rPr lang="en-US" dirty="0" smtClean="0">
              <a:solidFill>
                <a:schemeClr val="bg1"/>
              </a:solidFill>
            </a:rPr>
            <a:t>≥ -1.0 Normal</a:t>
          </a:r>
          <a:endParaRPr lang="en-US" dirty="0">
            <a:solidFill>
              <a:schemeClr val="bg1"/>
            </a:solidFill>
          </a:endParaRPr>
        </a:p>
      </dgm:t>
    </dgm:pt>
    <dgm:pt modelId="{B3FEE465-4B70-4056-AEC9-ECC5A3F74EFD}" type="parTrans" cxnId="{FC8F9859-1B80-4A28-80D5-99D5DAC47402}">
      <dgm:prSet/>
      <dgm:spPr/>
      <dgm:t>
        <a:bodyPr/>
        <a:lstStyle/>
        <a:p>
          <a:endParaRPr lang="en-US"/>
        </a:p>
      </dgm:t>
    </dgm:pt>
    <dgm:pt modelId="{730C0210-C0BF-40AA-913D-63D05A7EA249}" type="sibTrans" cxnId="{FC8F9859-1B80-4A28-80D5-99D5DAC47402}">
      <dgm:prSet/>
      <dgm:spPr/>
      <dgm:t>
        <a:bodyPr/>
        <a:lstStyle/>
        <a:p>
          <a:endParaRPr lang="en-US"/>
        </a:p>
      </dgm:t>
    </dgm:pt>
    <dgm:pt modelId="{B2CF4EAB-A363-4908-A44E-3BC3763A5191}" type="pres">
      <dgm:prSet presAssocID="{43DF450B-BA43-43FB-8EFF-F7B841AD3451}" presName="cycle" presStyleCnt="0">
        <dgm:presLayoutVars>
          <dgm:dir/>
          <dgm:resizeHandles val="exact"/>
        </dgm:presLayoutVars>
      </dgm:prSet>
      <dgm:spPr/>
      <dgm:t>
        <a:bodyPr/>
        <a:lstStyle/>
        <a:p>
          <a:endParaRPr lang="en-US"/>
        </a:p>
      </dgm:t>
    </dgm:pt>
    <dgm:pt modelId="{215AEEB2-9BF4-4BC9-B7CB-B3139BCEA2B1}" type="pres">
      <dgm:prSet presAssocID="{31E7F934-D658-43BF-A292-42AAE16CF929}" presName="arrow" presStyleLbl="node1" presStyleIdx="0" presStyleCnt="2" custScaleY="75025" custRadScaleRad="98030" custRadScaleInc="1137">
        <dgm:presLayoutVars>
          <dgm:bulletEnabled val="1"/>
        </dgm:presLayoutVars>
      </dgm:prSet>
      <dgm:spPr/>
      <dgm:t>
        <a:bodyPr/>
        <a:lstStyle/>
        <a:p>
          <a:endParaRPr lang="en-US"/>
        </a:p>
      </dgm:t>
    </dgm:pt>
    <dgm:pt modelId="{BEC871E7-AF93-4479-910B-2E141FED4ED2}" type="pres">
      <dgm:prSet presAssocID="{4DE589E3-3ACC-4081-84A9-1D1FFDD54278}" presName="arrow" presStyleLbl="node1" presStyleIdx="1" presStyleCnt="2" custScaleY="67246" custRadScaleRad="100062" custRadScaleInc="-1113">
        <dgm:presLayoutVars>
          <dgm:bulletEnabled val="1"/>
        </dgm:presLayoutVars>
      </dgm:prSet>
      <dgm:spPr/>
      <dgm:t>
        <a:bodyPr/>
        <a:lstStyle/>
        <a:p>
          <a:endParaRPr lang="en-US"/>
        </a:p>
      </dgm:t>
    </dgm:pt>
  </dgm:ptLst>
  <dgm:cxnLst>
    <dgm:cxn modelId="{F38E44E8-7189-425B-88F5-0B38A3461C4A}" type="presOf" srcId="{4DE589E3-3ACC-4081-84A9-1D1FFDD54278}" destId="{BEC871E7-AF93-4479-910B-2E141FED4ED2}" srcOrd="0" destOrd="0" presId="urn:microsoft.com/office/officeart/2005/8/layout/arrow1"/>
    <dgm:cxn modelId="{FC8F9859-1B80-4A28-80D5-99D5DAC47402}" srcId="{43DF450B-BA43-43FB-8EFF-F7B841AD3451}" destId="{4DE589E3-3ACC-4081-84A9-1D1FFDD54278}" srcOrd="1" destOrd="0" parTransId="{B3FEE465-4B70-4056-AEC9-ECC5A3F74EFD}" sibTransId="{730C0210-C0BF-40AA-913D-63D05A7EA249}"/>
    <dgm:cxn modelId="{078CAA88-DCB1-449A-A2DF-AE86B58AA4E1}" type="presOf" srcId="{31E7F934-D658-43BF-A292-42AAE16CF929}" destId="{215AEEB2-9BF4-4BC9-B7CB-B3139BCEA2B1}" srcOrd="0" destOrd="0" presId="urn:microsoft.com/office/officeart/2005/8/layout/arrow1"/>
    <dgm:cxn modelId="{1E2A1F82-2477-4508-8614-480AAB31B123}" type="presOf" srcId="{43DF450B-BA43-43FB-8EFF-F7B841AD3451}" destId="{B2CF4EAB-A363-4908-A44E-3BC3763A5191}" srcOrd="0" destOrd="0" presId="urn:microsoft.com/office/officeart/2005/8/layout/arrow1"/>
    <dgm:cxn modelId="{35F0C682-ECFF-4680-9CC9-0BA178C8F44A}" srcId="{43DF450B-BA43-43FB-8EFF-F7B841AD3451}" destId="{31E7F934-D658-43BF-A292-42AAE16CF929}" srcOrd="0" destOrd="0" parTransId="{4729B8CC-DA25-4677-BC87-B2BD0A34B80D}" sibTransId="{90EB44C6-FA03-4557-9F0F-0F1A0BBD94CD}"/>
    <dgm:cxn modelId="{0D7709FE-8FE2-43F8-A1FC-FC0F8ED5195B}" type="presParOf" srcId="{B2CF4EAB-A363-4908-A44E-3BC3763A5191}" destId="{215AEEB2-9BF4-4BC9-B7CB-B3139BCEA2B1}" srcOrd="0" destOrd="0" presId="urn:microsoft.com/office/officeart/2005/8/layout/arrow1"/>
    <dgm:cxn modelId="{0C987852-512E-4489-885F-2ED4C9FD2732}" type="presParOf" srcId="{B2CF4EAB-A363-4908-A44E-3BC3763A5191}" destId="{BEC871E7-AF93-4479-910B-2E141FED4ED2}"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84996"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84997"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978F2B9E-4298-45A4-87FF-08AC2885DA76}" type="slidenum">
              <a:rPr lang="en-US" altLang="en-US"/>
              <a:pPr/>
              <a:t>‹#›</a:t>
            </a:fld>
            <a:endParaRPr lang="en-US" altLang="en-US"/>
          </a:p>
        </p:txBody>
      </p:sp>
    </p:spTree>
    <p:extLst>
      <p:ext uri="{BB962C8B-B14F-4D97-AF65-F5344CB8AC3E}">
        <p14:creationId xmlns:p14="http://schemas.microsoft.com/office/powerpoint/2010/main" val="2335473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8915" name="Rectangle 3"/>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38916" name="Rectangle 4"/>
          <p:cNvSpPr>
            <a:spLocks noGrp="1" noRot="1" noChangeAspect="1" noChangeArrowheads="1" noTextEdit="1"/>
          </p:cNvSpPr>
          <p:nvPr>
            <p:ph type="sldImg" idx="2"/>
          </p:nvPr>
        </p:nvSpPr>
        <p:spPr bwMode="auto">
          <a:xfrm>
            <a:off x="1120775" y="692150"/>
            <a:ext cx="4618038" cy="3463925"/>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18" name="Rectangle 6"/>
          <p:cNvSpPr>
            <a:spLocks noGrp="1" noChangeArrowheads="1"/>
          </p:cNvSpPr>
          <p:nvPr>
            <p:ph type="ftr" sz="quarter" idx="4"/>
          </p:nvPr>
        </p:nvSpPr>
        <p:spPr bwMode="auto">
          <a:xfrm>
            <a:off x="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8919" name="Rectangle 7"/>
          <p:cNvSpPr>
            <a:spLocks noGrp="1" noChangeArrowheads="1"/>
          </p:cNvSpPr>
          <p:nvPr>
            <p:ph type="sldNum" sz="quarter" idx="5"/>
          </p:nvPr>
        </p:nvSpPr>
        <p:spPr bwMode="auto">
          <a:xfrm>
            <a:off x="3886200" y="8774113"/>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CC2AD55-2796-42CF-8043-FFB409D43ECE}" type="slidenum">
              <a:rPr lang="en-US" altLang="en-US"/>
              <a:pPr/>
              <a:t>‹#›</a:t>
            </a:fld>
            <a:endParaRPr lang="en-US" altLang="en-US"/>
          </a:p>
        </p:txBody>
      </p:sp>
    </p:spTree>
    <p:extLst>
      <p:ext uri="{BB962C8B-B14F-4D97-AF65-F5344CB8AC3E}">
        <p14:creationId xmlns:p14="http://schemas.microsoft.com/office/powerpoint/2010/main" val="16396160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6B75108B-E20D-4874-AAD3-1A5628FA29E0}" type="slidenum">
              <a:rPr lang="en-US" altLang="en-US" smtClean="0"/>
              <a:pPr eaLnBrk="1" hangingPunct="1">
                <a:spcBef>
                  <a:spcPct val="0"/>
                </a:spcBef>
              </a:pPr>
              <a:t>1</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2D619C9-7798-47A1-B8A1-77783E21E416}" type="slidenum">
              <a:rPr lang="en-US" altLang="en-US" smtClean="0"/>
              <a:pPr eaLnBrk="1" hangingPunct="1">
                <a:spcBef>
                  <a:spcPct val="0"/>
                </a:spcBef>
              </a:pPr>
              <a:t>30</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Eating disorders such as anorexia and bulimia, which weaken the bones due to lack of nutrition; a diet low in calcium; use of certain medications; and low testosterone in men are all risk factors as well.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6B96BA7-82A3-401A-A61F-8B70180B498D}" type="slidenum">
              <a:rPr lang="en-US" altLang="en-US" smtClean="0"/>
              <a:pPr eaLnBrk="1" hangingPunct="1">
                <a:spcBef>
                  <a:spcPct val="0"/>
                </a:spcBef>
              </a:pPr>
              <a:t>31</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In addition to warning signs, there are a significant number of risk factors to consider for Osteoporosis. However, it is important to be aware that you can have no risk factors and still have Osteoporosis. The following risk factors have been identified: Being female, having a thin or small frame, and having a body weight of 127 pounds or less. In addition, being a smoker is a major risk factor.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3BBBAB9-E8B4-4C9E-A7B3-0C1D79C8651D}" type="slidenum">
              <a:rPr lang="en-US" altLang="en-US" smtClean="0"/>
              <a:pPr eaLnBrk="1" hangingPunct="1">
                <a:spcBef>
                  <a:spcPct val="0"/>
                </a:spcBef>
              </a:pPr>
              <a:t>32</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Osteoporosis is also underrecognized and undertreated in African-American women.</a:t>
            </a:r>
          </a:p>
          <a:p>
            <a:pPr eaLnBrk="1" hangingPunct="1"/>
            <a:endParaRPr lang="en-US" altLang="en-US" smtClean="0">
              <a:latin typeface="Times New Roman" pitchFamily="18" charset="0"/>
              <a:ea typeface="ＭＳ Ｐゴシック" pitchFamily="34" charset="-128"/>
            </a:endParaRPr>
          </a:p>
          <a:p>
            <a:pPr eaLnBrk="1" hangingPunct="1"/>
            <a:r>
              <a:rPr lang="en-US" altLang="en-US" smtClean="0">
                <a:latin typeface="Times New Roman" pitchFamily="18" charset="0"/>
                <a:ea typeface="ＭＳ Ｐゴシック" pitchFamily="34" charset="-128"/>
              </a:rPr>
              <a:t>While they are at lower risk when they are younger, African-American women see their risk for hip fracture double approximately every seven years as they age. They are more likely than Caucasian women to die following a hip fracture.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97553C9-30C3-4D09-ABAB-210ABF27C691}" type="slidenum">
              <a:rPr lang="en-US" altLang="en-US" smtClean="0"/>
              <a:pPr eaLnBrk="1" hangingPunct="1">
                <a:spcBef>
                  <a:spcPct val="0"/>
                </a:spcBef>
              </a:pPr>
              <a:t>33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While significant risk has been reported in people of all ethnic backgrounds, and in both genders, Hispanic women are thought to be among those at highest risk. Ten percent of Hispanic women over 50 have Osteoporosis now, and another 49 percent have low bone mass, which puts them at high risk for developing the disease.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2253872-A992-46B6-9B2F-964E737B6709}" type="slidenum">
              <a:rPr lang="en-US" altLang="en-US" smtClean="0"/>
              <a:pPr eaLnBrk="1" hangingPunct="1">
                <a:spcBef>
                  <a:spcPct val="0"/>
                </a:spcBef>
              </a:pPr>
              <a:t>34</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While significant risk has been reported in people of all ethnic backgrounds, and in both genders, Hispanic women are thought to be among those at highest risk. Ten percent of Hispanic women over 50 have Osteoporosis now, and another 49 percent have low bone mass, which puts them at high risk for developing the disease.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BD2E02C-B1DA-49A8-89CE-64FE63F6D259}" type="slidenum">
              <a:rPr lang="en-US" altLang="en-US" smtClean="0"/>
              <a:pPr eaLnBrk="1" hangingPunct="1">
                <a:spcBef>
                  <a:spcPct val="0"/>
                </a:spcBef>
              </a:pPr>
              <a:t>35</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Caucasian and Asian-American women are also at high risk. This is due largely to differences in bone mass and density. The average calcium intake among Asian-American women is about half that of their Caucasian counterparts.</a:t>
            </a:r>
          </a:p>
          <a:p>
            <a:pPr eaLnBrk="1" hangingPunct="1"/>
            <a:endParaRPr lang="en-US" altLang="en-US" smtClean="0">
              <a:latin typeface="Times New Roman" pitchFamily="18" charset="0"/>
              <a:ea typeface="ＭＳ Ｐゴシック" pitchFamily="34" charset="-128"/>
            </a:endParaRPr>
          </a:p>
          <a:p>
            <a:pPr eaLnBrk="1" hangingPunct="1"/>
            <a:r>
              <a:rPr lang="en-US" altLang="en-US" smtClean="0">
                <a:latin typeface="Times New Roman" pitchFamily="18" charset="0"/>
                <a:ea typeface="ＭＳ Ｐゴシック" pitchFamily="34" charset="-128"/>
              </a:rPr>
              <a:t>While Asian-American women generally have lower incidence of hip fractures than Caucasian women, the prevalence of vertebral fractures is about equal between the two populations.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B236481-B3F3-4A7F-A325-854D3C7733D4}" type="slidenum">
              <a:rPr lang="en-US" altLang="en-US" smtClean="0"/>
              <a:pPr eaLnBrk="1" hangingPunct="1">
                <a:spcBef>
                  <a:spcPct val="0"/>
                </a:spcBef>
              </a:pPr>
              <a:t>39</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9E8BA88A-D91F-4CB0-A12C-E430964BCD8A}" type="slidenum">
              <a:rPr lang="en-US" altLang="en-US" smtClean="0"/>
              <a:pPr eaLnBrk="1" hangingPunct="1">
                <a:spcBef>
                  <a:spcPct val="0"/>
                </a:spcBef>
              </a:pPr>
              <a:t>40</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9EE97CB-4A77-48B0-A6F0-C225AE9C9C3F}" type="slidenum">
              <a:rPr lang="en-US" altLang="en-US" smtClean="0"/>
              <a:pPr eaLnBrk="1" hangingPunct="1">
                <a:spcBef>
                  <a:spcPct val="0"/>
                </a:spcBef>
              </a:pPr>
              <a:t>45</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146F5F9-D7CD-46DB-8733-52B9CD7B37F5}" type="slidenum">
              <a:rPr lang="en-US" altLang="en-US" smtClean="0"/>
              <a:pPr eaLnBrk="1" hangingPunct="1">
                <a:spcBef>
                  <a:spcPct val="0"/>
                </a:spcBef>
              </a:pPr>
              <a:t>48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0FE2F46-EDA0-49A4-9771-916D5812EFC8}" type="slidenum">
              <a:rPr lang="en-US" altLang="en-US" smtClean="0"/>
              <a:pPr eaLnBrk="1" hangingPunct="1">
                <a:spcBef>
                  <a:spcPct val="0"/>
                </a:spcBef>
              </a:pPr>
              <a:t>3</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solidFill>
                  <a:srgbClr val="FF0000"/>
                </a:solidFill>
                <a:latin typeface="Times New Roman" pitchFamily="18" charset="0"/>
                <a:ea typeface="ＭＳ Ｐゴシック" pitchFamily="34" charset="-128"/>
              </a:rPr>
              <a:t>These measures overlap with several agency measures which I will address shortly.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70BBC06-059E-43BC-9B37-57809EE9F4C1}" type="slidenum">
              <a:rPr lang="en-US" altLang="en-US" smtClean="0"/>
              <a:pPr eaLnBrk="1" hangingPunct="1">
                <a:spcBef>
                  <a:spcPct val="0"/>
                </a:spcBef>
              </a:pPr>
              <a:t>57</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7C5777C-5C39-4C24-846B-5E65F2EBA714}" type="slidenum">
              <a:rPr lang="en-US" altLang="en-US" smtClean="0"/>
              <a:pPr eaLnBrk="1" hangingPunct="1">
                <a:spcBef>
                  <a:spcPct val="0"/>
                </a:spcBef>
              </a:pPr>
              <a:t>58</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5888F54-4A3B-4A72-9FF7-DD142E6AE129}" type="slidenum">
              <a:rPr lang="en-US" altLang="en-US" smtClean="0"/>
              <a:pPr eaLnBrk="1" hangingPunct="1">
                <a:spcBef>
                  <a:spcPct val="0"/>
                </a:spcBef>
              </a:pPr>
              <a:t>6</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ea typeface="ＭＳ Ｐゴシック" pitchFamily="34" charset="-128"/>
              </a:rPr>
              <a:t>Osteoporosis is a contributing factor in 1.5 million fractures treated each year.  The approximate number of types of fractures related to Osteoporosis are: </a:t>
            </a:r>
          </a:p>
          <a:p>
            <a:r>
              <a:rPr lang="en-US" altLang="en-US" smtClean="0">
                <a:latin typeface="Times New Roman" pitchFamily="18" charset="0"/>
                <a:ea typeface="ＭＳ Ｐゴシック" pitchFamily="34" charset="-128"/>
              </a:rPr>
              <a:t>Approximately 300,000 hip fractures.</a:t>
            </a:r>
          </a:p>
          <a:p>
            <a:r>
              <a:rPr lang="en-US" altLang="en-US" smtClean="0">
                <a:latin typeface="Times New Roman" pitchFamily="18" charset="0"/>
                <a:ea typeface="ＭＳ Ｐゴシック" pitchFamily="34" charset="-128"/>
              </a:rPr>
              <a:t>Approximately 700,000 vertebral fractures.</a:t>
            </a:r>
          </a:p>
          <a:p>
            <a:r>
              <a:rPr lang="en-US" altLang="en-US" smtClean="0">
                <a:latin typeface="Times New Roman" pitchFamily="18" charset="0"/>
                <a:ea typeface="ＭＳ Ｐゴシック" pitchFamily="34" charset="-128"/>
              </a:rPr>
              <a:t>Approximately 250,000 wrist fractures.</a:t>
            </a:r>
          </a:p>
          <a:p>
            <a:r>
              <a:rPr lang="en-US" altLang="en-US" smtClean="0">
                <a:latin typeface="Times New Roman" pitchFamily="18" charset="0"/>
                <a:ea typeface="ＭＳ Ｐゴシック" pitchFamily="34" charset="-128"/>
              </a:rPr>
              <a:t>Approximately 300,000 fractures at other sites.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FE755C7-97FD-4EBC-BE29-A1FC8FAF7A7C}" type="slidenum">
              <a:rPr lang="en-US" altLang="en-US" smtClean="0"/>
              <a:pPr eaLnBrk="1" hangingPunct="1">
                <a:spcBef>
                  <a:spcPct val="0"/>
                </a:spcBef>
              </a:pPr>
              <a:t>11</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Bone densitometry is a safe, painless x-ray technique that compares bone density to the peak bone density that someone of your same sex and ethnicity should have reached at about age 20 to 25, when it is at its highest.</a:t>
            </a:r>
          </a:p>
          <a:p>
            <a:pPr eaLnBrk="1" hangingPunct="1"/>
            <a:endParaRPr lang="en-US" altLang="en-US" smtClean="0">
              <a:latin typeface="Times New Roman" pitchFamily="18" charset="0"/>
              <a:ea typeface="ＭＳ Ｐゴシック" pitchFamily="34" charset="-128"/>
            </a:endParaRPr>
          </a:p>
          <a:p>
            <a:pPr eaLnBrk="1" hangingPunct="1"/>
            <a:r>
              <a:rPr lang="en-US" altLang="en-US" smtClean="0">
                <a:latin typeface="Times New Roman" pitchFamily="18" charset="0"/>
                <a:ea typeface="ＭＳ Ｐゴシック" pitchFamily="34" charset="-128"/>
              </a:rPr>
              <a:t>Bone densitometry allows your doctor to:</a:t>
            </a:r>
          </a:p>
          <a:p>
            <a:pPr eaLnBrk="1" hangingPunct="1">
              <a:buFontTx/>
              <a:buChar char="•"/>
            </a:pPr>
            <a:r>
              <a:rPr lang="en-US" altLang="en-US" smtClean="0">
                <a:latin typeface="Times New Roman" pitchFamily="18" charset="0"/>
                <a:ea typeface="ＭＳ Ｐゴシック" pitchFamily="34" charset="-128"/>
              </a:rPr>
              <a:t>Detect a potential problem before fracture occurs,</a:t>
            </a:r>
          </a:p>
          <a:p>
            <a:pPr eaLnBrk="1" hangingPunct="1">
              <a:buFontTx/>
              <a:buChar char="•"/>
            </a:pPr>
            <a:r>
              <a:rPr lang="en-US" altLang="en-US" smtClean="0">
                <a:latin typeface="Times New Roman" pitchFamily="18" charset="0"/>
                <a:ea typeface="ＭＳ Ｐゴシック" pitchFamily="34" charset="-128"/>
              </a:rPr>
              <a:t>Predict chances of future fractures, and</a:t>
            </a:r>
          </a:p>
          <a:p>
            <a:pPr eaLnBrk="1" hangingPunct="1">
              <a:buFontTx/>
              <a:buChar char="•"/>
            </a:pPr>
            <a:r>
              <a:rPr lang="en-US" altLang="en-US" smtClean="0">
                <a:latin typeface="Times New Roman" pitchFamily="18" charset="0"/>
                <a:ea typeface="ＭＳ Ｐゴシック" pitchFamily="34" charset="-128"/>
              </a:rPr>
              <a:t>Determine your rate of bone loss.</a:t>
            </a:r>
          </a:p>
          <a:p>
            <a:pPr eaLnBrk="1" hangingPunct="1"/>
            <a:endParaRPr lang="en-US" altLang="en-US" smtClean="0">
              <a:latin typeface="Times New Roman" pitchFamily="18" charset="0"/>
              <a:ea typeface="ＭＳ Ｐゴシック" pitchFamily="34" charset="-128"/>
            </a:endParaRPr>
          </a:p>
          <a:p>
            <a:pPr eaLnBrk="1" hangingPunct="1"/>
            <a:r>
              <a:rPr lang="en-US" altLang="en-US" smtClean="0">
                <a:latin typeface="Times New Roman" pitchFamily="18" charset="0"/>
                <a:ea typeface="ＭＳ Ｐゴシック" pitchFamily="34" charset="-128"/>
              </a:rPr>
              <a:t>All of these factors can then be weighed to determine a course of treatment.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a typeface="ＭＳ Ｐゴシック"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9D57F5E-46E9-4D6B-9E5E-B93ADFE484C7}"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ea typeface="ＭＳ Ｐゴシック" pitchFamily="34" charset="-128"/>
              </a:rPr>
              <a:t>Projected growth in the US prevalence of osteopenia and osteoporosis. The prevalence of osteopenia and osteoporosis is estimated to increase by another 9 million individuals from 2010 to 2020. Data from the National Osteoporosis Foundation</a:t>
            </a:r>
            <a:endParaRPr lang="en-US" altLang="en-US" smtClean="0">
              <a:latin typeface="Times New Roman" pitchFamily="18" charset="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DEF7FC1-1329-4CC4-A5D0-7388AA2628F3}"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A5DB17C3-0794-4A41-AF4A-53ABDA26B161}" type="slidenum">
              <a:rPr lang="en-US" altLang="en-US" smtClean="0"/>
              <a:pPr eaLnBrk="1" hangingPunct="1">
                <a:spcBef>
                  <a:spcPct val="0"/>
                </a:spcBef>
              </a:pPr>
              <a:t>27</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In addition, post menopausal women are at great risk because the hormonal imbalances of menopause can result in rapid bone loss. Women can lose up to 20% of their bone mass in the 5-7 years after the onset of menopause.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91D0681-3FB0-4519-BF04-DF84507DAC66}" type="slidenum">
              <a:rPr lang="en-US" altLang="en-US" smtClean="0"/>
              <a:pPr eaLnBrk="1" hangingPunct="1">
                <a:spcBef>
                  <a:spcPct val="0"/>
                </a:spcBef>
              </a:pPr>
              <a:t>28</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While Osteoporosis does strike women at higher rates, men are also at risk, comprising nearly one-third of Osteoporosis sufferers. Osteoporosis in men is underdiagnosed, unrecognized, and inadequately reported and researched.</a:t>
            </a:r>
          </a:p>
          <a:p>
            <a:pPr eaLnBrk="1" hangingPunct="1"/>
            <a:endParaRPr lang="en-US" altLang="en-US" smtClean="0">
              <a:latin typeface="Times New Roman" pitchFamily="18" charset="0"/>
              <a:ea typeface="ＭＳ Ｐゴシック" pitchFamily="34" charset="-128"/>
            </a:endParaRPr>
          </a:p>
          <a:p>
            <a:pPr eaLnBrk="1" hangingPunct="1"/>
            <a:r>
              <a:rPr lang="en-US" altLang="en-US" smtClean="0">
                <a:latin typeface="Times New Roman" pitchFamily="18" charset="0"/>
                <a:ea typeface="ＭＳ Ｐゴシック" pitchFamily="34" charset="-128"/>
              </a:rPr>
              <a:t>Many of the same risk factors apply to men: Lifestyle, age, heredity, prolonged exposure to certain medications, chronic disease, and undiagnosed levels of testosterone all put men at increased risk for Osteoporosis.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CF2733D-F76C-4AFB-9B56-CB1D48FE5E99}" type="slidenum">
              <a:rPr lang="en-US" altLang="en-US" smtClean="0"/>
              <a:pPr eaLnBrk="1" hangingPunct="1">
                <a:spcBef>
                  <a:spcPct val="0"/>
                </a:spcBef>
              </a:pPr>
              <a:t>29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34" charset="-128"/>
              </a:rPr>
              <a:t>Two million American men suffer from Osteoporosis, and millions more are at risk. More than 80,000 men suffer a hip fracture each year, and one-third of them die within one year following the fracture.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4792160-1878-4663-AF9B-4AF1A1BF037D}" type="slidenum">
              <a:rPr lang="en-US" altLang="en-US"/>
              <a:pPr>
                <a:defRPr/>
              </a:pPr>
              <a:t>‹#›</a:t>
            </a:fld>
            <a:endParaRPr lang="en-US" altLang="en-US"/>
          </a:p>
        </p:txBody>
      </p:sp>
    </p:spTree>
    <p:extLst>
      <p:ext uri="{BB962C8B-B14F-4D97-AF65-F5344CB8AC3E}">
        <p14:creationId xmlns:p14="http://schemas.microsoft.com/office/powerpoint/2010/main" val="38550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DABF20-27AC-4534-AB69-BAB87ABC2886}" type="slidenum">
              <a:rPr lang="en-US" altLang="en-US"/>
              <a:pPr>
                <a:defRPr/>
              </a:pPr>
              <a:t>‹#›</a:t>
            </a:fld>
            <a:endParaRPr lang="en-US" altLang="en-US"/>
          </a:p>
        </p:txBody>
      </p:sp>
    </p:spTree>
    <p:extLst>
      <p:ext uri="{BB962C8B-B14F-4D97-AF65-F5344CB8AC3E}">
        <p14:creationId xmlns:p14="http://schemas.microsoft.com/office/powerpoint/2010/main" val="27268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2774" name="Picture 6"/>
          <p:cNvPicPr>
            <a:picLocks noChangeAspect="1" noChangeArrowheads="1"/>
          </p:cNvPicPr>
          <p:nvPr/>
        </p:nvPicPr>
        <p:blipFill>
          <a:blip r:embed="rId15" cstate="print"/>
          <a:srcRect/>
          <a:stretch>
            <a:fillRect/>
          </a:stretch>
        </p:blipFill>
        <p:spPr bwMode="auto">
          <a:xfrm>
            <a:off x="0" y="0"/>
            <a:ext cx="9145588" cy="6859588"/>
          </a:xfrm>
          <a:prstGeom prst="rect">
            <a:avLst/>
          </a:prstGeom>
          <a:noFill/>
        </p:spPr>
      </p:pic>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jpe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sheffield.ac.uk/FRAX/"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imgres?imgurl=http://www.stonyfield.com/our_products/images/6oz_LF_Plain_SC-lighter.png&amp;imgrefurl=http://www.stonyfield.com/stonyfield/organic_yogurt/low_fat/smooth_and_creamy_/plain/index.jsp&amp;usg=__U5IDHYVju6c92tuOnzGIUqMwrVU=&amp;h=281&amp;w=320&amp;sz=125&amp;hl=en&amp;start=8&amp;zoom=1&amp;um=1&amp;itbs=1&amp;tbnid=PZQsaa5Vt7QJHM:&amp;tbnh=104&amp;tbnw=118&amp;prev=/images?q=plain+low+fat+yogurt&amp;um=1&amp;hl=en&amp;sa=G&amp;rlz=1R2ADRA_enUS336&amp;tbs=isch:1" TargetMode="External"/><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omensheart.org/images/2womenwalkers-healthEdco.gif" TargetMode="Externa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8991600" cy="1066800"/>
          </a:xfrm>
        </p:spPr>
        <p:txBody>
          <a:bodyPr/>
          <a:lstStyle/>
          <a:p>
            <a:pPr eaLnBrk="1" hangingPunct="1"/>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Bone Health Management</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err="1" smtClean="0">
                <a:ea typeface="ＭＳ Ｐゴシック" pitchFamily="34" charset="-128"/>
              </a:rPr>
              <a:t>uii</a:t>
            </a:r>
            <a:endParaRPr lang="en-US" altLang="en-US" dirty="0" smtClean="0">
              <a:ea typeface="ＭＳ Ｐゴシック" pitchFamily="34" charset="-128"/>
            </a:endParaRPr>
          </a:p>
        </p:txBody>
      </p:sp>
      <p:sp>
        <p:nvSpPr>
          <p:cNvPr id="2051" name="Rectangle 3"/>
          <p:cNvSpPr>
            <a:spLocks noGrp="1" noChangeArrowheads="1"/>
          </p:cNvSpPr>
          <p:nvPr>
            <p:ph type="subTitle" idx="1"/>
          </p:nvPr>
        </p:nvSpPr>
        <p:spPr>
          <a:xfrm>
            <a:off x="609600" y="3886200"/>
            <a:ext cx="7696200" cy="2514600"/>
          </a:xfrm>
        </p:spPr>
        <p:txBody>
          <a:bodyPr/>
          <a:lstStyle/>
          <a:p>
            <a:r>
              <a:rPr lang="en-US" altLang="en-US" dirty="0" smtClean="0">
                <a:ea typeface="ＭＳ Ｐゴシック" pitchFamily="34" charset="-128"/>
              </a:rPr>
              <a:t>OTA – Core Curriculum</a:t>
            </a:r>
          </a:p>
          <a:p>
            <a:r>
              <a:rPr lang="en-US" altLang="en-US" sz="2000" dirty="0" smtClean="0">
                <a:ea typeface="ＭＳ Ｐゴシック" pitchFamily="34" charset="-128"/>
              </a:rPr>
              <a:t>January 2016</a:t>
            </a:r>
          </a:p>
          <a:p>
            <a:r>
              <a:rPr lang="en-US" altLang="en-US" sz="2000" dirty="0" smtClean="0">
                <a:ea typeface="ＭＳ Ｐゴシック" pitchFamily="34" charset="-128"/>
              </a:rPr>
              <a:t>Kyle J. Jeray</a:t>
            </a:r>
          </a:p>
          <a:p>
            <a:pPr eaLnBrk="1" hangingPunct="1"/>
            <a:r>
              <a:rPr lang="en-US" altLang="en-US" sz="2000" dirty="0" smtClean="0">
                <a:ea typeface="ＭＳ Ｐゴシック" pitchFamily="34" charset="-128"/>
              </a:rPr>
              <a:t>University of South Carolina, Greenville</a:t>
            </a:r>
          </a:p>
          <a:p>
            <a:pPr eaLnBrk="1" hangingPunct="1"/>
            <a:r>
              <a:rPr lang="en-US" altLang="en-US" sz="2000" dirty="0" smtClean="0">
                <a:ea typeface="ＭＳ Ｐゴシック" pitchFamily="34" charset="-128"/>
              </a:rPr>
              <a:t>Greenville, SC</a:t>
            </a:r>
          </a:p>
          <a:p>
            <a:pPr eaLnBrk="1" hangingPunct="1"/>
            <a:endParaRPr lang="en-US" altLang="en-US" sz="2000" dirty="0" smtClean="0">
              <a:ea typeface="ＭＳ Ｐゴシック" pitchFamily="34" charset="-128"/>
            </a:endParaRPr>
          </a:p>
          <a:p>
            <a:pPr eaLnBrk="1" hangingPunct="1"/>
            <a:r>
              <a:rPr lang="en-US" altLang="en-US" sz="1800" dirty="0" smtClean="0">
                <a:ea typeface="ＭＳ Ｐゴシック" pitchFamily="34" charset="-128"/>
              </a:rPr>
              <a:t>Updated 06/2016</a:t>
            </a:r>
          </a:p>
        </p:txBody>
      </p:sp>
      <p:pic>
        <p:nvPicPr>
          <p:cNvPr id="2052" name="Picture 11" descr="grand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1"/>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ea typeface="ＭＳ Ｐゴシック" pitchFamily="34" charset="-128"/>
              </a:rPr>
              <a:t>Why Have a DEXA?</a:t>
            </a:r>
          </a:p>
        </p:txBody>
      </p:sp>
      <p:sp>
        <p:nvSpPr>
          <p:cNvPr id="3" name="Content Placeholder 2"/>
          <p:cNvSpPr>
            <a:spLocks noGrp="1"/>
          </p:cNvSpPr>
          <p:nvPr>
            <p:ph idx="1"/>
          </p:nvPr>
        </p:nvSpPr>
        <p:spPr/>
        <p:txBody>
          <a:bodyPr/>
          <a:lstStyle/>
          <a:p>
            <a:r>
              <a:rPr lang="en-US" altLang="en-US" smtClean="0">
                <a:ea typeface="ＭＳ Ｐゴシック" pitchFamily="34" charset="-128"/>
              </a:rPr>
              <a:t>½ of the osteoporotic fractures each year could be prevented with proper diagnosis and treatment</a:t>
            </a:r>
          </a:p>
          <a:p>
            <a:r>
              <a:rPr lang="en-US" altLang="en-US" smtClean="0">
                <a:ea typeface="ＭＳ Ｐゴシック" pitchFamily="34" charset="-128"/>
              </a:rPr>
              <a:t>½ of women and ¼ of men, over age 50, will break a bone due to low bone mass</a:t>
            </a:r>
          </a:p>
          <a:p>
            <a:r>
              <a:rPr lang="en-US" altLang="en-US" smtClean="0">
                <a:ea typeface="ＭＳ Ｐゴシック" pitchFamily="34" charset="-128"/>
              </a:rPr>
              <a:t>1/3 of people with a hip fracture had a prior fracture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idx="4294967295"/>
          </p:nvPr>
        </p:nvSpPr>
        <p:spPr>
          <a:xfrm>
            <a:off x="609600" y="228600"/>
            <a:ext cx="7772400" cy="1143000"/>
          </a:xfrm>
        </p:spPr>
        <p:txBody>
          <a:bodyPr/>
          <a:lstStyle/>
          <a:p>
            <a:r>
              <a:rPr lang="en-US" altLang="en-US" smtClean="0">
                <a:ea typeface="ＭＳ Ｐゴシック" pitchFamily="34" charset="-128"/>
              </a:rPr>
              <a:t>Bone Densitometry (DEXA) – </a:t>
            </a:r>
          </a:p>
        </p:txBody>
      </p:sp>
      <p:graphicFrame>
        <p:nvGraphicFramePr>
          <p:cNvPr id="13315" name="Object 2"/>
          <p:cNvGraphicFramePr>
            <a:graphicFrameLocks noChangeAspect="1"/>
          </p:cNvGraphicFramePr>
          <p:nvPr/>
        </p:nvGraphicFramePr>
        <p:xfrm>
          <a:off x="2286000" y="1371600"/>
          <a:ext cx="3810000" cy="2305050"/>
        </p:xfrm>
        <a:graphic>
          <a:graphicData uri="http://schemas.openxmlformats.org/presentationml/2006/ole">
            <mc:AlternateContent xmlns:mc="http://schemas.openxmlformats.org/markup-compatibility/2006">
              <mc:Choice xmlns:v="urn:schemas-microsoft-com:vml" Requires="v">
                <p:oleObj spid="_x0000_s2054" name="Photo Editor Photo" r:id="rId4" imgW="5514894" imgH="3722553" progId="MSPhotoEd.3">
                  <p:embed/>
                </p:oleObj>
              </mc:Choice>
              <mc:Fallback>
                <p:oleObj name="Photo Editor Photo" r:id="rId4" imgW="5514894" imgH="372255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2286000" y="1371600"/>
                        <a:ext cx="3810000" cy="2305050"/>
                      </a:xfrm>
                      <a:prstGeom prst="rect">
                        <a:avLst/>
                      </a:prstGeom>
                      <a:noFill/>
                      <a:ln w="15875">
                        <a:solidFill>
                          <a:srgbClr val="000000"/>
                        </a:solidFill>
                        <a:miter lim="800000"/>
                        <a:headEnd/>
                        <a:tailEnd/>
                      </a:ln>
                      <a:effectLst/>
                      <a:extLst>
                        <a:ext uri="{909E8E84-426E-40DD-AFC4-6F175D3DCCD1}">
                          <a14:hiddenFill xmlns:a14="http://schemas.microsoft.com/office/drawing/2010/main">
                            <a:gradFill rotWithShape="0">
                              <a:gsLst>
                                <a:gs pos="0">
                                  <a:schemeClr val="accent2"/>
                                </a:gs>
                                <a:gs pos="50000">
                                  <a:schemeClr val="hlink"/>
                                </a:gs>
                                <a:gs pos="100000">
                                  <a:schemeClr val="accent2"/>
                                </a:gs>
                              </a:gsLst>
                              <a:lin ang="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Rounded Rectangle 4"/>
          <p:cNvSpPr>
            <a:spLocks noChangeArrowheads="1"/>
          </p:cNvSpPr>
          <p:nvPr/>
        </p:nvSpPr>
        <p:spPr bwMode="auto">
          <a:xfrm>
            <a:off x="609600" y="4114800"/>
            <a:ext cx="7086600" cy="2209800"/>
          </a:xfrm>
          <a:prstGeom prst="roundRect">
            <a:avLst>
              <a:gd name="adj" fmla="val 16667"/>
            </a:avLst>
          </a:prstGeom>
          <a:solidFill>
            <a:schemeClr val="accent1"/>
          </a:solidFill>
          <a:ln w="12700">
            <a:solidFill>
              <a:schemeClr val="tx1"/>
            </a:solidFill>
            <a:round/>
            <a:headEnd type="none" w="sm" len="sm"/>
            <a:tailEnd type="none" w="sm" len="sm"/>
          </a:ln>
        </p:spPr>
        <p:txBody>
          <a:bodyPr wrap="none"/>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endParaRPr lang="en-US" altLang="en-US" sz="2400">
              <a:solidFill>
                <a:srgbClr val="2F2C27"/>
              </a:solidFill>
            </a:endParaRPr>
          </a:p>
          <a:p>
            <a:pPr eaLnBrk="1" hangingPunct="1">
              <a:spcBef>
                <a:spcPct val="0"/>
              </a:spcBef>
            </a:pPr>
            <a:r>
              <a:rPr lang="en-US" altLang="en-US" sz="2400">
                <a:solidFill>
                  <a:schemeClr val="bg1"/>
                </a:solidFill>
              </a:rPr>
              <a:t>Diagnose osteopenia and osteoporosis - </a:t>
            </a:r>
            <a:r>
              <a:rPr lang="en-US" altLang="en-US" sz="2400">
                <a:solidFill>
                  <a:srgbClr val="2F2C27"/>
                </a:solidFill>
              </a:rPr>
              <a:t>Detect </a:t>
            </a:r>
          </a:p>
          <a:p>
            <a:pPr eaLnBrk="1" hangingPunct="1">
              <a:spcBef>
                <a:spcPct val="0"/>
              </a:spcBef>
              <a:buFontTx/>
              <a:buNone/>
            </a:pPr>
            <a:r>
              <a:rPr lang="en-US" altLang="en-US" sz="2400">
                <a:solidFill>
                  <a:srgbClr val="2F2C27"/>
                </a:solidFill>
              </a:rPr>
              <a:t>       a potential problem before fracture occurs</a:t>
            </a:r>
            <a:endParaRPr lang="en-US" altLang="en-US" sz="2400">
              <a:solidFill>
                <a:schemeClr val="bg1"/>
              </a:solidFill>
            </a:endParaRPr>
          </a:p>
          <a:p>
            <a:pPr eaLnBrk="1" hangingPunct="1">
              <a:spcBef>
                <a:spcPct val="0"/>
              </a:spcBef>
            </a:pPr>
            <a:r>
              <a:rPr lang="en-US" altLang="en-US" sz="2400">
                <a:solidFill>
                  <a:schemeClr val="bg1"/>
                </a:solidFill>
              </a:rPr>
              <a:t>Monitor disease progression/rate of bone loss</a:t>
            </a:r>
          </a:p>
          <a:p>
            <a:pPr eaLnBrk="1" hangingPunct="1">
              <a:spcBef>
                <a:spcPct val="0"/>
              </a:spcBef>
            </a:pPr>
            <a:r>
              <a:rPr lang="en-US" altLang="en-US" sz="2400">
                <a:solidFill>
                  <a:schemeClr val="bg1"/>
                </a:solidFill>
              </a:rPr>
              <a:t>Monitor treatment response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WHO Classification</a:t>
            </a:r>
            <a:br>
              <a:rPr lang="en-US" altLang="en-US" smtClean="0">
                <a:ea typeface="ＭＳ Ｐゴシック" pitchFamily="34" charset="-128"/>
              </a:rPr>
            </a:br>
            <a:r>
              <a:rPr lang="en-US" altLang="en-US" smtClean="0">
                <a:ea typeface="ＭＳ Ｐゴシック" pitchFamily="34" charset="-128"/>
              </a:rPr>
              <a:t>T-score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886200" y="2806700"/>
            <a:ext cx="1524000" cy="1981200"/>
          </a:xfrm>
          <a:prstGeom prst="rect">
            <a:avLst/>
          </a:prstGeom>
          <a:solidFill>
            <a:srgbClr val="FFFF00"/>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ea typeface="ＭＳ Ｐゴシック" pitchFamily="34" charset="-128"/>
              </a:defRPr>
            </a:lvl1pPr>
            <a:lvl2pPr marL="37931725" indent="-37474525" eaLnBrk="0" hangingPunct="0">
              <a:defRPr sz="2400">
                <a:solidFill>
                  <a:schemeClr val="tx1"/>
                </a:solidFill>
                <a:latin typeface="Times New Roman" pitchFamily="18" charset="0"/>
                <a:ea typeface="ＭＳ Ｐゴシック" pitchFamily="34" charset="-128"/>
              </a:defRPr>
            </a:lvl2pPr>
            <a:lvl3pPr eaLnBrk="0" hangingPunct="0">
              <a:defRPr sz="2400">
                <a:solidFill>
                  <a:schemeClr val="tx1"/>
                </a:solidFill>
                <a:latin typeface="Times New Roman" pitchFamily="18" charset="0"/>
                <a:ea typeface="ＭＳ Ｐゴシック" pitchFamily="34" charset="-128"/>
              </a:defRPr>
            </a:lvl3pPr>
            <a:lvl4pPr eaLnBrk="0" hangingPunct="0">
              <a:defRPr sz="2400">
                <a:solidFill>
                  <a:schemeClr val="tx1"/>
                </a:solidFill>
                <a:latin typeface="Times New Roman" pitchFamily="18" charset="0"/>
                <a:ea typeface="ＭＳ Ｐゴシック" pitchFamily="34" charset="-128"/>
              </a:defRPr>
            </a:lvl4pPr>
            <a:lvl5pPr eaLnBrk="0" hangingPunct="0">
              <a:defRPr sz="2400">
                <a:solidFill>
                  <a:schemeClr val="tx1"/>
                </a:solidFill>
                <a:latin typeface="Times New Roman" pitchFamily="18" charset="0"/>
                <a:ea typeface="ＭＳ Ｐゴシック" pitchFamily="3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r>
              <a:rPr lang="en-US" altLang="en-US" smtClean="0">
                <a:solidFill>
                  <a:schemeClr val="bg1"/>
                </a:solidFill>
              </a:rPr>
              <a:t>-2.5  – -1.0</a:t>
            </a:r>
          </a:p>
          <a:p>
            <a:pPr algn="ctr" eaLnBrk="1" hangingPunct="1">
              <a:defRPr/>
            </a:pPr>
            <a:r>
              <a:rPr lang="en-US" altLang="en-US" sz="2600" smtClean="0">
                <a:solidFill>
                  <a:schemeClr val="bg1"/>
                </a:solidFill>
              </a:rPr>
              <a:t>Low Bone Mass</a:t>
            </a:r>
          </a:p>
        </p:txBody>
      </p:sp>
      <p:pic>
        <p:nvPicPr>
          <p:cNvPr id="14341" name="Picture 5" descr="scanner-photo-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04800"/>
            <a:ext cx="1514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5"/>
          <p:cNvSpPr txBox="1">
            <a:spLocks noChangeArrowheads="1"/>
          </p:cNvSpPr>
          <p:nvPr/>
        </p:nvSpPr>
        <p:spPr bwMode="auto">
          <a:xfrm>
            <a:off x="1905000" y="6096000"/>
            <a:ext cx="5608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2400">
                <a:solidFill>
                  <a:schemeClr val="tx1"/>
                </a:solidFill>
              </a:rPr>
              <a:t>Based on average bone mass of 30 y/o adult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8763000" cy="1143000"/>
          </a:xfrm>
        </p:spPr>
        <p:txBody>
          <a:bodyPr/>
          <a:lstStyle/>
          <a:p>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Defining Osteoporosis </a:t>
            </a:r>
          </a:p>
        </p:txBody>
      </p:sp>
      <p:sp>
        <p:nvSpPr>
          <p:cNvPr id="15363" name="Text Placeholder 2"/>
          <p:cNvSpPr>
            <a:spLocks noGrp="1"/>
          </p:cNvSpPr>
          <p:nvPr>
            <p:ph type="body" sz="half" idx="1"/>
          </p:nvPr>
        </p:nvSpPr>
        <p:spPr>
          <a:xfrm>
            <a:off x="457200" y="1600200"/>
            <a:ext cx="3810000" cy="4114800"/>
          </a:xfrm>
        </p:spPr>
        <p:txBody>
          <a:bodyPr/>
          <a:lstStyle/>
          <a:p>
            <a:pPr>
              <a:buFontTx/>
              <a:buNone/>
            </a:pPr>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pic>
        <p:nvPicPr>
          <p:cNvPr id="15364"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62400"/>
            <a:ext cx="2057400" cy="2743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4"/>
          <p:cNvSpPr txBox="1">
            <a:spLocks noChangeArrowheads="1"/>
          </p:cNvSpPr>
          <p:nvPr/>
        </p:nvSpPr>
        <p:spPr bwMode="auto">
          <a:xfrm>
            <a:off x="381000" y="1981200"/>
            <a:ext cx="83375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a:solidFill>
                  <a:schemeClr val="tx1"/>
                </a:solidFill>
              </a:rPr>
              <a:t> A low energy fracture with a T-score -1.0 or less</a:t>
            </a:r>
          </a:p>
          <a:p>
            <a:pPr eaLnBrk="1" hangingPunct="1">
              <a:spcBef>
                <a:spcPct val="0"/>
              </a:spcBef>
              <a:buFontTx/>
              <a:buNone/>
            </a:pPr>
            <a:endParaRPr lang="en-US" altLang="en-US">
              <a:solidFill>
                <a:schemeClr val="tx1"/>
              </a:solidFill>
            </a:endParaRPr>
          </a:p>
          <a:p>
            <a:pPr eaLnBrk="1" hangingPunct="1">
              <a:spcBef>
                <a:spcPct val="0"/>
              </a:spcBef>
              <a:buFontTx/>
              <a:buNone/>
            </a:pPr>
            <a:r>
              <a:rPr lang="en-US" altLang="en-US">
                <a:solidFill>
                  <a:schemeClr val="tx1"/>
                </a:solidFill>
              </a:rPr>
              <a:t>A “low energy” hip fracture defines osteoporosis!</a:t>
            </a:r>
          </a:p>
          <a:p>
            <a:pPr eaLnBrk="1" hangingPunct="1">
              <a:spcBef>
                <a:spcPct val="0"/>
              </a:spcBef>
              <a:buFontTx/>
              <a:buNone/>
            </a:pPr>
            <a:r>
              <a:rPr lang="en-US" altLang="en-US">
                <a:solidFill>
                  <a:schemeClr val="tx1"/>
                </a:solidFill>
              </a:rPr>
              <a:t>               (A recent change!)</a:t>
            </a:r>
          </a:p>
          <a:p>
            <a:pPr eaLnBrk="1" hangingPunct="1">
              <a:spcBef>
                <a:spcPct val="0"/>
              </a:spcBef>
              <a:buFontTx/>
              <a:buNone/>
            </a:pPr>
            <a:endParaRPr lang="en-US" altLang="en-US">
              <a:solidFill>
                <a:schemeClr val="tx1"/>
              </a:solidFill>
            </a:endParaRPr>
          </a:p>
          <a:p>
            <a:pPr eaLnBrk="1" hangingPunct="1">
              <a:spcBef>
                <a:spcPct val="0"/>
              </a:spcBef>
              <a:buFontTx/>
              <a:buNone/>
            </a:pPr>
            <a:r>
              <a:rPr lang="en-US" altLang="en-US">
                <a:solidFill>
                  <a:schemeClr val="tx1"/>
                </a:solidFill>
              </a:rPr>
              <a:t>A T-score of -2.5 or less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ea typeface="ＭＳ Ｐゴシック" pitchFamily="34" charset="-128"/>
              </a:rPr>
              <a:t>DEXA – Screening Indications</a:t>
            </a:r>
            <a:br>
              <a:rPr lang="en-US" altLang="en-US" smtClean="0">
                <a:ea typeface="ＭＳ Ｐゴシック" pitchFamily="34" charset="-128"/>
              </a:rPr>
            </a:br>
            <a:r>
              <a:rPr lang="en-US" altLang="en-US" smtClean="0">
                <a:ea typeface="ＭＳ Ｐゴシック" pitchFamily="34" charset="-128"/>
              </a:rPr>
              <a:t>(NOF 2014 Position Statement)</a:t>
            </a:r>
          </a:p>
        </p:txBody>
      </p:sp>
      <p:sp>
        <p:nvSpPr>
          <p:cNvPr id="16387" name="Content Placeholder 2"/>
          <p:cNvSpPr>
            <a:spLocks noGrp="1"/>
          </p:cNvSpPr>
          <p:nvPr>
            <p:ph sz="half" idx="1"/>
          </p:nvPr>
        </p:nvSpPr>
        <p:spPr>
          <a:xfrm>
            <a:off x="457200" y="1981200"/>
            <a:ext cx="8077200" cy="4114800"/>
          </a:xfrm>
        </p:spPr>
        <p:txBody>
          <a:bodyPr/>
          <a:lstStyle/>
          <a:p>
            <a:r>
              <a:rPr lang="en-US" altLang="en-US" smtClean="0">
                <a:solidFill>
                  <a:srgbClr val="FFFFFF"/>
                </a:solidFill>
                <a:ea typeface="ＭＳ Ｐゴシック" pitchFamily="34" charset="-128"/>
              </a:rPr>
              <a:t>All women over 65 and men over 70</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Men 50-69 with clinical risk factors – How many?</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Women post-menopausal with clinical risk factors</a:t>
            </a:r>
          </a:p>
        </p:txBody>
      </p:sp>
      <p:pic>
        <p:nvPicPr>
          <p:cNvPr id="16388" name="Picture 5" descr="scanner-pho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5988"/>
            <a:ext cx="1905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304800"/>
            <a:ext cx="8763000" cy="1143000"/>
          </a:xfrm>
        </p:spPr>
        <p:txBody>
          <a:bodyPr/>
          <a:lstStyle/>
          <a:p>
            <a:r>
              <a:rPr lang="en-US" altLang="en-US" smtClean="0">
                <a:ea typeface="ＭＳ Ｐゴシック" pitchFamily="34" charset="-128"/>
              </a:rPr>
              <a:t>When to Order DEXA if has Fragility Fracture? </a:t>
            </a:r>
          </a:p>
        </p:txBody>
      </p:sp>
      <p:sp>
        <p:nvSpPr>
          <p:cNvPr id="17411" name="Content Placeholder 2"/>
          <p:cNvSpPr>
            <a:spLocks noGrp="1"/>
          </p:cNvSpPr>
          <p:nvPr>
            <p:ph idx="1"/>
          </p:nvPr>
        </p:nvSpPr>
        <p:spPr>
          <a:xfrm>
            <a:off x="304800" y="1524000"/>
            <a:ext cx="7772400" cy="4114800"/>
          </a:xfrm>
        </p:spPr>
        <p:txBody>
          <a:bodyPr/>
          <a:lstStyle/>
          <a:p>
            <a:endParaRPr lang="en-US" altLang="en-US" smtClean="0">
              <a:ea typeface="ＭＳ Ｐゴシック" pitchFamily="34" charset="-128"/>
            </a:endParaRPr>
          </a:p>
          <a:p>
            <a:r>
              <a:rPr lang="en-US" altLang="en-US" smtClean="0">
                <a:solidFill>
                  <a:srgbClr val="FFFFFF"/>
                </a:solidFill>
                <a:ea typeface="ＭＳ Ｐゴシック" pitchFamily="34" charset="-128"/>
              </a:rPr>
              <a:t>National Quality Forum will mandate ordering in patients with fragility fracture</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Fragility fracture over 40 years of age</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Current literature supports every </a:t>
            </a:r>
            <a:r>
              <a:rPr lang="en-US" altLang="en-US" smtClean="0">
                <a:ea typeface="ＭＳ Ｐゴシック" pitchFamily="34" charset="-128"/>
              </a:rPr>
              <a:t>2-5 years</a:t>
            </a:r>
          </a:p>
        </p:txBody>
      </p:sp>
      <p:pic>
        <p:nvPicPr>
          <p:cNvPr id="17412"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143000"/>
            <a:ext cx="1200150" cy="1600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3" name="Rectangle 4"/>
          <p:cNvSpPr>
            <a:spLocks noChangeArrowheads="1"/>
          </p:cNvSpPr>
          <p:nvPr/>
        </p:nvSpPr>
        <p:spPr bwMode="auto">
          <a:xfrm>
            <a:off x="2286000" y="57912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4000">
                <a:solidFill>
                  <a:schemeClr val="tx2"/>
                </a:solidFill>
              </a:rPr>
              <a:t>Every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ＭＳ Ｐゴシック" pitchFamily="34" charset="-128"/>
              </a:rPr>
              <a:t>DEXA Post Fracture Uses </a:t>
            </a:r>
          </a:p>
        </p:txBody>
      </p:sp>
      <p:sp>
        <p:nvSpPr>
          <p:cNvPr id="18435" name="Text Placeholder 2"/>
          <p:cNvSpPr>
            <a:spLocks noGrp="1"/>
          </p:cNvSpPr>
          <p:nvPr>
            <p:ph type="body" sz="half" idx="1"/>
          </p:nvPr>
        </p:nvSpPr>
        <p:spPr>
          <a:xfrm>
            <a:off x="685800" y="1981200"/>
            <a:ext cx="7924800" cy="4114800"/>
          </a:xfrm>
        </p:spPr>
        <p:txBody>
          <a:bodyPr/>
          <a:lstStyle/>
          <a:p>
            <a:r>
              <a:rPr lang="en-US" altLang="en-US" smtClean="0">
                <a:solidFill>
                  <a:schemeClr val="tx1"/>
                </a:solidFill>
                <a:ea typeface="ＭＳ Ｐゴシック" pitchFamily="34" charset="-128"/>
              </a:rPr>
              <a:t>T score – to help define osteoporosis (ICD-9 and in future ICD-10)</a:t>
            </a:r>
          </a:p>
          <a:p>
            <a:endParaRPr lang="en-US" altLang="en-US" smtClean="0">
              <a:solidFill>
                <a:schemeClr val="tx1"/>
              </a:solidFill>
              <a:ea typeface="ＭＳ Ｐゴシック" pitchFamily="34" charset="-128"/>
            </a:endParaRPr>
          </a:p>
          <a:p>
            <a:r>
              <a:rPr lang="en-US" altLang="en-US" smtClean="0">
                <a:solidFill>
                  <a:schemeClr val="tx1"/>
                </a:solidFill>
                <a:ea typeface="ＭＳ Ｐゴシック" pitchFamily="34" charset="-128"/>
              </a:rPr>
              <a:t>May help with gauging success or failure of treatment</a:t>
            </a: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pic>
        <p:nvPicPr>
          <p:cNvPr id="18436"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4495800"/>
            <a:ext cx="2362200" cy="1968500"/>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1143000"/>
          </a:xfrm>
        </p:spPr>
        <p:txBody>
          <a:bodyPr/>
          <a:lstStyle/>
          <a:p>
            <a:r>
              <a:rPr lang="en-US" altLang="en-US" smtClean="0">
                <a:ea typeface="ＭＳ Ｐゴシック" pitchFamily="34" charset="-128"/>
              </a:rPr>
              <a:t>DEXA variability</a:t>
            </a:r>
          </a:p>
        </p:txBody>
      </p:sp>
      <p:sp>
        <p:nvSpPr>
          <p:cNvPr id="19459" name="Content Placeholder 2"/>
          <p:cNvSpPr>
            <a:spLocks noGrp="1"/>
          </p:cNvSpPr>
          <p:nvPr>
            <p:ph idx="1"/>
          </p:nvPr>
        </p:nvSpPr>
        <p:spPr>
          <a:xfrm>
            <a:off x="685800" y="1600200"/>
            <a:ext cx="7772400" cy="4114800"/>
          </a:xfrm>
        </p:spPr>
        <p:txBody>
          <a:bodyPr/>
          <a:lstStyle/>
          <a:p>
            <a:r>
              <a:rPr lang="en-US" altLang="en-US" smtClean="0">
                <a:ea typeface="ＭＳ Ｐゴシック" pitchFamily="34" charset="-128"/>
              </a:rPr>
              <a:t>Densitometrists are a VERY important piece of the puzzle technique dependent</a:t>
            </a:r>
          </a:p>
          <a:p>
            <a:endParaRPr lang="en-US" altLang="en-US" smtClean="0">
              <a:ea typeface="ＭＳ Ｐゴシック" pitchFamily="34" charset="-128"/>
            </a:endParaRPr>
          </a:p>
          <a:p>
            <a:r>
              <a:rPr lang="en-US" altLang="en-US" smtClean="0">
                <a:ea typeface="ＭＳ Ｐゴシック" pitchFamily="34" charset="-128"/>
              </a:rPr>
              <a:t>Machines can differ</a:t>
            </a:r>
          </a:p>
          <a:p>
            <a:endParaRPr lang="en-US" altLang="en-US" smtClean="0">
              <a:ea typeface="ＭＳ Ｐゴシック" pitchFamily="34" charset="-128"/>
            </a:endParaRPr>
          </a:p>
          <a:p>
            <a:r>
              <a:rPr lang="en-US" altLang="en-US" smtClean="0">
                <a:ea typeface="ＭＳ Ｐゴシック" pitchFamily="34" charset="-128"/>
              </a:rPr>
              <a:t>Location important</a:t>
            </a:r>
          </a:p>
          <a:p>
            <a:endParaRPr lang="en-US" altLang="en-US" smtClean="0">
              <a:ea typeface="ＭＳ Ｐゴシック" pitchFamily="34" charset="-128"/>
            </a:endParaRPr>
          </a:p>
          <a:p>
            <a:r>
              <a:rPr lang="en-US" altLang="en-US" smtClean="0">
                <a:ea typeface="ＭＳ Ｐゴシック" pitchFamily="34" charset="-128"/>
              </a:rPr>
              <a:t>Upkeep of machine critical</a:t>
            </a:r>
          </a:p>
          <a:p>
            <a:endParaRPr lang="en-US" altLang="en-US" smtClean="0">
              <a:ea typeface="ＭＳ Ｐゴシック" pitchFamily="34" charset="-128"/>
            </a:endParaRPr>
          </a:p>
          <a:p>
            <a:endParaRPr lang="en-US" altLang="en-US" smtClean="0">
              <a:ea typeface="ＭＳ Ｐゴシック" pitchFamily="34" charset="-128"/>
            </a:endParaRPr>
          </a:p>
          <a:p>
            <a:pPr>
              <a:buFontTx/>
              <a:buNone/>
            </a:pPr>
            <a:r>
              <a:rPr lang="en-US" altLang="en-US" smtClean="0">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Largest Growing Group</a:t>
            </a:r>
          </a:p>
        </p:txBody>
      </p:sp>
      <p:pic>
        <p:nvPicPr>
          <p:cNvPr id="215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95400" y="1905000"/>
            <a:ext cx="6453188" cy="46482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ea typeface="ＭＳ Ｐゴシック" pitchFamily="34" charset="-128"/>
              </a:rPr>
              <a:t>DEXA First?</a:t>
            </a:r>
          </a:p>
        </p:txBody>
      </p:sp>
      <p:pic>
        <p:nvPicPr>
          <p:cNvPr id="22531" name="Content Placeholder 4" descr="TX based on DEXA.tiff"/>
          <p:cNvPicPr>
            <a:picLocks noGrp="1" noChangeAspect="1"/>
          </p:cNvPicPr>
          <p:nvPr>
            <p:ph idx="1"/>
          </p:nvPr>
        </p:nvPicPr>
        <p:blipFill>
          <a:blip r:embed="rId2">
            <a:extLst>
              <a:ext uri="{28A0092B-C50C-407E-A947-70E740481C1C}">
                <a14:useLocalDpi xmlns:a14="http://schemas.microsoft.com/office/drawing/2010/main" val="0"/>
              </a:ext>
            </a:extLst>
          </a:blip>
          <a:srcRect t="-9071" b="-9071"/>
          <a:stretch>
            <a:fillRect/>
          </a:stretch>
        </p:blipFill>
        <p:spPr/>
      </p:pic>
      <p:sp>
        <p:nvSpPr>
          <p:cNvPr id="22532" name="TextBox 5"/>
          <p:cNvSpPr txBox="1">
            <a:spLocks noChangeArrowheads="1"/>
          </p:cNvSpPr>
          <p:nvPr/>
        </p:nvSpPr>
        <p:spPr bwMode="auto">
          <a:xfrm>
            <a:off x="3810000" y="3810000"/>
            <a:ext cx="4495800"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6600">
                <a:solidFill>
                  <a:srgbClr val="FFFF00"/>
                </a:solidFill>
              </a:rPr>
              <a:t>FRAX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838200" y="0"/>
            <a:ext cx="7086600" cy="1752600"/>
          </a:xfrm>
        </p:spPr>
        <p:txBody>
          <a:bodyPr/>
          <a:lstStyle/>
          <a:p>
            <a:r>
              <a:rPr lang="en-US" altLang="en-US" sz="4800" smtClean="0">
                <a:ea typeface="ＭＳ Ｐゴシック" pitchFamily="34" charset="-128"/>
              </a:rPr>
              <a:t>I have no potential conflicts with this presentation</a:t>
            </a:r>
          </a:p>
        </p:txBody>
      </p:sp>
      <p:sp>
        <p:nvSpPr>
          <p:cNvPr id="3075" name="Rectangle 6"/>
          <p:cNvSpPr>
            <a:spLocks noGrp="1" noChangeArrowheads="1"/>
          </p:cNvSpPr>
          <p:nvPr>
            <p:ph type="ctrTitle"/>
          </p:nvPr>
        </p:nvSpPr>
        <p:spPr>
          <a:xfrm>
            <a:off x="533400" y="3429000"/>
            <a:ext cx="7772400" cy="2689225"/>
          </a:xfrm>
          <a:noFill/>
        </p:spPr>
        <p:txBody>
          <a:bodyPr/>
          <a:lstStyle/>
          <a:p>
            <a:r>
              <a:rPr lang="en-US" altLang="en-US" sz="3200" smtClean="0">
                <a:ea typeface="ＭＳ Ｐゴシック" pitchFamily="34" charset="-128"/>
              </a:rPr>
              <a:t>My disclosures –Editorial boards JOT, JBJS; Reviewer JBJS, JOT, JAAOS, JBJS Connector; Consultant for Zimmer, Lilly; ABOS Part 2 Examiner; Steering Committee Chair for Own the Bone; Research support from Department of Defense, CIHR, NIH, AONA, OTA</a:t>
            </a:r>
            <a:br>
              <a:rPr lang="en-US" altLang="en-US" sz="3200" smtClean="0">
                <a:ea typeface="ＭＳ Ｐゴシック" pitchFamily="34" charset="-128"/>
              </a:rPr>
            </a:br>
            <a:r>
              <a:rPr lang="en-US" altLang="en-US" sz="3200" smtClean="0">
                <a:ea typeface="ＭＳ Ｐゴシック" pitchFamily="34" charset="-128"/>
              </a:rPr>
              <a:t>Department has received funds for educational support from Smith &amp; Nephew, Zimmer, Synthes, Stryker </a:t>
            </a:r>
            <a:r>
              <a:rPr lang="en-US" altLang="en-US" sz="2800" smtClean="0">
                <a:solidFill>
                  <a:srgbClr val="FF0000"/>
                </a:solidFill>
                <a:ea typeface="ＭＳ Ｐゴシック" pitchFamily="34" charset="-128"/>
              </a:rPr>
              <a:t/>
            </a:r>
            <a:br>
              <a:rPr lang="en-US" altLang="en-US" sz="2800" smtClean="0">
                <a:solidFill>
                  <a:srgbClr val="FF0000"/>
                </a:solidFill>
                <a:ea typeface="ＭＳ Ｐゴシック" pitchFamily="34" charset="-128"/>
              </a:rPr>
            </a:br>
            <a:r>
              <a:rPr lang="en-US" altLang="en-US" sz="4000" smtClean="0">
                <a:ea typeface="ＭＳ Ｐゴシック" pitchFamily="34" charset="-128"/>
              </a:rPr>
              <a:t/>
            </a:r>
            <a:br>
              <a:rPr lang="en-US" altLang="en-US" sz="4000" smtClean="0">
                <a:ea typeface="ＭＳ Ｐゴシック" pitchFamily="34" charset="-128"/>
              </a:rPr>
            </a:br>
            <a:endParaRPr lang="en-US" altLang="en-US" sz="40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 </a:t>
            </a:r>
            <a:r>
              <a:rPr lang="en-US" altLang="en-US" u="sng" smtClean="0">
                <a:solidFill>
                  <a:srgbClr val="60C99C"/>
                </a:solidFill>
                <a:ea typeface="ＭＳ Ｐゴシック" pitchFamily="34" charset="-128"/>
              </a:rPr>
              <a:t>F</a:t>
            </a:r>
            <a:r>
              <a:rPr lang="en-US" altLang="en-US" smtClean="0">
                <a:ea typeface="ＭＳ Ｐゴシック" pitchFamily="34" charset="-128"/>
              </a:rPr>
              <a:t>racture </a:t>
            </a:r>
            <a:r>
              <a:rPr lang="en-US" altLang="en-US" u="sng" smtClean="0">
                <a:solidFill>
                  <a:srgbClr val="60C99C"/>
                </a:solidFill>
                <a:ea typeface="ＭＳ Ｐゴシック" pitchFamily="34" charset="-128"/>
              </a:rPr>
              <a:t>R</a:t>
            </a:r>
            <a:r>
              <a:rPr lang="en-US" altLang="en-US" smtClean="0">
                <a:ea typeface="ＭＳ Ｐゴシック" pitchFamily="34" charset="-128"/>
              </a:rPr>
              <a:t>isk </a:t>
            </a:r>
            <a:r>
              <a:rPr lang="en-US" altLang="en-US" u="sng" smtClean="0">
                <a:solidFill>
                  <a:srgbClr val="60C99C"/>
                </a:solidFill>
                <a:ea typeface="ＭＳ Ｐゴシック" pitchFamily="34" charset="-128"/>
              </a:rPr>
              <a:t>A</a:t>
            </a:r>
            <a:r>
              <a:rPr lang="en-US" altLang="en-US" smtClean="0">
                <a:ea typeface="ＭＳ Ｐゴシック" pitchFamily="34" charset="-128"/>
              </a:rPr>
              <a:t>ssessment Tool (FRAX)</a:t>
            </a:r>
          </a:p>
        </p:txBody>
      </p:sp>
      <p:sp>
        <p:nvSpPr>
          <p:cNvPr id="23555" name="Text Placeholder 2"/>
          <p:cNvSpPr>
            <a:spLocks noGrp="1"/>
          </p:cNvSpPr>
          <p:nvPr>
            <p:ph type="body" sz="half" idx="1"/>
          </p:nvPr>
        </p:nvSpPr>
        <p:spPr>
          <a:xfrm>
            <a:off x="609600" y="1828800"/>
            <a:ext cx="7772400" cy="4114800"/>
          </a:xfrm>
        </p:spPr>
        <p:txBody>
          <a:bodyPr/>
          <a:lstStyle/>
          <a:p>
            <a:r>
              <a:rPr lang="en-US" altLang="en-US" smtClean="0">
                <a:solidFill>
                  <a:srgbClr val="FFFFFF"/>
                </a:solidFill>
                <a:ea typeface="ＭＳ Ｐゴシック" pitchFamily="34" charset="-128"/>
              </a:rPr>
              <a:t>Based on Clinical Risk Factors (CRFs)</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Plus or minus BMD/DEXA</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Data from 11 validated prospective studies (excess of one million year patients)</a:t>
            </a:r>
          </a:p>
          <a:p>
            <a:endParaRPr lang="en-US" altLang="en-US" smtClean="0">
              <a:solidFill>
                <a:srgbClr val="FFFFFF"/>
              </a:solidFill>
              <a:ea typeface="ＭＳ Ｐゴシック" pitchFamily="34" charset="-128"/>
            </a:endParaRPr>
          </a:p>
          <a:p>
            <a:r>
              <a:rPr lang="en-US" altLang="en-US" smtClean="0">
                <a:latin typeface="Calibri" pitchFamily="34" charset="0"/>
                <a:ea typeface="ＭＳ Ｐゴシック" pitchFamily="34" charset="-128"/>
              </a:rPr>
              <a:t>http://www.sheffield.ac.uk/FRAX/</a:t>
            </a:r>
          </a:p>
          <a:p>
            <a:endParaRPr lang="en-US" altLang="en-US" smtClean="0">
              <a:solidFill>
                <a:srgbClr val="FFFFFF"/>
              </a:solidFill>
              <a:ea typeface="ＭＳ Ｐゴシック" pitchFamily="34" charset="-128"/>
            </a:endParaRPr>
          </a:p>
        </p:txBody>
      </p:sp>
      <p:pic>
        <p:nvPicPr>
          <p:cNvPr id="2355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876" t="12500" r="16875" b="22656"/>
          <a:stretch>
            <a:fillRect/>
          </a:stretch>
        </p:blipFill>
        <p:spPr bwMode="auto">
          <a:xfrm>
            <a:off x="7315200" y="5410200"/>
            <a:ext cx="16002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frax samp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781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914400" y="304800"/>
            <a:ext cx="72628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4000">
                <a:solidFill>
                  <a:schemeClr val="tx1"/>
                </a:solidFill>
                <a:latin typeface="Calibri" pitchFamily="34" charset="0"/>
                <a:hlinkClick r:id="rId3"/>
              </a:rPr>
              <a:t>http://www.sheffield.ac.uk/FRAX/</a:t>
            </a:r>
            <a:endParaRPr lang="en-US" altLang="en-US" sz="4000">
              <a:solidFill>
                <a:schemeClr val="tx1"/>
              </a:solidFill>
              <a:latin typeface="Calibri" pitchFamily="34" charset="0"/>
            </a:endParaRPr>
          </a:p>
          <a:p>
            <a:pPr algn="ctr" eaLnBrk="1" hangingPunct="1">
              <a:spcBef>
                <a:spcPct val="0"/>
              </a:spcBef>
              <a:buFontTx/>
              <a:buNone/>
            </a:pPr>
            <a:r>
              <a:rPr lang="en-US" altLang="en-US" sz="4000">
                <a:solidFill>
                  <a:schemeClr val="tx2"/>
                </a:solidFill>
                <a:latin typeface="Calibri" pitchFamily="34" charset="0"/>
              </a:rPr>
              <a:t>Free!</a:t>
            </a:r>
          </a:p>
          <a:p>
            <a:pPr algn="ctr" eaLnBrk="1" hangingPunct="1">
              <a:spcBef>
                <a:spcPct val="0"/>
              </a:spcBef>
              <a:buFontTx/>
              <a:buNone/>
            </a:pPr>
            <a:endParaRPr lang="en-US" altLang="en-US" sz="40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FRAX – What Does It Tell Us?</a:t>
            </a:r>
          </a:p>
        </p:txBody>
      </p:sp>
      <p:sp>
        <p:nvSpPr>
          <p:cNvPr id="25603" name="Text Placeholder 2"/>
          <p:cNvSpPr>
            <a:spLocks noGrp="1"/>
          </p:cNvSpPr>
          <p:nvPr>
            <p:ph type="body" sz="half" idx="1"/>
          </p:nvPr>
        </p:nvSpPr>
        <p:spPr>
          <a:xfrm>
            <a:off x="381000" y="1524000"/>
            <a:ext cx="8305800" cy="4114800"/>
          </a:xfrm>
        </p:spPr>
        <p:txBody>
          <a:bodyPr/>
          <a:lstStyle/>
          <a:p>
            <a:r>
              <a:rPr lang="en-US" altLang="en-US" smtClean="0">
                <a:solidFill>
                  <a:srgbClr val="FFFFFF"/>
                </a:solidFill>
                <a:ea typeface="ＭＳ Ｐゴシック" pitchFamily="34" charset="-128"/>
              </a:rPr>
              <a:t>10 year probability of a hip fracture</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10 year probability of a major osteoporotic fracture</a:t>
            </a:r>
          </a:p>
        </p:txBody>
      </p:sp>
      <p:pic>
        <p:nvPicPr>
          <p:cNvPr id="25604" name="Picture 4" descr="DSC0025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447800"/>
            <a:ext cx="17256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descr="frax sample.tiff"/>
          <p:cNvPicPr>
            <a:picLocks noChangeAspect="1"/>
          </p:cNvPicPr>
          <p:nvPr/>
        </p:nvPicPr>
        <p:blipFill>
          <a:blip r:embed="rId3">
            <a:extLst>
              <a:ext uri="{28A0092B-C50C-407E-A947-70E740481C1C}">
                <a14:useLocalDpi xmlns:a14="http://schemas.microsoft.com/office/drawing/2010/main" val="0"/>
              </a:ext>
            </a:extLst>
          </a:blip>
          <a:srcRect l="50562" t="51047" r="3371" b="2692"/>
          <a:stretch>
            <a:fillRect/>
          </a:stretch>
        </p:blipFill>
        <p:spPr bwMode="auto">
          <a:xfrm>
            <a:off x="2590800" y="3429000"/>
            <a:ext cx="457200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FRAX – What Does It Tell Us?</a:t>
            </a:r>
          </a:p>
        </p:txBody>
      </p:sp>
      <p:sp>
        <p:nvSpPr>
          <p:cNvPr id="26627" name="Text Placeholder 2"/>
          <p:cNvSpPr>
            <a:spLocks noGrp="1"/>
          </p:cNvSpPr>
          <p:nvPr>
            <p:ph type="body" sz="half" idx="1"/>
          </p:nvPr>
        </p:nvSpPr>
        <p:spPr>
          <a:xfrm>
            <a:off x="381000" y="1524000"/>
            <a:ext cx="8305800" cy="4114800"/>
          </a:xfrm>
        </p:spPr>
        <p:txBody>
          <a:bodyPr/>
          <a:lstStyle/>
          <a:p>
            <a:r>
              <a:rPr lang="en-US" altLang="en-US" smtClean="0">
                <a:solidFill>
                  <a:srgbClr val="FFFFFF"/>
                </a:solidFill>
                <a:ea typeface="ＭＳ Ｐゴシック" pitchFamily="34" charset="-128"/>
              </a:rPr>
              <a:t>10 year probability of a hip fracture (over </a:t>
            </a:r>
            <a:r>
              <a:rPr lang="en-US" altLang="en-US" smtClean="0">
                <a:solidFill>
                  <a:schemeClr val="tx2"/>
                </a:solidFill>
                <a:ea typeface="ＭＳ Ｐゴシック" pitchFamily="34" charset="-128"/>
              </a:rPr>
              <a:t>3%</a:t>
            </a:r>
            <a:r>
              <a:rPr lang="en-US" altLang="en-US" smtClean="0">
                <a:solidFill>
                  <a:srgbClr val="FFFFFF"/>
                </a:solidFill>
                <a:ea typeface="ＭＳ Ｐゴシック" pitchFamily="34" charset="-128"/>
              </a:rPr>
              <a:t>)</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10 year probability of a major osteoporotic fracture (if over </a:t>
            </a:r>
            <a:r>
              <a:rPr lang="en-US" altLang="en-US" smtClean="0">
                <a:solidFill>
                  <a:srgbClr val="FFFF00"/>
                </a:solidFill>
                <a:ea typeface="ＭＳ Ｐゴシック" pitchFamily="34" charset="-128"/>
              </a:rPr>
              <a:t>9.3% </a:t>
            </a:r>
            <a:r>
              <a:rPr lang="en-US" altLang="en-US" smtClean="0">
                <a:solidFill>
                  <a:srgbClr val="FFFFFF"/>
                </a:solidFill>
                <a:ea typeface="ＭＳ Ｐゴシック" pitchFamily="34" charset="-128"/>
              </a:rPr>
              <a:t>need eval and treatment)</a:t>
            </a:r>
          </a:p>
        </p:txBody>
      </p:sp>
      <p:pic>
        <p:nvPicPr>
          <p:cNvPr id="26628" name="Picture 1" descr="frax sample.tiff"/>
          <p:cNvPicPr>
            <a:picLocks noChangeAspect="1"/>
          </p:cNvPicPr>
          <p:nvPr/>
        </p:nvPicPr>
        <p:blipFill>
          <a:blip r:embed="rId2">
            <a:extLst>
              <a:ext uri="{28A0092B-C50C-407E-A947-70E740481C1C}">
                <a14:useLocalDpi xmlns:a14="http://schemas.microsoft.com/office/drawing/2010/main" val="0"/>
              </a:ext>
            </a:extLst>
          </a:blip>
          <a:srcRect l="50562" t="51047" r="3371" b="2692"/>
          <a:stretch>
            <a:fillRect/>
          </a:stretch>
        </p:blipFill>
        <p:spPr bwMode="auto">
          <a:xfrm>
            <a:off x="2895600" y="4114800"/>
            <a:ext cx="3494088"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457200"/>
            <a:ext cx="7772400" cy="1143000"/>
          </a:xfrm>
        </p:spPr>
        <p:txBody>
          <a:bodyPr/>
          <a:lstStyle/>
          <a:p>
            <a:r>
              <a:rPr lang="en-US" altLang="en-US" smtClean="0">
                <a:ea typeface="ＭＳ Ｐゴシック" pitchFamily="34" charset="-128"/>
              </a:rPr>
              <a:t>Risk Factors/Secondary Causes</a:t>
            </a:r>
          </a:p>
        </p:txBody>
      </p:sp>
      <p:sp>
        <p:nvSpPr>
          <p:cNvPr id="27651" name="Text Placeholder 2"/>
          <p:cNvSpPr>
            <a:spLocks noGrp="1"/>
          </p:cNvSpPr>
          <p:nvPr>
            <p:ph type="body" sz="half" idx="1"/>
          </p:nvPr>
        </p:nvSpPr>
        <p:spPr>
          <a:xfrm>
            <a:off x="381000" y="1828800"/>
            <a:ext cx="7620000" cy="4114800"/>
          </a:xfrm>
        </p:spPr>
        <p:txBody>
          <a:bodyPr/>
          <a:lstStyle/>
          <a:p>
            <a:r>
              <a:rPr lang="en-US" altLang="en-US" smtClean="0">
                <a:solidFill>
                  <a:srgbClr val="FFFFFF"/>
                </a:solidFill>
                <a:ea typeface="ＭＳ Ｐゴシック" pitchFamily="34" charset="-128"/>
              </a:rPr>
              <a:t>Too many to list all!</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Biggest is AGE!!!!!!!!!</a:t>
            </a:r>
          </a:p>
        </p:txBody>
      </p:sp>
      <p:pic>
        <p:nvPicPr>
          <p:cNvPr id="27652" name="Picture 4" descr="stooped po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3810000" cy="318135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Risk Factors - History </a:t>
            </a:r>
          </a:p>
        </p:txBody>
      </p:sp>
      <p:sp>
        <p:nvSpPr>
          <p:cNvPr id="28675" name="Content Placeholder 2"/>
          <p:cNvSpPr>
            <a:spLocks noGrp="1"/>
          </p:cNvSpPr>
          <p:nvPr>
            <p:ph idx="1"/>
          </p:nvPr>
        </p:nvSpPr>
        <p:spPr>
          <a:xfrm>
            <a:off x="457200" y="1524000"/>
            <a:ext cx="8229600" cy="4114800"/>
          </a:xfrm>
        </p:spPr>
        <p:txBody>
          <a:bodyPr/>
          <a:lstStyle/>
          <a:p>
            <a:r>
              <a:rPr lang="en-US" altLang="en-US" smtClean="0">
                <a:ea typeface="ＭＳ Ｐゴシック" pitchFamily="34" charset="-128"/>
              </a:rPr>
              <a:t>Previous “low energy” fracture</a:t>
            </a:r>
          </a:p>
          <a:p>
            <a:endParaRPr lang="en-US" altLang="en-US" smtClean="0">
              <a:ea typeface="ＭＳ Ｐゴシック" pitchFamily="34" charset="-128"/>
            </a:endParaRPr>
          </a:p>
          <a:p>
            <a:r>
              <a:rPr lang="en-US" altLang="en-US" smtClean="0">
                <a:ea typeface="ＭＳ Ｐゴシック" pitchFamily="34" charset="-128"/>
              </a:rPr>
              <a:t>Probably second most important (behind age)</a:t>
            </a:r>
          </a:p>
        </p:txBody>
      </p:sp>
      <p:pic>
        <p:nvPicPr>
          <p:cNvPr id="28676" name="Picture 2" descr="fracturesnolabel"/>
          <p:cNvPicPr>
            <a:picLocks noChangeAspect="1" noChangeArrowheads="1"/>
          </p:cNvPicPr>
          <p:nvPr/>
        </p:nvPicPr>
        <p:blipFill>
          <a:blip r:embed="rId2">
            <a:extLst>
              <a:ext uri="{28A0092B-C50C-407E-A947-70E740481C1C}">
                <a14:useLocalDpi xmlns:a14="http://schemas.microsoft.com/office/drawing/2010/main" val="0"/>
              </a:ext>
            </a:extLst>
          </a:blip>
          <a:srcRect b="4225"/>
          <a:stretch>
            <a:fillRect/>
          </a:stretch>
        </p:blipFill>
        <p:spPr bwMode="auto">
          <a:xfrm>
            <a:off x="2590800" y="3505200"/>
            <a:ext cx="30480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itchFamily="34" charset="-128"/>
              </a:rPr>
              <a:t>Risk Factors – Family History</a:t>
            </a:r>
          </a:p>
        </p:txBody>
      </p:sp>
      <p:sp>
        <p:nvSpPr>
          <p:cNvPr id="29699" name="Content Placeholder 2"/>
          <p:cNvSpPr>
            <a:spLocks noGrp="1"/>
          </p:cNvSpPr>
          <p:nvPr>
            <p:ph idx="1"/>
          </p:nvPr>
        </p:nvSpPr>
        <p:spPr/>
        <p:txBody>
          <a:bodyPr/>
          <a:lstStyle/>
          <a:p>
            <a:r>
              <a:rPr lang="en-US" altLang="en-US" smtClean="0">
                <a:ea typeface="ＭＳ Ｐゴシック" pitchFamily="34" charset="-128"/>
              </a:rPr>
              <a:t>Parent with a HIP fracture</a:t>
            </a:r>
          </a:p>
        </p:txBody>
      </p:sp>
      <p:pic>
        <p:nvPicPr>
          <p:cNvPr id="29700"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895600"/>
            <a:ext cx="2667000" cy="3556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17" descr="wom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2600"/>
            <a:ext cx="2673350" cy="3365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2"/>
          <p:cNvSpPr>
            <a:spLocks noGrp="1" noChangeArrowheads="1"/>
          </p:cNvSpPr>
          <p:nvPr>
            <p:ph type="title" idx="4294967295"/>
          </p:nvPr>
        </p:nvSpPr>
        <p:spPr/>
        <p:txBody>
          <a:bodyPr/>
          <a:lstStyle/>
          <a:p>
            <a:r>
              <a:rPr lang="en-US" altLang="en-US" smtClean="0">
                <a:ea typeface="ＭＳ Ｐゴシック" pitchFamily="34" charset="-128"/>
              </a:rPr>
              <a:t>Risk Factors - Sex</a:t>
            </a:r>
          </a:p>
        </p:txBody>
      </p:sp>
      <p:sp>
        <p:nvSpPr>
          <p:cNvPr id="30723" name="Rectangle 23"/>
          <p:cNvSpPr>
            <a:spLocks noGrp="1" noChangeArrowheads="1"/>
          </p:cNvSpPr>
          <p:nvPr>
            <p:ph type="body" idx="4294967295"/>
          </p:nvPr>
        </p:nvSpPr>
        <p:spPr/>
        <p:txBody>
          <a:bodyPr/>
          <a:lstStyle/>
          <a:p>
            <a:r>
              <a:rPr lang="en-US" altLang="en-US" smtClean="0">
                <a:ea typeface="ＭＳ Ｐゴシック" pitchFamily="34" charset="-128"/>
              </a:rPr>
              <a:t>Post Menopausal</a:t>
            </a:r>
          </a:p>
          <a:p>
            <a:pPr lvl="1"/>
            <a:r>
              <a:rPr lang="en-US" altLang="en-US" smtClean="0">
                <a:ea typeface="ＭＳ Ｐゴシック" pitchFamily="34" charset="-128"/>
              </a:rPr>
              <a:t>Hormonal imbalances can result in rapid bone loss</a:t>
            </a:r>
          </a:p>
          <a:p>
            <a:pPr lvl="1"/>
            <a:r>
              <a:rPr lang="en-US" altLang="en-US" smtClean="0">
                <a:ea typeface="ＭＳ Ｐゴシック" pitchFamily="34" charset="-128"/>
              </a:rPr>
              <a:t>Women can lose up to 20% of their bone mass in 5-7 years</a:t>
            </a:r>
          </a:p>
        </p:txBody>
      </p:sp>
      <p:pic>
        <p:nvPicPr>
          <p:cNvPr id="30724" name="Picture 4" descr="postmenauposa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48200"/>
            <a:ext cx="59515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4294967295"/>
          </p:nvPr>
        </p:nvSpPr>
        <p:spPr>
          <a:xfrm>
            <a:off x="685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l" eaLnBrk="1" hangingPunct="1">
              <a:spcBef>
                <a:spcPct val="0"/>
              </a:spcBef>
              <a:buFontTx/>
              <a:buNone/>
            </a:pPr>
            <a:fld id="{5A7D8E25-1FFB-4853-AFBF-A0AFB0325E7F}" type="slidenum">
              <a:rPr lang="en-US" altLang="en-US" sz="1400" smtClean="0">
                <a:solidFill>
                  <a:schemeClr val="tx1"/>
                </a:solidFill>
              </a:rPr>
              <a:pPr algn="l" eaLnBrk="1" hangingPunct="1">
                <a:spcBef>
                  <a:spcPct val="0"/>
                </a:spcBef>
                <a:buFontTx/>
                <a:buNone/>
              </a:pPr>
              <a:t>28</a:t>
            </a:fld>
            <a:endParaRPr lang="en-US" altLang="en-US" sz="1400" smtClean="0">
              <a:solidFill>
                <a:schemeClr val="tx1"/>
              </a:solidFill>
            </a:endParaRPr>
          </a:p>
        </p:txBody>
      </p:sp>
      <p:pic>
        <p:nvPicPr>
          <p:cNvPr id="31747" name="Picture 9" descr="AA028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8077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3"/>
          <p:cNvSpPr txBox="1">
            <a:spLocks noChangeArrowheads="1"/>
          </p:cNvSpPr>
          <p:nvPr/>
        </p:nvSpPr>
        <p:spPr bwMode="auto">
          <a:xfrm>
            <a:off x="989013" y="1679575"/>
            <a:ext cx="4840287" cy="793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4000">
                <a:solidFill>
                  <a:srgbClr val="000000"/>
                </a:solidFill>
                <a:latin typeface="Arial Black" pitchFamily="34" charset="0"/>
              </a:rPr>
              <a:t>Underdiagnosed</a:t>
            </a:r>
            <a:r>
              <a:rPr lang="en-US" altLang="en-US" sz="4600">
                <a:solidFill>
                  <a:srgbClr val="000000"/>
                </a:solidFill>
                <a:latin typeface="Franklin Gothic Heavy" pitchFamily="34" charset="0"/>
              </a:rPr>
              <a:t> </a:t>
            </a:r>
          </a:p>
        </p:txBody>
      </p:sp>
      <p:sp>
        <p:nvSpPr>
          <p:cNvPr id="31749" name="Text Box 4"/>
          <p:cNvSpPr txBox="1">
            <a:spLocks noChangeArrowheads="1"/>
          </p:cNvSpPr>
          <p:nvPr/>
        </p:nvSpPr>
        <p:spPr bwMode="auto">
          <a:xfrm>
            <a:off x="5035550" y="3295650"/>
            <a:ext cx="4137025" cy="793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4000">
                <a:solidFill>
                  <a:srgbClr val="000000"/>
                </a:solidFill>
                <a:latin typeface="Arial Black" pitchFamily="34" charset="0"/>
              </a:rPr>
              <a:t>Unrecognized</a:t>
            </a:r>
            <a:r>
              <a:rPr lang="en-US" altLang="en-US" sz="4600">
                <a:solidFill>
                  <a:srgbClr val="000000"/>
                </a:solidFill>
                <a:latin typeface="Franklin Gothic Heavy" pitchFamily="34" charset="0"/>
              </a:rPr>
              <a:t> </a:t>
            </a:r>
          </a:p>
        </p:txBody>
      </p:sp>
      <p:sp>
        <p:nvSpPr>
          <p:cNvPr id="31750" name="Text Box 5"/>
          <p:cNvSpPr txBox="1">
            <a:spLocks noChangeArrowheads="1"/>
          </p:cNvSpPr>
          <p:nvPr/>
        </p:nvSpPr>
        <p:spPr bwMode="auto">
          <a:xfrm>
            <a:off x="295275" y="4133850"/>
            <a:ext cx="4360863" cy="793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4000">
                <a:solidFill>
                  <a:srgbClr val="000000"/>
                </a:solidFill>
                <a:latin typeface="Arial Black" pitchFamily="34" charset="0"/>
              </a:rPr>
              <a:t>Underreported</a:t>
            </a:r>
            <a:r>
              <a:rPr lang="en-US" altLang="en-US" sz="4600">
                <a:solidFill>
                  <a:srgbClr val="000000"/>
                </a:solidFill>
                <a:latin typeface="Franklin Gothic Heavy" pitchFamily="34" charset="0"/>
              </a:rPr>
              <a:t> </a:t>
            </a:r>
          </a:p>
        </p:txBody>
      </p:sp>
      <p:sp>
        <p:nvSpPr>
          <p:cNvPr id="31751" name="Text Box 6"/>
          <p:cNvSpPr txBox="1">
            <a:spLocks noChangeArrowheads="1"/>
          </p:cNvSpPr>
          <p:nvPr/>
        </p:nvSpPr>
        <p:spPr bwMode="auto">
          <a:xfrm>
            <a:off x="993775" y="5810250"/>
            <a:ext cx="7235825" cy="793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4000">
                <a:solidFill>
                  <a:srgbClr val="000000"/>
                </a:solidFill>
                <a:latin typeface="Arial Black" pitchFamily="34" charset="0"/>
              </a:rPr>
              <a:t>Inadequately researched</a:t>
            </a:r>
            <a:r>
              <a:rPr lang="en-US" altLang="en-US" sz="4600">
                <a:solidFill>
                  <a:srgbClr val="000000"/>
                </a:solidFill>
                <a:latin typeface="Franklin Gothic Heavy" pitchFamily="34" charset="0"/>
              </a:rPr>
              <a:t> </a:t>
            </a:r>
          </a:p>
        </p:txBody>
      </p:sp>
      <p:sp>
        <p:nvSpPr>
          <p:cNvPr id="31752" name="Rectangle 8"/>
          <p:cNvSpPr>
            <a:spLocks noGrp="1" noChangeArrowheads="1"/>
          </p:cNvSpPr>
          <p:nvPr>
            <p:ph type="title" idx="4294967295"/>
          </p:nvPr>
        </p:nvSpPr>
        <p:spPr>
          <a:xfrm>
            <a:off x="0" y="228600"/>
            <a:ext cx="7772400" cy="1143000"/>
          </a:xfrm>
        </p:spPr>
        <p:txBody>
          <a:bodyPr/>
          <a:lstStyle/>
          <a:p>
            <a:r>
              <a:rPr lang="en-US" altLang="en-US" smtClean="0">
                <a:ea typeface="ＭＳ Ｐゴシック" pitchFamily="34" charset="-128"/>
              </a:rPr>
              <a:t>Men &amp; Osteoporosis</a:t>
            </a:r>
          </a:p>
        </p:txBody>
      </p:sp>
      <p:sp>
        <p:nvSpPr>
          <p:cNvPr id="31753" name="Rectangle 10"/>
          <p:cNvSpPr>
            <a:spLocks noChangeArrowheads="1"/>
          </p:cNvSpPr>
          <p:nvPr/>
        </p:nvSpPr>
        <p:spPr bwMode="auto">
          <a:xfrm>
            <a:off x="0" y="6381750"/>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r" eaLnBrk="1" hangingPunct="1">
              <a:spcBef>
                <a:spcPct val="0"/>
              </a:spcBef>
              <a:buFontTx/>
              <a:buNone/>
            </a:pPr>
            <a:fld id="{B22B10BF-C89B-4EA5-A6AE-CA0847085ADB}" type="slidenum">
              <a:rPr lang="en-US" altLang="en-US" sz="1400">
                <a:solidFill>
                  <a:schemeClr val="bg1"/>
                </a:solidFill>
              </a:rPr>
              <a:pPr algn="r" eaLnBrk="1" hangingPunct="1">
                <a:spcBef>
                  <a:spcPct val="0"/>
                </a:spcBef>
                <a:buFontTx/>
                <a:buNone/>
              </a:pPr>
              <a:t>28</a:t>
            </a:fld>
            <a:endParaRPr lang="en-US" altLang="en-US" sz="1400">
              <a:solidFill>
                <a:schemeClr val="bg1"/>
              </a:solidFill>
            </a:endParaRPr>
          </a:p>
        </p:txBody>
      </p:sp>
      <p:sp>
        <p:nvSpPr>
          <p:cNvPr id="31754" name="TextBox 9"/>
          <p:cNvSpPr txBox="1">
            <a:spLocks noChangeArrowheads="1"/>
          </p:cNvSpPr>
          <p:nvPr/>
        </p:nvSpPr>
        <p:spPr bwMode="auto">
          <a:xfrm>
            <a:off x="6629400" y="381000"/>
            <a:ext cx="2209800" cy="2308225"/>
          </a:xfrm>
          <a:prstGeom prst="rect">
            <a:avLst/>
          </a:prstGeom>
          <a:gradFill rotWithShape="1">
            <a:gsLst>
              <a:gs pos="0">
                <a:srgbClr val="DDE9FF"/>
              </a:gs>
              <a:gs pos="64999">
                <a:srgbClr val="AFCBFF"/>
              </a:gs>
              <a:gs pos="100000">
                <a:srgbClr val="8EB7FF"/>
              </a:gs>
            </a:gsLst>
            <a:lin ang="5400000" scaled="1"/>
          </a:gradFill>
          <a:ln w="9525">
            <a:solidFill>
              <a:srgbClr val="6094FD"/>
            </a:solidFill>
            <a:miter lim="800000"/>
            <a:headEnd/>
            <a:tailEnd/>
          </a:ln>
          <a:effectLst>
            <a:outerShdw dist="20000" dir="5400000" rotWithShape="0">
              <a:srgbClr val="808080">
                <a:alpha val="37999"/>
              </a:srgbClr>
            </a:outerShdw>
          </a:effec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spcBef>
                <a:spcPct val="0"/>
              </a:spcBef>
              <a:buFontTx/>
              <a:buNone/>
            </a:pPr>
            <a:r>
              <a:rPr lang="en-US" altLang="en-US" sz="2400" b="1">
                <a:solidFill>
                  <a:srgbClr val="2F2C27"/>
                </a:solidFill>
                <a:latin typeface="Arial" charset="0"/>
              </a:rPr>
              <a:t>Lifestyle</a:t>
            </a:r>
          </a:p>
          <a:p>
            <a:pPr algn="ctr" eaLnBrk="1" hangingPunct="1">
              <a:spcBef>
                <a:spcPct val="0"/>
              </a:spcBef>
              <a:buFontTx/>
              <a:buNone/>
            </a:pPr>
            <a:r>
              <a:rPr lang="en-US" altLang="en-US" sz="2400" b="1">
                <a:solidFill>
                  <a:srgbClr val="2F2C27"/>
                </a:solidFill>
                <a:latin typeface="Arial" charset="0"/>
              </a:rPr>
              <a:t>Age</a:t>
            </a:r>
          </a:p>
          <a:p>
            <a:pPr algn="ctr" eaLnBrk="1" hangingPunct="1">
              <a:spcBef>
                <a:spcPct val="0"/>
              </a:spcBef>
              <a:buFontTx/>
              <a:buNone/>
            </a:pPr>
            <a:r>
              <a:rPr lang="en-US" altLang="en-US" sz="2400" b="1">
                <a:solidFill>
                  <a:srgbClr val="2F2C27"/>
                </a:solidFill>
                <a:latin typeface="Arial" charset="0"/>
              </a:rPr>
              <a:t>Heredity</a:t>
            </a:r>
          </a:p>
          <a:p>
            <a:pPr algn="ctr" eaLnBrk="1" hangingPunct="1">
              <a:spcBef>
                <a:spcPct val="0"/>
              </a:spcBef>
              <a:buFontTx/>
              <a:buNone/>
            </a:pPr>
            <a:r>
              <a:rPr lang="en-US" altLang="en-US" sz="2400" b="1">
                <a:solidFill>
                  <a:srgbClr val="2F2C27"/>
                </a:solidFill>
                <a:latin typeface="Arial" charset="0"/>
              </a:rPr>
              <a:t>Meds</a:t>
            </a:r>
          </a:p>
          <a:p>
            <a:pPr algn="ctr" eaLnBrk="1" hangingPunct="1">
              <a:spcBef>
                <a:spcPct val="0"/>
              </a:spcBef>
              <a:buFontTx/>
              <a:buNone/>
            </a:pPr>
            <a:r>
              <a:rPr lang="en-US" altLang="en-US" sz="2400" b="1">
                <a:solidFill>
                  <a:srgbClr val="2F2C27"/>
                </a:solidFill>
                <a:latin typeface="Arial" charset="0"/>
              </a:rPr>
              <a:t>Disease</a:t>
            </a:r>
          </a:p>
          <a:p>
            <a:pPr algn="ctr" eaLnBrk="1" hangingPunct="1">
              <a:spcBef>
                <a:spcPct val="0"/>
              </a:spcBef>
              <a:buFontTx/>
              <a:buNone/>
            </a:pPr>
            <a:r>
              <a:rPr lang="en-US" altLang="en-US" sz="2400" b="1">
                <a:solidFill>
                  <a:srgbClr val="2F2C27"/>
                </a:solidFill>
                <a:latin typeface="Arial" charset="0"/>
              </a:rPr>
              <a:t>Testosterone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4294967295"/>
          </p:nvPr>
        </p:nvSpPr>
        <p:spPr>
          <a:xfrm>
            <a:off x="685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l" eaLnBrk="1" hangingPunct="1">
              <a:spcBef>
                <a:spcPct val="0"/>
              </a:spcBef>
              <a:buFontTx/>
              <a:buNone/>
            </a:pPr>
            <a:fld id="{44E1D33A-11A5-4D4D-8970-29C1437839E5}" type="slidenum">
              <a:rPr lang="en-US" altLang="en-US" sz="1400" smtClean="0">
                <a:solidFill>
                  <a:schemeClr val="tx1"/>
                </a:solidFill>
              </a:rPr>
              <a:pPr algn="l" eaLnBrk="1" hangingPunct="1">
                <a:spcBef>
                  <a:spcPct val="0"/>
                </a:spcBef>
                <a:buFontTx/>
                <a:buNone/>
              </a:pPr>
              <a:t>29</a:t>
            </a:fld>
            <a:endParaRPr lang="en-US" altLang="en-US" sz="1400" smtClean="0">
              <a:solidFill>
                <a:schemeClr val="tx1"/>
              </a:solidFill>
            </a:endParaRPr>
          </a:p>
        </p:txBody>
      </p:sp>
      <p:sp>
        <p:nvSpPr>
          <p:cNvPr id="32771" name="Rectangle 7"/>
          <p:cNvSpPr>
            <a:spLocks noGrp="1" noChangeArrowheads="1"/>
          </p:cNvSpPr>
          <p:nvPr>
            <p:ph type="title" idx="4294967295"/>
          </p:nvPr>
        </p:nvSpPr>
        <p:spPr>
          <a:xfrm>
            <a:off x="609600" y="304800"/>
            <a:ext cx="7772400" cy="1143000"/>
          </a:xfrm>
        </p:spPr>
        <p:txBody>
          <a:bodyPr/>
          <a:lstStyle/>
          <a:p>
            <a:r>
              <a:rPr lang="en-US" altLang="en-US" smtClean="0">
                <a:ea typeface="ＭＳ Ｐゴシック" pitchFamily="34" charset="-128"/>
              </a:rPr>
              <a:t>Men &amp; Osteoporosis</a:t>
            </a:r>
          </a:p>
        </p:txBody>
      </p:sp>
      <p:sp>
        <p:nvSpPr>
          <p:cNvPr id="32772" name="Rectangle 8"/>
          <p:cNvSpPr>
            <a:spLocks noGrp="1" noChangeArrowheads="1"/>
          </p:cNvSpPr>
          <p:nvPr>
            <p:ph type="body" idx="4294967295"/>
          </p:nvPr>
        </p:nvSpPr>
        <p:spPr>
          <a:xfrm>
            <a:off x="2590800" y="1447800"/>
            <a:ext cx="6553200" cy="4419600"/>
          </a:xfrm>
        </p:spPr>
        <p:txBody>
          <a:bodyPr/>
          <a:lstStyle/>
          <a:p>
            <a:pPr>
              <a:lnSpc>
                <a:spcPct val="80000"/>
              </a:lnSpc>
              <a:spcBef>
                <a:spcPct val="80000"/>
              </a:spcBef>
            </a:pPr>
            <a:r>
              <a:rPr lang="en-US" altLang="en-US" sz="3400" smtClean="0">
                <a:ea typeface="ＭＳ Ｐゴシック" pitchFamily="34" charset="-128"/>
              </a:rPr>
              <a:t>2 million American men suffer from Osteoporosis</a:t>
            </a:r>
          </a:p>
          <a:p>
            <a:pPr>
              <a:lnSpc>
                <a:spcPct val="80000"/>
              </a:lnSpc>
              <a:spcBef>
                <a:spcPct val="80000"/>
              </a:spcBef>
            </a:pPr>
            <a:r>
              <a:rPr lang="en-US" altLang="en-US" sz="3400" smtClean="0">
                <a:ea typeface="ＭＳ Ｐゴシック" pitchFamily="34" charset="-128"/>
              </a:rPr>
              <a:t>Millions more are at risk</a:t>
            </a:r>
          </a:p>
          <a:p>
            <a:pPr>
              <a:lnSpc>
                <a:spcPct val="80000"/>
              </a:lnSpc>
              <a:spcBef>
                <a:spcPct val="80000"/>
              </a:spcBef>
            </a:pPr>
            <a:r>
              <a:rPr lang="en-US" altLang="en-US" smtClean="0">
                <a:ea typeface="ＭＳ Ｐゴシック" pitchFamily="34" charset="-128"/>
              </a:rPr>
              <a:t>80,000 hip fractures each year</a:t>
            </a:r>
          </a:p>
          <a:p>
            <a:pPr>
              <a:lnSpc>
                <a:spcPct val="80000"/>
              </a:lnSpc>
              <a:spcBef>
                <a:spcPct val="80000"/>
              </a:spcBef>
            </a:pPr>
            <a:r>
              <a:rPr lang="en-US" altLang="en-US" smtClean="0">
                <a:ea typeface="ＭＳ Ｐゴシック" pitchFamily="34" charset="-128"/>
              </a:rPr>
              <a:t>One-third die one year after fracture</a:t>
            </a:r>
          </a:p>
          <a:p>
            <a:pPr>
              <a:lnSpc>
                <a:spcPct val="80000"/>
              </a:lnSpc>
              <a:spcBef>
                <a:spcPct val="80000"/>
              </a:spcBef>
            </a:pPr>
            <a:r>
              <a:rPr lang="en-US" altLang="en-US" smtClean="0">
                <a:ea typeface="ＭＳ Ｐゴシック" pitchFamily="34" charset="-128"/>
              </a:rPr>
              <a:t>Low testosterone</a:t>
            </a:r>
          </a:p>
          <a:p>
            <a:pPr>
              <a:lnSpc>
                <a:spcPct val="80000"/>
              </a:lnSpc>
              <a:spcBef>
                <a:spcPct val="80000"/>
              </a:spcBef>
            </a:pPr>
            <a:endParaRPr lang="en-US" altLang="en-US" smtClean="0">
              <a:ea typeface="ＭＳ Ｐゴシック" pitchFamily="34" charset="-128"/>
            </a:endParaRPr>
          </a:p>
          <a:p>
            <a:pPr>
              <a:lnSpc>
                <a:spcPct val="80000"/>
              </a:lnSpc>
              <a:spcBef>
                <a:spcPct val="80000"/>
              </a:spcBef>
              <a:buFontTx/>
              <a:buNone/>
            </a:pPr>
            <a:endParaRPr lang="en-US" altLang="en-US" smtClean="0">
              <a:ea typeface="ＭＳ Ｐゴシック" pitchFamily="34" charset="-128"/>
            </a:endParaRPr>
          </a:p>
        </p:txBody>
      </p:sp>
      <p:pic>
        <p:nvPicPr>
          <p:cNvPr id="32773" name="Picture 9" descr="AA0277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905000"/>
            <a:ext cx="239712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0"/>
          <p:cNvSpPr txBox="1">
            <a:spLocks noChangeArrowheads="1"/>
          </p:cNvSpPr>
          <p:nvPr/>
        </p:nvSpPr>
        <p:spPr bwMode="auto">
          <a:xfrm>
            <a:off x="990600" y="6172200"/>
            <a:ext cx="7620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50000"/>
              </a:spcBef>
              <a:buFontTx/>
              <a:buNone/>
            </a:pPr>
            <a:r>
              <a:rPr lang="en-US" altLang="en-US" sz="1600" i="1">
                <a:solidFill>
                  <a:schemeClr val="tx1"/>
                </a:solidFill>
                <a:latin typeface="Arial" charset="0"/>
              </a:rPr>
              <a:t>Source: National Institute of Arthritis and Musculoskeletal and Skin Diseases, National Institutes of Health, Department of Health and Human Services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ltLang="en-US" smtClean="0">
                <a:ea typeface="ＭＳ Ｐゴシック" pitchFamily="34" charset="-128"/>
              </a:rPr>
              <a:t>Objectives </a:t>
            </a:r>
          </a:p>
        </p:txBody>
      </p:sp>
      <p:sp>
        <p:nvSpPr>
          <p:cNvPr id="4099" name="Rectangle 3"/>
          <p:cNvSpPr>
            <a:spLocks noGrp="1" noChangeArrowheads="1"/>
          </p:cNvSpPr>
          <p:nvPr>
            <p:ph type="body" sz="half" idx="1"/>
          </p:nvPr>
        </p:nvSpPr>
        <p:spPr>
          <a:xfrm>
            <a:off x="228600" y="1447800"/>
            <a:ext cx="4724400" cy="4419600"/>
          </a:xfrm>
        </p:spPr>
        <p:txBody>
          <a:bodyPr/>
          <a:lstStyle/>
          <a:p>
            <a:pPr eaLnBrk="1" hangingPunct="1">
              <a:lnSpc>
                <a:spcPct val="90000"/>
              </a:lnSpc>
            </a:pPr>
            <a:endParaRPr lang="en-US" altLang="en-US" sz="2800" smtClean="0">
              <a:ea typeface="ＭＳ Ｐゴシック" pitchFamily="34" charset="-128"/>
            </a:endParaRPr>
          </a:p>
          <a:p>
            <a:pPr eaLnBrk="1" hangingPunct="1">
              <a:lnSpc>
                <a:spcPct val="90000"/>
              </a:lnSpc>
            </a:pPr>
            <a:r>
              <a:rPr lang="en-US" altLang="en-US" sz="2800" smtClean="0">
                <a:ea typeface="ＭＳ Ｐゴシック" pitchFamily="34" charset="-128"/>
              </a:rPr>
              <a:t> Scope of Osteoporosis</a:t>
            </a:r>
          </a:p>
          <a:p>
            <a:pPr eaLnBrk="1" hangingPunct="1">
              <a:lnSpc>
                <a:spcPct val="90000"/>
              </a:lnSpc>
            </a:pPr>
            <a:r>
              <a:rPr lang="en-US" altLang="en-US" sz="2800" smtClean="0">
                <a:ea typeface="ＭＳ Ｐゴシック" pitchFamily="34" charset="-128"/>
              </a:rPr>
              <a:t>DEXA scan (use and misuse)</a:t>
            </a:r>
          </a:p>
          <a:p>
            <a:pPr eaLnBrk="1" hangingPunct="1">
              <a:lnSpc>
                <a:spcPct val="90000"/>
              </a:lnSpc>
            </a:pPr>
            <a:r>
              <a:rPr lang="en-US" altLang="en-US" sz="2800" smtClean="0">
                <a:ea typeface="ＭＳ Ｐゴシック" pitchFamily="34" charset="-128"/>
              </a:rPr>
              <a:t>FRAX (risk factors and use) </a:t>
            </a:r>
          </a:p>
          <a:p>
            <a:pPr eaLnBrk="1" hangingPunct="1">
              <a:lnSpc>
                <a:spcPct val="90000"/>
              </a:lnSpc>
            </a:pPr>
            <a:r>
              <a:rPr lang="en-US" altLang="en-US" sz="2800" smtClean="0">
                <a:ea typeface="ＭＳ Ｐゴシック" pitchFamily="34" charset="-128"/>
              </a:rPr>
              <a:t>Labs</a:t>
            </a:r>
          </a:p>
          <a:p>
            <a:pPr eaLnBrk="1" hangingPunct="1">
              <a:lnSpc>
                <a:spcPct val="90000"/>
              </a:lnSpc>
            </a:pPr>
            <a:r>
              <a:rPr lang="en-US" altLang="en-US" sz="2800" smtClean="0">
                <a:ea typeface="ＭＳ Ｐゴシック" pitchFamily="34" charset="-128"/>
              </a:rPr>
              <a:t>Medications</a:t>
            </a:r>
          </a:p>
          <a:p>
            <a:pPr eaLnBrk="1" hangingPunct="1">
              <a:lnSpc>
                <a:spcPct val="90000"/>
              </a:lnSpc>
            </a:pPr>
            <a:r>
              <a:rPr lang="en-US" altLang="en-US" sz="2800" smtClean="0">
                <a:ea typeface="ＭＳ Ｐゴシック" pitchFamily="34" charset="-128"/>
              </a:rPr>
              <a:t>Atypical factures</a:t>
            </a:r>
          </a:p>
          <a:p>
            <a:pPr eaLnBrk="1" hangingPunct="1">
              <a:lnSpc>
                <a:spcPct val="90000"/>
              </a:lnSpc>
            </a:pPr>
            <a:r>
              <a:rPr lang="en-US" altLang="en-US" sz="2800" smtClean="0">
                <a:ea typeface="ＭＳ Ｐゴシック" pitchFamily="34" charset="-128"/>
              </a:rPr>
              <a:t>Summary</a:t>
            </a:r>
          </a:p>
          <a:p>
            <a:pPr eaLnBrk="1" hangingPunct="1">
              <a:lnSpc>
                <a:spcPct val="90000"/>
              </a:lnSpc>
            </a:pPr>
            <a:endParaRPr lang="en-US" altLang="en-US" sz="2800" smtClean="0">
              <a:ea typeface="ＭＳ Ｐゴシック" pitchFamily="34" charset="-128"/>
            </a:endParaRPr>
          </a:p>
          <a:p>
            <a:pPr eaLnBrk="1" hangingPunct="1">
              <a:lnSpc>
                <a:spcPct val="90000"/>
              </a:lnSpc>
              <a:buFontTx/>
              <a:buNone/>
            </a:pPr>
            <a:r>
              <a:rPr lang="en-US" altLang="en-US" sz="2800" smtClean="0">
                <a:ea typeface="ＭＳ Ｐゴシック" pitchFamily="34" charset="-128"/>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7"/>
          <p:cNvSpPr>
            <a:spLocks noGrp="1" noChangeArrowheads="1"/>
          </p:cNvSpPr>
          <p:nvPr>
            <p:ph type="title" idx="4294967295"/>
          </p:nvPr>
        </p:nvSpPr>
        <p:spPr>
          <a:xfrm>
            <a:off x="0" y="381000"/>
            <a:ext cx="7772400" cy="1143000"/>
          </a:xfrm>
        </p:spPr>
        <p:txBody>
          <a:bodyPr/>
          <a:lstStyle/>
          <a:p>
            <a:r>
              <a:rPr lang="en-US" altLang="en-US" smtClean="0">
                <a:ea typeface="ＭＳ Ｐゴシック" pitchFamily="34" charset="-128"/>
              </a:rPr>
              <a:t>Risk Factors -</a:t>
            </a:r>
          </a:p>
        </p:txBody>
      </p:sp>
      <p:sp>
        <p:nvSpPr>
          <p:cNvPr id="33795" name="Rectangle 18"/>
          <p:cNvSpPr>
            <a:spLocks noGrp="1" noChangeArrowheads="1"/>
          </p:cNvSpPr>
          <p:nvPr>
            <p:ph type="body" idx="4294967295"/>
          </p:nvPr>
        </p:nvSpPr>
        <p:spPr>
          <a:xfrm>
            <a:off x="685800" y="1752600"/>
            <a:ext cx="5257800" cy="4114800"/>
          </a:xfrm>
        </p:spPr>
        <p:txBody>
          <a:bodyPr/>
          <a:lstStyle/>
          <a:p>
            <a:r>
              <a:rPr lang="en-US" altLang="en-US" smtClean="0">
                <a:solidFill>
                  <a:srgbClr val="FFFFFF"/>
                </a:solidFill>
                <a:ea typeface="ＭＳ Ｐゴシック" pitchFamily="34" charset="-128"/>
              </a:rPr>
              <a:t>Body size – low BMI</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Amenorrhea, anorexia, and bulimia</a:t>
            </a:r>
          </a:p>
          <a:p>
            <a:endParaRPr lang="en-US" altLang="en-US" smtClean="0">
              <a:solidFill>
                <a:srgbClr val="FFFFFF"/>
              </a:solidFill>
              <a:ea typeface="ＭＳ Ｐゴシック" pitchFamily="34" charset="-128"/>
            </a:endParaRPr>
          </a:p>
          <a:p>
            <a:pPr>
              <a:buFontTx/>
              <a:buNone/>
            </a:pPr>
            <a:endParaRPr lang="en-US" altLang="en-US" smtClean="0">
              <a:solidFill>
                <a:srgbClr val="FFFFFF"/>
              </a:solidFill>
              <a:ea typeface="ＭＳ Ｐゴシック" pitchFamily="34" charset="-128"/>
            </a:endParaRPr>
          </a:p>
        </p:txBody>
      </p:sp>
      <p:pic>
        <p:nvPicPr>
          <p:cNvPr id="33796" name="Picture 2" descr="C:\Users\Lcanna\Desktop\Images\cartoon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1981200"/>
            <a:ext cx="28352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anorexia.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46513"/>
            <a:ext cx="220980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4294967295"/>
          </p:nvPr>
        </p:nvSpPr>
        <p:spPr>
          <a:xfrm>
            <a:off x="685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l" eaLnBrk="1" hangingPunct="1">
              <a:spcBef>
                <a:spcPct val="0"/>
              </a:spcBef>
              <a:buFontTx/>
              <a:buNone/>
            </a:pPr>
            <a:fld id="{B1B77EAB-74D1-4093-A160-BC6671CD66D2}" type="slidenum">
              <a:rPr lang="en-US" altLang="en-US" sz="1400" smtClean="0">
                <a:solidFill>
                  <a:schemeClr val="tx1"/>
                </a:solidFill>
              </a:rPr>
              <a:pPr algn="l" eaLnBrk="1" hangingPunct="1">
                <a:spcBef>
                  <a:spcPct val="0"/>
                </a:spcBef>
                <a:buFontTx/>
                <a:buNone/>
              </a:pPr>
              <a:t>31</a:t>
            </a:fld>
            <a:endParaRPr lang="en-US" altLang="en-US" sz="1400" smtClean="0">
              <a:solidFill>
                <a:schemeClr val="tx1"/>
              </a:solidFill>
            </a:endParaRPr>
          </a:p>
        </p:txBody>
      </p:sp>
      <p:sp>
        <p:nvSpPr>
          <p:cNvPr id="34819" name="Rectangle 15"/>
          <p:cNvSpPr>
            <a:spLocks noGrp="1" noChangeArrowheads="1"/>
          </p:cNvSpPr>
          <p:nvPr>
            <p:ph type="title" idx="4294967295"/>
          </p:nvPr>
        </p:nvSpPr>
        <p:spPr/>
        <p:txBody>
          <a:bodyPr/>
          <a:lstStyle/>
          <a:p>
            <a:r>
              <a:rPr lang="en-US" altLang="en-US" smtClean="0">
                <a:ea typeface="ＭＳ Ｐゴシック" pitchFamily="34" charset="-128"/>
              </a:rPr>
              <a:t>Risk Factors - Ethnicity</a:t>
            </a:r>
          </a:p>
        </p:txBody>
      </p:sp>
      <p:sp>
        <p:nvSpPr>
          <p:cNvPr id="34820" name="Rectangle 16"/>
          <p:cNvSpPr>
            <a:spLocks noGrp="1" noChangeArrowheads="1"/>
          </p:cNvSpPr>
          <p:nvPr>
            <p:ph type="body" idx="4294967295"/>
          </p:nvPr>
        </p:nvSpPr>
        <p:spPr>
          <a:xfrm>
            <a:off x="381000" y="1905000"/>
            <a:ext cx="7772400" cy="4114800"/>
          </a:xfrm>
        </p:spPr>
        <p:txBody>
          <a:bodyPr/>
          <a:lstStyle/>
          <a:p>
            <a:pPr>
              <a:buFontTx/>
              <a:buNone/>
            </a:pPr>
            <a:endParaRPr lang="en-US" altLang="en-US" smtClean="0">
              <a:ea typeface="ＭＳ Ｐゴシック" pitchFamily="34" charset="-128"/>
            </a:endParaRPr>
          </a:p>
          <a:p>
            <a:r>
              <a:rPr lang="en-US" altLang="en-US" smtClean="0">
                <a:ea typeface="ＭＳ Ｐゴシック" pitchFamily="34" charset="-128"/>
              </a:rPr>
              <a:t>Northern European</a:t>
            </a:r>
          </a:p>
          <a:p>
            <a:endParaRPr lang="en-US" altLang="en-US" smtClean="0">
              <a:ea typeface="ＭＳ Ｐゴシック" pitchFamily="34" charset="-128"/>
            </a:endParaRPr>
          </a:p>
          <a:p>
            <a:r>
              <a:rPr lang="en-US" altLang="en-US" smtClean="0">
                <a:ea typeface="ＭＳ Ｐゴシック" pitchFamily="34" charset="-128"/>
              </a:rPr>
              <a:t>Highest ethnic risk  </a:t>
            </a:r>
          </a:p>
          <a:p>
            <a:pPr>
              <a:buFontTx/>
              <a:buNone/>
            </a:pPr>
            <a:endParaRPr lang="en-US" altLang="en-US" smtClean="0">
              <a:ea typeface="ＭＳ Ｐゴシック" pitchFamily="34" charset="-128"/>
            </a:endParaRPr>
          </a:p>
          <a:p>
            <a:pPr>
              <a:buFontTx/>
              <a:buNone/>
            </a:pPr>
            <a:endParaRPr lang="en-US" altLang="en-US" smtClean="0">
              <a:ea typeface="ＭＳ Ｐゴシック" pitchFamily="34" charset="-128"/>
            </a:endParaRPr>
          </a:p>
        </p:txBody>
      </p:sp>
      <p:pic>
        <p:nvPicPr>
          <p:cNvPr id="34821" name="Picture 17" descr="wom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435350" cy="4324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2"/>
          <p:cNvSpPr>
            <a:spLocks noGrp="1" noChangeArrowheads="1"/>
          </p:cNvSpPr>
          <p:nvPr>
            <p:ph type="title" idx="4294967295"/>
          </p:nvPr>
        </p:nvSpPr>
        <p:spPr>
          <a:xfrm>
            <a:off x="0" y="228600"/>
            <a:ext cx="9144000" cy="1143000"/>
          </a:xfrm>
        </p:spPr>
        <p:txBody>
          <a:bodyPr/>
          <a:lstStyle/>
          <a:p>
            <a:r>
              <a:rPr lang="en-US" altLang="en-US" smtClean="0">
                <a:ea typeface="ＭＳ Ｐゴシック" pitchFamily="34" charset="-128"/>
              </a:rPr>
              <a:t>Risk Factors:  Ethnicity</a:t>
            </a:r>
          </a:p>
        </p:txBody>
      </p:sp>
      <p:sp>
        <p:nvSpPr>
          <p:cNvPr id="35843" name="Rectangle 1033"/>
          <p:cNvSpPr>
            <a:spLocks noGrp="1" noChangeArrowheads="1"/>
          </p:cNvSpPr>
          <p:nvPr>
            <p:ph type="body" idx="4294967295"/>
          </p:nvPr>
        </p:nvSpPr>
        <p:spPr>
          <a:xfrm>
            <a:off x="457200" y="1885950"/>
            <a:ext cx="8178800" cy="4057650"/>
          </a:xfrm>
        </p:spPr>
        <p:txBody>
          <a:bodyPr/>
          <a:lstStyle/>
          <a:p>
            <a:pPr>
              <a:lnSpc>
                <a:spcPct val="80000"/>
              </a:lnSpc>
            </a:pPr>
            <a:r>
              <a:rPr lang="en-US" altLang="en-US" smtClean="0">
                <a:ea typeface="ＭＳ Ｐゴシック" pitchFamily="34" charset="-128"/>
              </a:rPr>
              <a:t>Osteoporosis undertreated </a:t>
            </a:r>
            <a:br>
              <a:rPr lang="en-US" altLang="en-US" smtClean="0">
                <a:ea typeface="ＭＳ Ｐゴシック" pitchFamily="34" charset="-128"/>
              </a:rPr>
            </a:br>
            <a:r>
              <a:rPr lang="en-US" altLang="en-US" smtClean="0">
                <a:ea typeface="ＭＳ Ｐゴシック" pitchFamily="34" charset="-128"/>
              </a:rPr>
              <a:t>in African-American women</a:t>
            </a:r>
          </a:p>
          <a:p>
            <a:pPr>
              <a:lnSpc>
                <a:spcPct val="80000"/>
              </a:lnSpc>
            </a:pPr>
            <a:endParaRPr lang="en-US" altLang="en-US" smtClean="0">
              <a:ea typeface="ＭＳ Ｐゴシック" pitchFamily="34" charset="-128"/>
            </a:endParaRPr>
          </a:p>
          <a:p>
            <a:pPr>
              <a:lnSpc>
                <a:spcPct val="80000"/>
              </a:lnSpc>
            </a:pPr>
            <a:r>
              <a:rPr lang="en-US" altLang="en-US" smtClean="0">
                <a:ea typeface="ＭＳ Ｐゴシック" pitchFamily="34" charset="-128"/>
              </a:rPr>
              <a:t>Risk doubles every 7 years</a:t>
            </a:r>
          </a:p>
          <a:p>
            <a:pPr>
              <a:lnSpc>
                <a:spcPct val="80000"/>
              </a:lnSpc>
            </a:pPr>
            <a:endParaRPr lang="en-US" altLang="en-US" smtClean="0">
              <a:ea typeface="ＭＳ Ｐゴシック" pitchFamily="34" charset="-128"/>
            </a:endParaRPr>
          </a:p>
          <a:p>
            <a:pPr>
              <a:lnSpc>
                <a:spcPct val="80000"/>
              </a:lnSpc>
            </a:pPr>
            <a:r>
              <a:rPr lang="en-US" altLang="en-US" smtClean="0">
                <a:ea typeface="ＭＳ Ｐゴシック" pitchFamily="34" charset="-128"/>
              </a:rPr>
              <a:t>African-American women </a:t>
            </a:r>
            <a:br>
              <a:rPr lang="en-US" altLang="en-US" smtClean="0">
                <a:ea typeface="ＭＳ Ｐゴシック" pitchFamily="34" charset="-128"/>
              </a:rPr>
            </a:br>
            <a:r>
              <a:rPr lang="en-US" altLang="en-US" smtClean="0">
                <a:ea typeface="ＭＳ Ｐゴシック" pitchFamily="34" charset="-128"/>
              </a:rPr>
              <a:t>more likely to die from hip </a:t>
            </a:r>
            <a:br>
              <a:rPr lang="en-US" altLang="en-US" smtClean="0">
                <a:ea typeface="ＭＳ Ｐゴシック" pitchFamily="34" charset="-128"/>
              </a:rPr>
            </a:br>
            <a:r>
              <a:rPr lang="en-US" altLang="en-US" smtClean="0">
                <a:ea typeface="ＭＳ Ｐゴシック" pitchFamily="34" charset="-128"/>
              </a:rPr>
              <a:t>fractures</a:t>
            </a:r>
          </a:p>
        </p:txBody>
      </p:sp>
      <p:sp>
        <p:nvSpPr>
          <p:cNvPr id="35844" name="Text Box 1034"/>
          <p:cNvSpPr txBox="1">
            <a:spLocks noChangeArrowheads="1"/>
          </p:cNvSpPr>
          <p:nvPr/>
        </p:nvSpPr>
        <p:spPr bwMode="auto">
          <a:xfrm>
            <a:off x="914400" y="6172200"/>
            <a:ext cx="769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50000"/>
              </a:spcBef>
              <a:buFontTx/>
              <a:buNone/>
            </a:pPr>
            <a:r>
              <a:rPr lang="en-US" altLang="en-US" sz="1600" i="1">
                <a:solidFill>
                  <a:schemeClr val="tx1"/>
                </a:solidFill>
                <a:latin typeface="Arial" charset="0"/>
              </a:rPr>
              <a:t>Source: National Institute of Arthritis and Musculoskeletal and Skin Diseases, National Institutes of Health, Department of Health and Human Services </a:t>
            </a:r>
          </a:p>
        </p:txBody>
      </p:sp>
      <p:pic>
        <p:nvPicPr>
          <p:cNvPr id="35845" name="Picture 1035" descr="LS019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254635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p:cNvSpPr txBox="1">
            <a:spLocks noChangeArrowheads="1"/>
          </p:cNvSpPr>
          <p:nvPr/>
        </p:nvSpPr>
        <p:spPr bwMode="auto">
          <a:xfrm>
            <a:off x="381000" y="1828800"/>
            <a:ext cx="85344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75000"/>
              </a:lnSpc>
              <a:spcBef>
                <a:spcPct val="0"/>
              </a:spcBef>
              <a:buClr>
                <a:srgbClr val="FFFF66"/>
              </a:buClr>
            </a:pPr>
            <a:endParaRPr lang="en-US" altLang="en-US">
              <a:solidFill>
                <a:srgbClr val="FFFF66"/>
              </a:solidFill>
              <a:latin typeface="Arial" charset="0"/>
            </a:endParaRPr>
          </a:p>
          <a:p>
            <a:pPr eaLnBrk="1" hangingPunct="1">
              <a:lnSpc>
                <a:spcPct val="75000"/>
              </a:lnSpc>
              <a:spcBef>
                <a:spcPct val="0"/>
              </a:spcBef>
              <a:buClr>
                <a:srgbClr val="FFFF66"/>
              </a:buClr>
            </a:pPr>
            <a:r>
              <a:rPr lang="en-US" altLang="en-US">
                <a:solidFill>
                  <a:srgbClr val="FFFFFF"/>
                </a:solidFill>
                <a:latin typeface="Arial" charset="0"/>
              </a:rPr>
              <a:t>10% of Hispanic </a:t>
            </a:r>
            <a:br>
              <a:rPr lang="en-US" altLang="en-US">
                <a:solidFill>
                  <a:srgbClr val="FFFFFF"/>
                </a:solidFill>
                <a:latin typeface="Arial" charset="0"/>
              </a:rPr>
            </a:br>
            <a:r>
              <a:rPr lang="en-US" altLang="en-US">
                <a:solidFill>
                  <a:srgbClr val="FFFFFF"/>
                </a:solidFill>
                <a:latin typeface="Arial" charset="0"/>
              </a:rPr>
              <a:t>women over 50 have </a:t>
            </a:r>
            <a:br>
              <a:rPr lang="en-US" altLang="en-US">
                <a:solidFill>
                  <a:srgbClr val="FFFFFF"/>
                </a:solidFill>
                <a:latin typeface="Arial" charset="0"/>
              </a:rPr>
            </a:br>
            <a:r>
              <a:rPr lang="en-US" altLang="en-US">
                <a:solidFill>
                  <a:srgbClr val="FFFFFF"/>
                </a:solidFill>
                <a:latin typeface="Arial" charset="0"/>
              </a:rPr>
              <a:t>osteoporosis now</a:t>
            </a:r>
          </a:p>
          <a:p>
            <a:pPr eaLnBrk="1" hangingPunct="1">
              <a:lnSpc>
                <a:spcPct val="75000"/>
              </a:lnSpc>
              <a:spcBef>
                <a:spcPct val="0"/>
              </a:spcBef>
              <a:buClr>
                <a:srgbClr val="FFFF66"/>
              </a:buClr>
            </a:pPr>
            <a:endParaRPr lang="en-US" altLang="en-US">
              <a:solidFill>
                <a:srgbClr val="FFFFFF"/>
              </a:solidFill>
              <a:latin typeface="Arial" charset="0"/>
            </a:endParaRPr>
          </a:p>
          <a:p>
            <a:pPr eaLnBrk="1" hangingPunct="1">
              <a:lnSpc>
                <a:spcPct val="75000"/>
              </a:lnSpc>
              <a:spcBef>
                <a:spcPct val="0"/>
              </a:spcBef>
              <a:buClr>
                <a:srgbClr val="FFFF66"/>
              </a:buClr>
            </a:pPr>
            <a:r>
              <a:rPr lang="en-US" altLang="en-US">
                <a:solidFill>
                  <a:srgbClr val="FFFFFF"/>
                </a:solidFill>
                <a:latin typeface="Arial" charset="0"/>
              </a:rPr>
              <a:t>49% are estimated to </a:t>
            </a:r>
            <a:br>
              <a:rPr lang="en-US" altLang="en-US">
                <a:solidFill>
                  <a:srgbClr val="FFFFFF"/>
                </a:solidFill>
                <a:latin typeface="Arial" charset="0"/>
              </a:rPr>
            </a:br>
            <a:r>
              <a:rPr lang="en-US" altLang="en-US">
                <a:solidFill>
                  <a:srgbClr val="FFFFFF"/>
                </a:solidFill>
                <a:latin typeface="Arial" charset="0"/>
              </a:rPr>
              <a:t>have low bone mass, </a:t>
            </a:r>
            <a:br>
              <a:rPr lang="en-US" altLang="en-US">
                <a:solidFill>
                  <a:srgbClr val="FFFFFF"/>
                </a:solidFill>
                <a:latin typeface="Arial" charset="0"/>
              </a:rPr>
            </a:br>
            <a:r>
              <a:rPr lang="en-US" altLang="en-US">
                <a:solidFill>
                  <a:srgbClr val="FFFFFF"/>
                </a:solidFill>
                <a:latin typeface="Arial" charset="0"/>
              </a:rPr>
              <a:t>putting them at risk</a:t>
            </a:r>
            <a:br>
              <a:rPr lang="en-US" altLang="en-US">
                <a:solidFill>
                  <a:srgbClr val="FFFFFF"/>
                </a:solidFill>
                <a:latin typeface="Arial" charset="0"/>
              </a:rPr>
            </a:br>
            <a:r>
              <a:rPr lang="en-US" altLang="en-US">
                <a:solidFill>
                  <a:srgbClr val="FFFFFF"/>
                </a:solidFill>
                <a:latin typeface="Arial" charset="0"/>
              </a:rPr>
              <a:t>for the disease</a:t>
            </a:r>
          </a:p>
        </p:txBody>
      </p:sp>
      <p:sp>
        <p:nvSpPr>
          <p:cNvPr id="36867" name="Rectangle 11"/>
          <p:cNvSpPr>
            <a:spLocks noGrp="1" noChangeArrowheads="1"/>
          </p:cNvSpPr>
          <p:nvPr>
            <p:ph type="title" idx="4294967295"/>
          </p:nvPr>
        </p:nvSpPr>
        <p:spPr>
          <a:xfrm>
            <a:off x="685800" y="381000"/>
            <a:ext cx="7772400" cy="1143000"/>
          </a:xfrm>
        </p:spPr>
        <p:txBody>
          <a:bodyPr/>
          <a:lstStyle/>
          <a:p>
            <a:r>
              <a:rPr lang="en-US" altLang="en-US" smtClean="0">
                <a:ea typeface="ＭＳ Ｐゴシック" pitchFamily="34" charset="-128"/>
              </a:rPr>
              <a:t>Risk Factors:  Ethnicity</a:t>
            </a:r>
          </a:p>
        </p:txBody>
      </p:sp>
      <p:pic>
        <p:nvPicPr>
          <p:cNvPr id="36868" name="Picture 13" descr="17359EIN"/>
          <p:cNvPicPr>
            <a:picLocks noChangeAspect="1" noChangeArrowheads="1"/>
          </p:cNvPicPr>
          <p:nvPr/>
        </p:nvPicPr>
        <p:blipFill>
          <a:blip r:embed="rId3">
            <a:extLst>
              <a:ext uri="{28A0092B-C50C-407E-A947-70E740481C1C}">
                <a14:useLocalDpi xmlns:a14="http://schemas.microsoft.com/office/drawing/2010/main" val="0"/>
              </a:ext>
            </a:extLst>
          </a:blip>
          <a:srcRect l="25403"/>
          <a:stretch>
            <a:fillRect/>
          </a:stretch>
        </p:blipFill>
        <p:spPr bwMode="auto">
          <a:xfrm>
            <a:off x="4953000" y="1828800"/>
            <a:ext cx="4191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14"/>
          <p:cNvSpPr txBox="1">
            <a:spLocks noChangeArrowheads="1"/>
          </p:cNvSpPr>
          <p:nvPr/>
        </p:nvSpPr>
        <p:spPr bwMode="auto">
          <a:xfrm>
            <a:off x="762000" y="6096000"/>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50000"/>
              </a:spcBef>
              <a:buFontTx/>
              <a:buNone/>
            </a:pPr>
            <a:r>
              <a:rPr lang="en-US" altLang="en-US" sz="1600" i="1">
                <a:solidFill>
                  <a:schemeClr val="tx1"/>
                </a:solidFill>
                <a:latin typeface="Arial" charset="0"/>
              </a:rPr>
              <a:t>Source: National Institute of Arthritis and Musculoskeletal and Skin Diseases, National Institutes of Health, Department of Health and Human Services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title" idx="4294967295"/>
          </p:nvPr>
        </p:nvSpPr>
        <p:spPr>
          <a:xfrm>
            <a:off x="609600" y="228600"/>
            <a:ext cx="7772400" cy="1143000"/>
          </a:xfrm>
        </p:spPr>
        <p:txBody>
          <a:bodyPr/>
          <a:lstStyle/>
          <a:p>
            <a:r>
              <a:rPr lang="en-US" altLang="en-US" smtClean="0">
                <a:ea typeface="ＭＳ Ｐゴシック" pitchFamily="34" charset="-128"/>
              </a:rPr>
              <a:t>Risk Factors:  Ethnicity</a:t>
            </a:r>
          </a:p>
        </p:txBody>
      </p:sp>
      <p:sp>
        <p:nvSpPr>
          <p:cNvPr id="37891" name="Text Box 14"/>
          <p:cNvSpPr txBox="1">
            <a:spLocks noChangeArrowheads="1"/>
          </p:cNvSpPr>
          <p:nvPr/>
        </p:nvSpPr>
        <p:spPr bwMode="auto">
          <a:xfrm>
            <a:off x="762000" y="6096000"/>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50000"/>
              </a:spcBef>
              <a:buFontTx/>
              <a:buNone/>
            </a:pPr>
            <a:r>
              <a:rPr lang="en-US" altLang="en-US" sz="1600" i="1">
                <a:solidFill>
                  <a:schemeClr val="tx1"/>
                </a:solidFill>
                <a:latin typeface="Arial" charset="0"/>
              </a:rPr>
              <a:t>Source: National Institute of Arthritis and Musculoskeletal and Skin Diseases, National Institutes of Health, Department of Health and Human Services </a:t>
            </a:r>
          </a:p>
        </p:txBody>
      </p:sp>
      <p:sp>
        <p:nvSpPr>
          <p:cNvPr id="37892" name="TextBox 5"/>
          <p:cNvSpPr txBox="1">
            <a:spLocks noChangeArrowheads="1"/>
          </p:cNvSpPr>
          <p:nvPr/>
        </p:nvSpPr>
        <p:spPr bwMode="auto">
          <a:xfrm>
            <a:off x="685800" y="1828800"/>
            <a:ext cx="3733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a:solidFill>
                  <a:srgbClr val="FFFF66"/>
                </a:solidFill>
                <a:latin typeface="Arial" charset="0"/>
                <a:cs typeface="Arial" charset="0"/>
              </a:rPr>
              <a:t>Native American Very High Risk</a:t>
            </a:r>
          </a:p>
          <a:p>
            <a:pPr eaLnBrk="1" hangingPunct="1">
              <a:spcBef>
                <a:spcPct val="0"/>
              </a:spcBef>
              <a:buFontTx/>
              <a:buNone/>
            </a:pPr>
            <a:endParaRPr lang="en-US" altLang="en-US">
              <a:solidFill>
                <a:srgbClr val="FFFF66"/>
              </a:solidFill>
              <a:latin typeface="Arial" charset="0"/>
              <a:cs typeface="Arial" charset="0"/>
            </a:endParaRPr>
          </a:p>
          <a:p>
            <a:pPr eaLnBrk="1" hangingPunct="1">
              <a:spcBef>
                <a:spcPct val="0"/>
              </a:spcBef>
              <a:buFontTx/>
              <a:buNone/>
            </a:pPr>
            <a:r>
              <a:rPr lang="en-US" altLang="en-US">
                <a:solidFill>
                  <a:srgbClr val="FFFF66"/>
                </a:solidFill>
                <a:latin typeface="Arial" charset="0"/>
                <a:cs typeface="Arial" charset="0"/>
              </a:rPr>
              <a:t>Smokers, poorer health/DM, lower vitamin intake</a:t>
            </a:r>
          </a:p>
        </p:txBody>
      </p:sp>
      <p:pic>
        <p:nvPicPr>
          <p:cNvPr id="37893" name="Picture 6" descr="image native america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32131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idx="4294967295"/>
          </p:nvPr>
        </p:nvSpPr>
        <p:spPr>
          <a:xfrm>
            <a:off x="685800" y="228600"/>
            <a:ext cx="7772400" cy="1143000"/>
          </a:xfrm>
        </p:spPr>
        <p:txBody>
          <a:bodyPr/>
          <a:lstStyle/>
          <a:p>
            <a:r>
              <a:rPr lang="en-US" altLang="en-US" smtClean="0">
                <a:ea typeface="ＭＳ Ｐゴシック" pitchFamily="34" charset="-128"/>
              </a:rPr>
              <a:t>Risk Factors:  Ethnicity</a:t>
            </a:r>
          </a:p>
        </p:txBody>
      </p:sp>
      <p:sp>
        <p:nvSpPr>
          <p:cNvPr id="38915" name="Text Box 3"/>
          <p:cNvSpPr txBox="1">
            <a:spLocks noChangeArrowheads="1"/>
          </p:cNvSpPr>
          <p:nvPr/>
        </p:nvSpPr>
        <p:spPr bwMode="auto">
          <a:xfrm>
            <a:off x="304800" y="1524000"/>
            <a:ext cx="8610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algn="ctr" eaLnBrk="1" hangingPunct="1">
              <a:lnSpc>
                <a:spcPct val="75000"/>
              </a:lnSpc>
              <a:spcBef>
                <a:spcPct val="0"/>
              </a:spcBef>
              <a:buFontTx/>
              <a:buNone/>
            </a:pPr>
            <a:r>
              <a:rPr lang="en-US" altLang="en-US" sz="3600">
                <a:solidFill>
                  <a:schemeClr val="tx1"/>
                </a:solidFill>
                <a:latin typeface="Arial" charset="0"/>
              </a:rPr>
              <a:t> Asian-American Women also at high risk</a:t>
            </a:r>
          </a:p>
        </p:txBody>
      </p:sp>
      <p:pic>
        <p:nvPicPr>
          <p:cNvPr id="38916" name="Picture 9" descr="16621C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269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0"/>
          <p:cNvSpPr txBox="1">
            <a:spLocks noChangeArrowheads="1"/>
          </p:cNvSpPr>
          <p:nvPr/>
        </p:nvSpPr>
        <p:spPr bwMode="auto">
          <a:xfrm>
            <a:off x="990600" y="6172200"/>
            <a:ext cx="7620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50000"/>
              </a:spcBef>
              <a:buFontTx/>
              <a:buNone/>
            </a:pPr>
            <a:r>
              <a:rPr lang="en-US" altLang="en-US" sz="1600" i="1">
                <a:solidFill>
                  <a:schemeClr val="tx1"/>
                </a:solidFill>
                <a:latin typeface="Arial" charset="0"/>
              </a:rPr>
              <a:t>Source: National Institute of Arthritis and Musculoskeletal and Skin Diseases, National Institutes of Health, Department of Health and Human Services </a:t>
            </a:r>
          </a:p>
        </p:txBody>
      </p:sp>
      <p:sp>
        <p:nvSpPr>
          <p:cNvPr id="38918" name="TextBox 7"/>
          <p:cNvSpPr txBox="1">
            <a:spLocks noChangeArrowheads="1"/>
          </p:cNvSpPr>
          <p:nvPr/>
        </p:nvSpPr>
        <p:spPr bwMode="auto">
          <a:xfrm>
            <a:off x="4267200" y="2209800"/>
            <a:ext cx="4648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endParaRPr lang="en-US" altLang="en-US" sz="2400" b="1">
              <a:solidFill>
                <a:schemeClr val="tx1"/>
              </a:solidFill>
              <a:latin typeface="Arial" charset="0"/>
            </a:endParaRPr>
          </a:p>
          <a:p>
            <a:pPr eaLnBrk="1" hangingPunct="1">
              <a:spcBef>
                <a:spcPct val="0"/>
              </a:spcBef>
            </a:pPr>
            <a:r>
              <a:rPr lang="en-US" altLang="en-US" sz="2800">
                <a:solidFill>
                  <a:srgbClr val="FFFF66"/>
                </a:solidFill>
                <a:latin typeface="Arial" charset="0"/>
              </a:rPr>
              <a:t> 50%  less Calcium intake </a:t>
            </a:r>
          </a:p>
          <a:p>
            <a:pPr eaLnBrk="1" hangingPunct="1">
              <a:spcBef>
                <a:spcPct val="0"/>
              </a:spcBef>
              <a:buFontTx/>
              <a:buNone/>
            </a:pPr>
            <a:endParaRPr lang="en-US" altLang="en-US" sz="2800">
              <a:solidFill>
                <a:srgbClr val="FFFF66"/>
              </a:solidFill>
              <a:latin typeface="Arial" charset="0"/>
            </a:endParaRPr>
          </a:p>
          <a:p>
            <a:pPr eaLnBrk="1" hangingPunct="1">
              <a:spcBef>
                <a:spcPct val="0"/>
              </a:spcBef>
            </a:pPr>
            <a:r>
              <a:rPr lang="en-US" altLang="en-US" sz="2800">
                <a:solidFill>
                  <a:srgbClr val="FFFF66"/>
                </a:solidFill>
                <a:latin typeface="Arial" charset="0"/>
              </a:rPr>
              <a:t> But higher bone density    </a:t>
            </a:r>
          </a:p>
          <a:p>
            <a:pPr eaLnBrk="1" hangingPunct="1">
              <a:spcBef>
                <a:spcPct val="0"/>
              </a:spcBef>
            </a:pPr>
            <a:r>
              <a:rPr lang="en-US" altLang="en-US" sz="2800">
                <a:solidFill>
                  <a:srgbClr val="FFFF66"/>
                </a:solidFill>
                <a:latin typeface="Arial" charset="0"/>
              </a:rPr>
              <a:t> than Caucasians  </a:t>
            </a:r>
          </a:p>
          <a:p>
            <a:pPr lvl="1" eaLnBrk="1" hangingPunct="1">
              <a:spcBef>
                <a:spcPct val="0"/>
              </a:spcBef>
              <a:buFont typeface="Arial" charset="0"/>
              <a:buChar char="•"/>
            </a:pPr>
            <a:r>
              <a:rPr lang="en-US" altLang="en-US">
                <a:solidFill>
                  <a:srgbClr val="FFFF66"/>
                </a:solidFill>
                <a:latin typeface="Arial" charset="0"/>
              </a:rPr>
              <a:t> 50% less Hip Fractures</a:t>
            </a:r>
          </a:p>
          <a:p>
            <a:pPr eaLnBrk="1" hangingPunct="1">
              <a:spcBef>
                <a:spcPct val="0"/>
              </a:spcBef>
              <a:buFontTx/>
              <a:buNone/>
            </a:pPr>
            <a:endParaRPr lang="en-US" altLang="en-US" sz="2800">
              <a:solidFill>
                <a:srgbClr val="FFFF66"/>
              </a:solidFill>
              <a:latin typeface="Arial" charset="0"/>
            </a:endParaRPr>
          </a:p>
          <a:p>
            <a:pPr eaLnBrk="1" hangingPunct="1">
              <a:spcBef>
                <a:spcPct val="0"/>
              </a:spcBef>
            </a:pPr>
            <a:r>
              <a:rPr lang="en-US" altLang="en-US" sz="2800">
                <a:solidFill>
                  <a:srgbClr val="FFFF66"/>
                </a:solidFill>
                <a:latin typeface="Arial" charset="0"/>
              </a:rPr>
              <a:t> Yet equal Spine Fractures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6876" t="12500" r="16875" b="22656"/>
          <a:stretch>
            <a:fillRect/>
          </a:stretch>
        </p:blipFill>
        <p:spPr bwMode="auto">
          <a:xfrm>
            <a:off x="0" y="381000"/>
            <a:ext cx="873601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txBox="1">
            <a:spLocks noChangeArrowheads="1"/>
          </p:cNvSpPr>
          <p:nvPr/>
        </p:nvSpPr>
        <p:spPr bwMode="auto">
          <a:xfrm>
            <a:off x="5257800" y="6519863"/>
            <a:ext cx="373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1600">
                <a:solidFill>
                  <a:schemeClr val="tx1"/>
                </a:solidFill>
                <a:latin typeface="Calibri" pitchFamily="34" charset="0"/>
              </a:rPr>
              <a:t>http://www.sheffield.ac.uk/FRAX/</a:t>
            </a:r>
          </a:p>
        </p:txBody>
      </p:sp>
      <p:pic>
        <p:nvPicPr>
          <p:cNvPr id="39940" name="Picture 3" descr="FRAXcountries.tiff"/>
          <p:cNvPicPr>
            <a:picLocks noChangeAspect="1"/>
          </p:cNvPicPr>
          <p:nvPr/>
        </p:nvPicPr>
        <p:blipFill>
          <a:blip r:embed="rId3">
            <a:extLst>
              <a:ext uri="{28A0092B-C50C-407E-A947-70E740481C1C}">
                <a14:useLocalDpi xmlns:a14="http://schemas.microsoft.com/office/drawing/2010/main" val="0"/>
              </a:ext>
            </a:extLst>
          </a:blip>
          <a:srcRect l="30043" t="11661" r="47832"/>
          <a:stretch>
            <a:fillRect/>
          </a:stretch>
        </p:blipFill>
        <p:spPr bwMode="auto">
          <a:xfrm>
            <a:off x="6477000" y="381000"/>
            <a:ext cx="2233613"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457200"/>
            <a:ext cx="7772400" cy="1143000"/>
          </a:xfrm>
        </p:spPr>
        <p:txBody>
          <a:bodyPr/>
          <a:lstStyle/>
          <a:p>
            <a:r>
              <a:rPr lang="en-US" altLang="en-US" smtClean="0">
                <a:ea typeface="ＭＳ Ｐゴシック" pitchFamily="34" charset="-128"/>
              </a:rPr>
              <a:t>Risk Factors  (Secondary Causes)</a:t>
            </a:r>
          </a:p>
        </p:txBody>
      </p:sp>
      <p:sp>
        <p:nvSpPr>
          <p:cNvPr id="40963" name="Text Placeholder 2"/>
          <p:cNvSpPr>
            <a:spLocks noGrp="1"/>
          </p:cNvSpPr>
          <p:nvPr>
            <p:ph type="body" sz="half" idx="1"/>
          </p:nvPr>
        </p:nvSpPr>
        <p:spPr>
          <a:xfrm>
            <a:off x="381000" y="1828800"/>
            <a:ext cx="7620000" cy="4114800"/>
          </a:xfrm>
        </p:spPr>
        <p:txBody>
          <a:bodyPr/>
          <a:lstStyle/>
          <a:p>
            <a:r>
              <a:rPr lang="en-US" altLang="en-US" smtClean="0">
                <a:solidFill>
                  <a:srgbClr val="FFFFFF"/>
                </a:solidFill>
                <a:ea typeface="ＭＳ Ｐゴシック" pitchFamily="34" charset="-128"/>
              </a:rPr>
              <a:t>Rheumatoid arthritis – yes or no</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Glucocorticoid  (steroid use greater than 3 continuous months) use</a:t>
            </a: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pPr>
              <a:buFontTx/>
              <a:buNone/>
            </a:pPr>
            <a:endParaRPr lang="en-US" altLang="en-US" smtClean="0">
              <a:solidFill>
                <a:srgbClr val="FFFFFF"/>
              </a:solidFill>
              <a:ea typeface="ＭＳ Ｐゴシック" pitchFamily="34" charset="-128"/>
            </a:endParaRPr>
          </a:p>
        </p:txBody>
      </p:sp>
      <p:pic>
        <p:nvPicPr>
          <p:cNvPr id="40964" name="Picture 2" descr="C:\Users\026027\AppData\Local\Microsoft\Windows\Temporary Internet Files\Content.IE5\HPJ5GVOJ\fd1bc33ce72d1887b50a6e2c0aa833_big_galle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91000"/>
            <a:ext cx="26670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C:\Users\026027\AppData\Local\Microsoft\Windows\Temporary Internet Files\Content.IE5\3G63R0OZ\e976563e4ea1992bc8fc2eaf067a8f_big_gallery[1].jpg"/>
          <p:cNvPicPr>
            <a:picLocks noChangeAspect="1" noChangeArrowheads="1"/>
          </p:cNvPicPr>
          <p:nvPr/>
        </p:nvPicPr>
        <p:blipFill>
          <a:blip r:embed="rId3">
            <a:extLst>
              <a:ext uri="{28A0092B-C50C-407E-A947-70E740481C1C}">
                <a14:useLocalDpi xmlns:a14="http://schemas.microsoft.com/office/drawing/2010/main" val="0"/>
              </a:ext>
            </a:extLst>
          </a:blip>
          <a:srcRect l="23077" t="10294" r="20512"/>
          <a:stretch>
            <a:fillRect/>
          </a:stretch>
        </p:blipFill>
        <p:spPr bwMode="auto">
          <a:xfrm>
            <a:off x="6705600" y="3746500"/>
            <a:ext cx="20574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457200"/>
            <a:ext cx="7772400" cy="1143000"/>
          </a:xfrm>
        </p:spPr>
        <p:txBody>
          <a:bodyPr/>
          <a:lstStyle/>
          <a:p>
            <a:r>
              <a:rPr lang="en-US" altLang="en-US" smtClean="0">
                <a:ea typeface="ＭＳ Ｐゴシック" pitchFamily="34" charset="-128"/>
              </a:rPr>
              <a:t>Other Risk Factors/Secondary Causes</a:t>
            </a:r>
          </a:p>
        </p:txBody>
      </p:sp>
      <p:sp>
        <p:nvSpPr>
          <p:cNvPr id="41987" name="Text Placeholder 2"/>
          <p:cNvSpPr>
            <a:spLocks noGrp="1"/>
          </p:cNvSpPr>
          <p:nvPr>
            <p:ph type="body" sz="half" idx="1"/>
          </p:nvPr>
        </p:nvSpPr>
        <p:spPr>
          <a:xfrm>
            <a:off x="228600" y="2133600"/>
            <a:ext cx="7620000" cy="4114800"/>
          </a:xfrm>
        </p:spPr>
        <p:txBody>
          <a:bodyPr/>
          <a:lstStyle/>
          <a:p>
            <a:r>
              <a:rPr lang="en-US" altLang="en-US" smtClean="0">
                <a:solidFill>
                  <a:srgbClr val="FFFFFF"/>
                </a:solidFill>
                <a:ea typeface="ＭＳ Ｐゴシック" pitchFamily="34" charset="-128"/>
              </a:rPr>
              <a:t>FRAX asks for a simple yes or no</a:t>
            </a:r>
          </a:p>
          <a:p>
            <a:endParaRPr lang="en-US" altLang="en-US" smtClean="0">
              <a:solidFill>
                <a:srgbClr val="FFFFFF"/>
              </a:solidFill>
              <a:ea typeface="ＭＳ Ｐゴシック" pitchFamily="34" charset="-128"/>
            </a:endParaRPr>
          </a:p>
          <a:p>
            <a:r>
              <a:rPr lang="en-US" altLang="en-US" smtClean="0">
                <a:solidFill>
                  <a:srgbClr val="FFFFFF"/>
                </a:solidFill>
                <a:ea typeface="ＭＳ Ｐゴシック" pitchFamily="34" charset="-128"/>
              </a:rPr>
              <a:t>Too many to list!  Keep in mind more common ones: renal disease, DM, </a:t>
            </a:r>
            <a:r>
              <a:rPr lang="en-US" altLang="en-US" smtClean="0">
                <a:solidFill>
                  <a:schemeClr val="tx1"/>
                </a:solidFill>
                <a:ea typeface="ＭＳ Ｐゴシック" pitchFamily="34" charset="-128"/>
              </a:rPr>
              <a:t>Lupus, COPD, Asthma, thyroid and parathyroid problems, celiac disease, low T, drugs (see next slide)</a:t>
            </a: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endParaRPr lang="en-US" altLang="en-US" smtClean="0">
              <a:solidFill>
                <a:srgbClr val="FFFFFF"/>
              </a:solidFill>
              <a:ea typeface="ＭＳ Ｐゴシック" pitchFamily="34" charset="-128"/>
            </a:endParaRPr>
          </a:p>
          <a:p>
            <a:pPr>
              <a:buFontTx/>
              <a:buNone/>
            </a:pPr>
            <a:endParaRPr lang="en-US" altLang="en-US" smtClean="0">
              <a:solidFill>
                <a:srgbClr val="FFFFFF"/>
              </a:solidFill>
              <a:ea typeface="ＭＳ Ｐゴシック" pitchFamily="34" charset="-128"/>
            </a:endParaRPr>
          </a:p>
        </p:txBody>
      </p:sp>
      <p:pic>
        <p:nvPicPr>
          <p:cNvPr id="41988" name="Picture 4" descr="stooped po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47800"/>
            <a:ext cx="1801813" cy="150495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r>
              <a:rPr lang="en-US" altLang="en-US" sz="4000" smtClean="0">
                <a:latin typeface="Arial" charset="0"/>
                <a:ea typeface="ＭＳ Ｐゴシック" pitchFamily="34" charset="-128"/>
                <a:cs typeface="Arial" charset="0"/>
              </a:rPr>
              <a:t>Medications: Risk Factors</a:t>
            </a:r>
          </a:p>
        </p:txBody>
      </p:sp>
      <p:sp>
        <p:nvSpPr>
          <p:cNvPr id="43011" name="Rectangle 3"/>
          <p:cNvSpPr>
            <a:spLocks noGrp="1" noChangeArrowheads="1"/>
          </p:cNvSpPr>
          <p:nvPr>
            <p:ph type="body" sz="half" idx="1"/>
          </p:nvPr>
        </p:nvSpPr>
        <p:spPr>
          <a:xfrm>
            <a:off x="304800" y="1371600"/>
            <a:ext cx="6324600" cy="4114800"/>
          </a:xfrm>
        </p:spPr>
        <p:txBody>
          <a:bodyPr/>
          <a:lstStyle/>
          <a:p>
            <a:pPr>
              <a:buFontTx/>
              <a:buNone/>
            </a:pPr>
            <a:endParaRPr lang="en-US" altLang="en-US" sz="2800" smtClean="0">
              <a:latin typeface="Arial" charset="0"/>
              <a:ea typeface="ＭＳ Ｐゴシック" pitchFamily="34" charset="-128"/>
              <a:cs typeface="Arial" charset="0"/>
            </a:endParaRPr>
          </a:p>
          <a:p>
            <a:pPr lvl="1">
              <a:buFont typeface="Arial" charset="0"/>
              <a:buChar char="•"/>
            </a:pPr>
            <a:r>
              <a:rPr lang="en-US" altLang="en-US" sz="3600" smtClean="0">
                <a:solidFill>
                  <a:srgbClr val="FFFFFF"/>
                </a:solidFill>
                <a:ea typeface="ＭＳ Ｐゴシック" pitchFamily="34" charset="-128"/>
                <a:cs typeface="Arial" charset="0"/>
              </a:rPr>
              <a:t>Steroids/glucocorticoids</a:t>
            </a:r>
          </a:p>
          <a:p>
            <a:pPr lvl="1">
              <a:buFont typeface="Arial" charset="0"/>
              <a:buChar char="•"/>
            </a:pPr>
            <a:r>
              <a:rPr lang="en-US" altLang="en-US" sz="3600" smtClean="0">
                <a:solidFill>
                  <a:srgbClr val="FFFFFF"/>
                </a:solidFill>
                <a:ea typeface="ＭＳ Ｐゴシック" pitchFamily="34" charset="-128"/>
                <a:cs typeface="Arial" charset="0"/>
              </a:rPr>
              <a:t>Anticonvulsants</a:t>
            </a:r>
          </a:p>
          <a:p>
            <a:pPr lvl="1">
              <a:buFont typeface="Arial" charset="0"/>
              <a:buChar char="•"/>
            </a:pPr>
            <a:r>
              <a:rPr lang="en-US" altLang="en-US" sz="3600" smtClean="0">
                <a:solidFill>
                  <a:srgbClr val="FFFFFF"/>
                </a:solidFill>
                <a:ea typeface="ＭＳ Ｐゴシック" pitchFamily="34" charset="-128"/>
                <a:cs typeface="Arial" charset="0"/>
              </a:rPr>
              <a:t>Proton pump inhibitors</a:t>
            </a:r>
          </a:p>
          <a:p>
            <a:pPr lvl="1">
              <a:buFont typeface="Arial" charset="0"/>
              <a:buChar char="•"/>
            </a:pPr>
            <a:r>
              <a:rPr lang="en-US" altLang="en-US" sz="3600" smtClean="0">
                <a:solidFill>
                  <a:srgbClr val="FFFFFF"/>
                </a:solidFill>
                <a:ea typeface="ＭＳ Ｐゴシック" pitchFamily="34" charset="-128"/>
                <a:cs typeface="Arial" charset="0"/>
              </a:rPr>
              <a:t>Cyclosporin</a:t>
            </a:r>
          </a:p>
          <a:p>
            <a:pPr lvl="1">
              <a:buFont typeface="Arial" charset="0"/>
              <a:buChar char="•"/>
            </a:pPr>
            <a:r>
              <a:rPr lang="en-US" altLang="en-US" sz="3600" smtClean="0">
                <a:solidFill>
                  <a:srgbClr val="FFFFFF"/>
                </a:solidFill>
                <a:ea typeface="ＭＳ Ｐゴシック" pitchFamily="34" charset="-128"/>
                <a:cs typeface="Arial" charset="0"/>
              </a:rPr>
              <a:t>Methotrexate</a:t>
            </a:r>
          </a:p>
          <a:p>
            <a:pPr lvl="1">
              <a:buFont typeface="Arial" charset="0"/>
              <a:buChar char="•"/>
            </a:pPr>
            <a:r>
              <a:rPr lang="en-US" altLang="en-US" sz="3600" smtClean="0">
                <a:solidFill>
                  <a:srgbClr val="FFFFFF"/>
                </a:solidFill>
                <a:ea typeface="ＭＳ Ｐゴシック" pitchFamily="34" charset="-128"/>
                <a:cs typeface="Arial" charset="0"/>
              </a:rPr>
              <a:t>Heparin</a:t>
            </a:r>
          </a:p>
          <a:p>
            <a:pPr lvl="1"/>
            <a:endParaRPr lang="en-US" altLang="en-US" sz="3600" smtClean="0">
              <a:solidFill>
                <a:srgbClr val="FFFFFF"/>
              </a:solidFill>
              <a:ea typeface="ＭＳ Ｐゴシック" pitchFamily="34" charset="-128"/>
              <a:cs typeface="Arial" charset="0"/>
            </a:endParaRPr>
          </a:p>
        </p:txBody>
      </p:sp>
      <p:pic>
        <p:nvPicPr>
          <p:cNvPr id="43012" name="Picture 8" descr="pill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0400" y="1600200"/>
            <a:ext cx="1711325" cy="2514600"/>
          </a:xfrm>
          <a:noFill/>
        </p:spPr>
      </p:pic>
      <p:pic>
        <p:nvPicPr>
          <p:cNvPr id="43013" name="Picture 2" descr="C:\Users\Lcanna\Desktop\p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25975"/>
            <a:ext cx="26193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04800"/>
            <a:ext cx="8077200" cy="1143000"/>
          </a:xfrm>
        </p:spPr>
        <p:txBody>
          <a:bodyPr/>
          <a:lstStyle/>
          <a:p>
            <a:r>
              <a:rPr lang="en-US" altLang="en-US" smtClean="0">
                <a:latin typeface="Arial" charset="0"/>
                <a:ea typeface="ＭＳ Ｐゴシック" pitchFamily="34" charset="-128"/>
                <a:cs typeface="Arial" charset="0"/>
              </a:rPr>
              <a:t>Does this patient have osteoporosis?</a:t>
            </a:r>
          </a:p>
        </p:txBody>
      </p:sp>
      <p:sp>
        <p:nvSpPr>
          <p:cNvPr id="5123" name="Content Placeholder 2"/>
          <p:cNvSpPr>
            <a:spLocks noGrp="1"/>
          </p:cNvSpPr>
          <p:nvPr>
            <p:ph idx="1"/>
          </p:nvPr>
        </p:nvSpPr>
        <p:spPr>
          <a:xfrm>
            <a:off x="152400" y="1752600"/>
            <a:ext cx="8610600" cy="4114800"/>
          </a:xfrm>
        </p:spPr>
        <p:txBody>
          <a:bodyPr/>
          <a:lstStyle/>
          <a:p>
            <a:r>
              <a:rPr lang="en-US" altLang="en-US" b="1" smtClean="0">
                <a:latin typeface="Arial" charset="0"/>
                <a:ea typeface="ＭＳ Ｐゴシック" pitchFamily="34" charset="-128"/>
                <a:cs typeface="Arial" charset="0"/>
              </a:rPr>
              <a:t>NIH Consensus Statement: </a:t>
            </a:r>
          </a:p>
          <a:p>
            <a:pPr>
              <a:buFont typeface="Monotype Sorts" pitchFamily="-95" charset="2"/>
              <a:buNone/>
            </a:pPr>
            <a:r>
              <a:rPr lang="en-US" altLang="en-US" b="1" smtClean="0">
                <a:latin typeface="Arial" charset="0"/>
                <a:ea typeface="ＭＳ Ｐゴシック" pitchFamily="34" charset="-128"/>
                <a:cs typeface="Arial" charset="0"/>
              </a:rPr>
              <a:t>Osteoporosis is a skeletal disorder characterized by compromised bone strength (low bone mass), predisposing to fracture</a:t>
            </a:r>
          </a:p>
        </p:txBody>
      </p:sp>
      <p:pic>
        <p:nvPicPr>
          <p:cNvPr id="5124" name="Picture 3" descr="osteola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38100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4000" smtClean="0">
                <a:latin typeface="Arial" charset="0"/>
                <a:ea typeface="ＭＳ Ｐゴシック" pitchFamily="34" charset="-128"/>
                <a:cs typeface="Arial" charset="0"/>
              </a:rPr>
              <a:t>Prevention:</a:t>
            </a:r>
            <a:br>
              <a:rPr lang="en-US" altLang="en-US" sz="4000" smtClean="0">
                <a:latin typeface="Arial" charset="0"/>
                <a:ea typeface="ＭＳ Ｐゴシック" pitchFamily="34" charset="-128"/>
                <a:cs typeface="Arial" charset="0"/>
              </a:rPr>
            </a:br>
            <a:r>
              <a:rPr lang="en-US" altLang="en-US" sz="4000" smtClean="0">
                <a:latin typeface="Arial" charset="0"/>
                <a:ea typeface="ＭＳ Ｐゴシック" pitchFamily="34" charset="-128"/>
                <a:cs typeface="Arial" charset="0"/>
              </a:rPr>
              <a:t>Identify Modifiable Risk Factors</a:t>
            </a:r>
          </a:p>
        </p:txBody>
      </p:sp>
      <p:sp>
        <p:nvSpPr>
          <p:cNvPr id="44035" name="Rectangle 3"/>
          <p:cNvSpPr>
            <a:spLocks noGrp="1" noChangeArrowheads="1"/>
          </p:cNvSpPr>
          <p:nvPr>
            <p:ph type="body" sz="half" idx="1"/>
          </p:nvPr>
        </p:nvSpPr>
        <p:spPr/>
        <p:txBody>
          <a:bodyPr/>
          <a:lstStyle/>
          <a:p>
            <a:r>
              <a:rPr lang="en-US" altLang="en-US" sz="2800" smtClean="0">
                <a:latin typeface="Arial" charset="0"/>
                <a:ea typeface="ＭＳ Ｐゴシック" pitchFamily="34" charset="-128"/>
                <a:cs typeface="Arial" charset="0"/>
              </a:rPr>
              <a:t>Smoking</a:t>
            </a:r>
          </a:p>
          <a:p>
            <a:r>
              <a:rPr lang="en-US" altLang="en-US" sz="2800" smtClean="0">
                <a:latin typeface="Arial" charset="0"/>
                <a:ea typeface="ＭＳ Ｐゴシック" pitchFamily="34" charset="-128"/>
                <a:cs typeface="Arial" charset="0"/>
              </a:rPr>
              <a:t>Sedentary lifestyle</a:t>
            </a:r>
          </a:p>
          <a:p>
            <a:r>
              <a:rPr lang="en-US" altLang="en-US" sz="2800" smtClean="0">
                <a:latin typeface="Arial" charset="0"/>
                <a:ea typeface="ＭＳ Ｐゴシック" pitchFamily="34" charset="-128"/>
                <a:cs typeface="Arial" charset="0"/>
              </a:rPr>
              <a:t>Excess alcohol</a:t>
            </a:r>
          </a:p>
          <a:p>
            <a:r>
              <a:rPr lang="en-US" altLang="en-US" sz="2800" smtClean="0">
                <a:latin typeface="Arial" charset="0"/>
                <a:ea typeface="ＭＳ Ｐゴシック" pitchFamily="34" charset="-128"/>
                <a:cs typeface="Arial" charset="0"/>
              </a:rPr>
              <a:t>Low BMI</a:t>
            </a:r>
          </a:p>
          <a:p>
            <a:r>
              <a:rPr lang="en-US" altLang="en-US" sz="2800" smtClean="0">
                <a:latin typeface="Arial" charset="0"/>
                <a:ea typeface="ＭＳ Ｐゴシック" pitchFamily="34" charset="-128"/>
                <a:cs typeface="Arial" charset="0"/>
              </a:rPr>
              <a:t>Diet</a:t>
            </a:r>
          </a:p>
        </p:txBody>
      </p:sp>
      <p:pic>
        <p:nvPicPr>
          <p:cNvPr id="44036" name="Picture 5" descr="smok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3581400"/>
            <a:ext cx="2054225" cy="2882900"/>
          </a:xfrm>
        </p:spPr>
      </p:pic>
      <p:pic>
        <p:nvPicPr>
          <p:cNvPr id="44037" name="Picture 5" descr="C:\Users\Lcanna\AppData\Local\Temp\winebeer.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81200"/>
            <a:ext cx="26670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frax samp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381000"/>
            <a:ext cx="7772400" cy="1143000"/>
          </a:xfrm>
        </p:spPr>
        <p:txBody>
          <a:bodyPr/>
          <a:lstStyle/>
          <a:p>
            <a:r>
              <a:rPr lang="en-US" altLang="en-US" smtClean="0">
                <a:ea typeface="ＭＳ Ｐゴシック" pitchFamily="34" charset="-128"/>
              </a:rPr>
              <a:t>FRAX and DEXA</a:t>
            </a:r>
          </a:p>
        </p:txBody>
      </p:sp>
      <p:sp>
        <p:nvSpPr>
          <p:cNvPr id="46083" name="Content Placeholder 2"/>
          <p:cNvSpPr>
            <a:spLocks noGrp="1"/>
          </p:cNvSpPr>
          <p:nvPr>
            <p:ph idx="1"/>
          </p:nvPr>
        </p:nvSpPr>
        <p:spPr>
          <a:xfrm>
            <a:off x="685800" y="2514600"/>
            <a:ext cx="7772400" cy="4114800"/>
          </a:xfrm>
        </p:spPr>
        <p:txBody>
          <a:bodyPr/>
          <a:lstStyle/>
          <a:p>
            <a:r>
              <a:rPr lang="en-US" altLang="en-US" smtClean="0">
                <a:ea typeface="ＭＳ Ｐゴシック" pitchFamily="34" charset="-128"/>
              </a:rPr>
              <a:t>Has been validated with and without the reporting of BMD!</a:t>
            </a:r>
          </a:p>
          <a:p>
            <a:endParaRPr lang="en-US" altLang="en-US" smtClean="0">
              <a:ea typeface="ＭＳ Ｐゴシック" pitchFamily="34" charset="-128"/>
            </a:endParaRPr>
          </a:p>
          <a:p>
            <a:r>
              <a:rPr lang="en-US" altLang="en-US" smtClean="0">
                <a:ea typeface="ＭＳ Ｐゴシック" pitchFamily="34" charset="-128"/>
              </a:rPr>
              <a:t>Currently large trial looking at result of FRAX to guide the use of DEXA in women under 65 and men under 70</a:t>
            </a:r>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876" t="12500" r="16875" b="22656"/>
          <a:stretch>
            <a:fillRect/>
          </a:stretch>
        </p:blipFill>
        <p:spPr bwMode="auto">
          <a:xfrm>
            <a:off x="152400" y="457200"/>
            <a:ext cx="2127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scanne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905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9600" y="152400"/>
            <a:ext cx="7772400" cy="1143000"/>
          </a:xfrm>
        </p:spPr>
        <p:txBody>
          <a:bodyPr/>
          <a:lstStyle/>
          <a:p>
            <a:r>
              <a:rPr lang="en-US" altLang="en-US" smtClean="0">
                <a:ea typeface="ＭＳ Ｐゴシック" pitchFamily="34" charset="-128"/>
              </a:rPr>
              <a:t>Labs - NQF Recommendations</a:t>
            </a:r>
          </a:p>
        </p:txBody>
      </p:sp>
      <p:sp>
        <p:nvSpPr>
          <p:cNvPr id="47107" name="Content Placeholder 2"/>
          <p:cNvSpPr>
            <a:spLocks noGrp="1"/>
          </p:cNvSpPr>
          <p:nvPr>
            <p:ph sz="half" idx="1"/>
          </p:nvPr>
        </p:nvSpPr>
        <p:spPr>
          <a:xfrm>
            <a:off x="381000" y="1371600"/>
            <a:ext cx="8153400" cy="4114800"/>
          </a:xfrm>
        </p:spPr>
        <p:txBody>
          <a:bodyPr/>
          <a:lstStyle/>
          <a:p>
            <a:r>
              <a:rPr lang="en-US" altLang="en-US" smtClean="0">
                <a:solidFill>
                  <a:schemeClr val="tx1"/>
                </a:solidFill>
                <a:ea typeface="ＭＳ Ｐゴシック" pitchFamily="34" charset="-128"/>
              </a:rPr>
              <a:t>Serum 25-hydroxyvitamin D (normal is 30 ng/ml  or 75 nmol/l)</a:t>
            </a:r>
          </a:p>
          <a:p>
            <a:endParaRPr lang="en-US" altLang="en-US" smtClean="0">
              <a:solidFill>
                <a:schemeClr val="tx1"/>
              </a:solidFill>
              <a:ea typeface="ＭＳ Ｐゴシック" pitchFamily="34" charset="-128"/>
            </a:endParaRPr>
          </a:p>
          <a:p>
            <a:r>
              <a:rPr lang="en-US" altLang="en-US" smtClean="0">
                <a:solidFill>
                  <a:schemeClr val="tx1"/>
                </a:solidFill>
                <a:ea typeface="ＭＳ Ｐゴシック" pitchFamily="34" charset="-128"/>
              </a:rPr>
              <a:t>Complete blood count (CBC)</a:t>
            </a:r>
          </a:p>
          <a:p>
            <a:endParaRPr lang="en-US" altLang="en-US" smtClean="0">
              <a:solidFill>
                <a:schemeClr val="tx1"/>
              </a:solidFill>
              <a:ea typeface="ＭＳ Ｐゴシック" pitchFamily="34" charset="-128"/>
            </a:endParaRPr>
          </a:p>
          <a:p>
            <a:r>
              <a:rPr lang="en-US" altLang="en-US" smtClean="0">
                <a:solidFill>
                  <a:schemeClr val="tx1"/>
                </a:solidFill>
                <a:ea typeface="ＭＳ Ｐゴシック" pitchFamily="34" charset="-128"/>
              </a:rPr>
              <a:t>Kidney function test</a:t>
            </a:r>
          </a:p>
          <a:p>
            <a:pPr>
              <a:buFontTx/>
              <a:buNone/>
            </a:pPr>
            <a:endParaRPr lang="en-US" altLang="en-US" smtClean="0">
              <a:solidFill>
                <a:schemeClr val="tx1"/>
              </a:solidFill>
              <a:ea typeface="ＭＳ Ｐゴシック" pitchFamily="34" charset="-128"/>
            </a:endParaRPr>
          </a:p>
          <a:p>
            <a:r>
              <a:rPr lang="en-US" altLang="en-US" smtClean="0">
                <a:solidFill>
                  <a:schemeClr val="tx1"/>
                </a:solidFill>
                <a:ea typeface="ＭＳ Ｐゴシック" pitchFamily="34" charset="-128"/>
              </a:rPr>
              <a:t>Liver function test</a:t>
            </a:r>
          </a:p>
          <a:p>
            <a:endParaRPr lang="en-US" altLang="en-US" smtClean="0">
              <a:solidFill>
                <a:schemeClr val="tx1"/>
              </a:solidFill>
              <a:ea typeface="ＭＳ Ｐゴシック" pitchFamily="34" charset="-128"/>
            </a:endParaRPr>
          </a:p>
          <a:p>
            <a:r>
              <a:rPr lang="en-US" altLang="en-US" smtClean="0">
                <a:solidFill>
                  <a:schemeClr val="tx1"/>
                </a:solidFill>
                <a:ea typeface="ＭＳ Ｐゴシック" pitchFamily="34" charset="-128"/>
              </a:rPr>
              <a:t>Serum Calcium</a:t>
            </a:r>
          </a:p>
          <a:p>
            <a:endParaRPr lang="en-US" altLang="en-US" smtClean="0">
              <a:ea typeface="ＭＳ Ｐゴシック" pitchFamily="34" charset="-128"/>
            </a:endParaRPr>
          </a:p>
          <a:p>
            <a:endParaRPr lang="en-US" altLang="en-US" smtClean="0">
              <a:ea typeface="ＭＳ Ｐゴシック" pitchFamily="34" charset="-128"/>
            </a:endParaRPr>
          </a:p>
        </p:txBody>
      </p:sp>
      <p:pic>
        <p:nvPicPr>
          <p:cNvPr id="47108" name="Picture 4" descr="elderly crossing"/>
          <p:cNvPicPr>
            <a:picLocks noGrp="1" noChangeAspect="1" noChangeArrowheads="1"/>
          </p:cNvPicPr>
          <p:nvPr>
            <p:ph sz="half" idx="2"/>
          </p:nvPr>
        </p:nvPicPr>
        <p:blipFill>
          <a:blip r:embed="rId2">
            <a:lum contrast="6000"/>
            <a:extLst>
              <a:ext uri="{28A0092B-C50C-407E-A947-70E740481C1C}">
                <a14:useLocalDpi xmlns:a14="http://schemas.microsoft.com/office/drawing/2010/main" val="0"/>
              </a:ext>
            </a:extLst>
          </a:blip>
          <a:srcRect/>
          <a:stretch>
            <a:fillRect/>
          </a:stretch>
        </p:blipFill>
        <p:spPr>
          <a:xfrm>
            <a:off x="5387975" y="2286000"/>
            <a:ext cx="3527425" cy="432435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0"/>
            <a:ext cx="7772400" cy="1143000"/>
          </a:xfrm>
        </p:spPr>
        <p:txBody>
          <a:bodyPr/>
          <a:lstStyle/>
          <a:p>
            <a:r>
              <a:rPr lang="en-US" altLang="en-US" smtClean="0">
                <a:ea typeface="ＭＳ Ｐゴシック" pitchFamily="34" charset="-128"/>
              </a:rPr>
              <a:t>Labs - Others</a:t>
            </a:r>
          </a:p>
        </p:txBody>
      </p:sp>
      <p:sp>
        <p:nvSpPr>
          <p:cNvPr id="48131" name="Content Placeholder 2"/>
          <p:cNvSpPr>
            <a:spLocks noGrp="1"/>
          </p:cNvSpPr>
          <p:nvPr>
            <p:ph sz="half" idx="1"/>
          </p:nvPr>
        </p:nvSpPr>
        <p:spPr>
          <a:xfrm>
            <a:off x="228600" y="990600"/>
            <a:ext cx="8686800" cy="4114800"/>
          </a:xfrm>
        </p:spPr>
        <p:txBody>
          <a:bodyPr/>
          <a:lstStyle/>
          <a:p>
            <a:r>
              <a:rPr lang="en-US" altLang="en-US" sz="3200" smtClean="0">
                <a:solidFill>
                  <a:srgbClr val="FFFFFF"/>
                </a:solidFill>
                <a:ea typeface="ＭＳ Ｐゴシック" pitchFamily="34" charset="-128"/>
              </a:rPr>
              <a:t>Serum TSH, TH and T4 if thyroid dysfunction suspected</a:t>
            </a:r>
          </a:p>
          <a:p>
            <a:endParaRPr lang="en-US" altLang="en-US" sz="3200" smtClean="0">
              <a:solidFill>
                <a:srgbClr val="FFFFFF"/>
              </a:solidFill>
              <a:ea typeface="ＭＳ Ｐゴシック" pitchFamily="34" charset="-128"/>
            </a:endParaRPr>
          </a:p>
          <a:p>
            <a:r>
              <a:rPr lang="en-US" altLang="en-US" sz="3200" smtClean="0">
                <a:solidFill>
                  <a:srgbClr val="FFFFFF"/>
                </a:solidFill>
                <a:ea typeface="ＭＳ Ｐゴシック" pitchFamily="34" charset="-128"/>
              </a:rPr>
              <a:t>Serum and urine electrophoresis </a:t>
            </a:r>
          </a:p>
          <a:p>
            <a:pPr>
              <a:buFontTx/>
              <a:buNone/>
            </a:pPr>
            <a:r>
              <a:rPr lang="en-US" altLang="en-US" sz="3200" smtClean="0">
                <a:solidFill>
                  <a:srgbClr val="FFFFFF"/>
                </a:solidFill>
                <a:ea typeface="ＭＳ Ｐゴシック" pitchFamily="34" charset="-128"/>
              </a:rPr>
              <a:t>    if MM suspected</a:t>
            </a:r>
          </a:p>
          <a:p>
            <a:endParaRPr lang="en-US" altLang="en-US" sz="3200" smtClean="0">
              <a:solidFill>
                <a:srgbClr val="FFFFFF"/>
              </a:solidFill>
              <a:ea typeface="ＭＳ Ｐゴシック" pitchFamily="34" charset="-128"/>
            </a:endParaRPr>
          </a:p>
          <a:p>
            <a:r>
              <a:rPr lang="en-US" altLang="en-US" sz="3200" smtClean="0">
                <a:solidFill>
                  <a:srgbClr val="FFFFFF"/>
                </a:solidFill>
                <a:ea typeface="ＭＳ Ｐゴシック" pitchFamily="34" charset="-128"/>
              </a:rPr>
              <a:t>Antibodies for celiac </a:t>
            </a:r>
          </a:p>
          <a:p>
            <a:pPr>
              <a:buFontTx/>
              <a:buNone/>
            </a:pPr>
            <a:r>
              <a:rPr lang="en-US" altLang="en-US" sz="3200" smtClean="0">
                <a:solidFill>
                  <a:srgbClr val="FFFFFF"/>
                </a:solidFill>
                <a:ea typeface="ＭＳ Ｐゴシック" pitchFamily="34" charset="-128"/>
              </a:rPr>
              <a:t>    disease</a:t>
            </a:r>
          </a:p>
          <a:p>
            <a:endParaRPr lang="en-US" altLang="en-US" sz="3200" smtClean="0">
              <a:solidFill>
                <a:srgbClr val="FFFFFF"/>
              </a:solidFill>
              <a:ea typeface="ＭＳ Ｐゴシック" pitchFamily="34" charset="-128"/>
            </a:endParaRPr>
          </a:p>
          <a:p>
            <a:r>
              <a:rPr lang="en-US" altLang="en-US" sz="3200" smtClean="0">
                <a:solidFill>
                  <a:srgbClr val="FFFFFF"/>
                </a:solidFill>
                <a:ea typeface="ＭＳ Ｐゴシック" pitchFamily="34" charset="-128"/>
              </a:rPr>
              <a:t>Men testosterone </a:t>
            </a:r>
            <a:endParaRPr lang="en-US" altLang="en-US" smtClean="0">
              <a:solidFill>
                <a:srgbClr val="FFFFFF"/>
              </a:solidFill>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p:txBody>
      </p:sp>
      <p:pic>
        <p:nvPicPr>
          <p:cNvPr id="48132" name="Picture 4" descr="testosterone.tiff"/>
          <p:cNvPicPr>
            <a:picLocks noChangeAspect="1"/>
          </p:cNvPicPr>
          <p:nvPr/>
        </p:nvPicPr>
        <p:blipFill>
          <a:blip r:embed="rId2">
            <a:extLst>
              <a:ext uri="{28A0092B-C50C-407E-A947-70E740481C1C}">
                <a14:useLocalDpi xmlns:a14="http://schemas.microsoft.com/office/drawing/2010/main" val="0"/>
              </a:ext>
            </a:extLst>
          </a:blip>
          <a:srcRect l="53679"/>
          <a:stretch>
            <a:fillRect/>
          </a:stretch>
        </p:blipFill>
        <p:spPr bwMode="auto">
          <a:xfrm>
            <a:off x="6096000" y="1828800"/>
            <a:ext cx="2844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1143000"/>
          </a:xfrm>
        </p:spPr>
        <p:txBody>
          <a:bodyPr/>
          <a:lstStyle/>
          <a:p>
            <a:r>
              <a:rPr lang="en-US" altLang="en-US" sz="4800" smtClean="0">
                <a:latin typeface="Arial" charset="0"/>
                <a:ea typeface="ＭＳ Ｐゴシック" pitchFamily="34" charset="-128"/>
                <a:cs typeface="Arial" charset="0"/>
              </a:rPr>
              <a:t>Drug Treatment</a:t>
            </a:r>
            <a:endParaRPr lang="en-US" altLang="en-US" sz="2400" smtClean="0">
              <a:latin typeface="Arial" charset="0"/>
              <a:ea typeface="ＭＳ Ｐゴシック" pitchFamily="34" charset="-128"/>
              <a:cs typeface="Arial" charset="0"/>
            </a:endParaRPr>
          </a:p>
        </p:txBody>
      </p:sp>
      <p:sp>
        <p:nvSpPr>
          <p:cNvPr id="49155" name="Rectangle 3"/>
          <p:cNvSpPr>
            <a:spLocks noGrp="1" noChangeArrowheads="1"/>
          </p:cNvSpPr>
          <p:nvPr>
            <p:ph type="body" idx="1"/>
          </p:nvPr>
        </p:nvSpPr>
        <p:spPr>
          <a:xfrm>
            <a:off x="304800" y="1219200"/>
            <a:ext cx="8458200" cy="4648200"/>
          </a:xfrm>
        </p:spPr>
        <p:txBody>
          <a:bodyPr/>
          <a:lstStyle/>
          <a:p>
            <a:r>
              <a:rPr lang="en-US" altLang="en-US" sz="2800" b="1" smtClean="0">
                <a:solidFill>
                  <a:schemeClr val="tx2"/>
                </a:solidFill>
                <a:latin typeface="Arial" charset="0"/>
                <a:ea typeface="ＭＳ Ｐゴシック" pitchFamily="34" charset="-128"/>
                <a:cs typeface="Arial" charset="0"/>
              </a:rPr>
              <a:t>Vitamin D and Calcium</a:t>
            </a:r>
          </a:p>
          <a:p>
            <a:r>
              <a:rPr lang="en-US" altLang="en-US" sz="2800" b="1" smtClean="0">
                <a:latin typeface="Arial" charset="0"/>
                <a:ea typeface="ＭＳ Ｐゴシック" pitchFamily="34" charset="-128"/>
                <a:cs typeface="Arial" charset="0"/>
              </a:rPr>
              <a:t>Anti-resorptive bisphosphonates</a:t>
            </a:r>
          </a:p>
          <a:p>
            <a:pPr lvl="1"/>
            <a:r>
              <a:rPr lang="en-US" altLang="en-US" b="1" smtClean="0">
                <a:solidFill>
                  <a:schemeClr val="tx2"/>
                </a:solidFill>
                <a:latin typeface="Arial" charset="0"/>
                <a:ea typeface="ＭＳ Ｐゴシック" pitchFamily="34" charset="-128"/>
                <a:cs typeface="Arial" charset="0"/>
              </a:rPr>
              <a:t>Alendronate(Fosamax</a:t>
            </a:r>
            <a:r>
              <a:rPr lang="en-US" altLang="en-US" b="1" smtClean="0">
                <a:latin typeface="Arial" charset="0"/>
                <a:ea typeface="ＭＳ Ｐゴシック" pitchFamily="34" charset="-128"/>
                <a:cs typeface="Arial" charset="0"/>
              </a:rPr>
              <a:t>), Risendronate (Actonel), Etidronate (Didronel), Ibandronate (Boniva) </a:t>
            </a:r>
          </a:p>
          <a:p>
            <a:r>
              <a:rPr lang="en-US" altLang="en-US" sz="2800" b="1" smtClean="0">
                <a:latin typeface="Arial" charset="0"/>
                <a:ea typeface="ＭＳ Ｐゴシック" pitchFamily="34" charset="-128"/>
                <a:cs typeface="Arial" charset="0"/>
              </a:rPr>
              <a:t>Nasal calcitonin and raloxifene – OUT!</a:t>
            </a:r>
          </a:p>
          <a:p>
            <a:r>
              <a:rPr lang="en-US" altLang="en-US" sz="2800" b="1" smtClean="0">
                <a:solidFill>
                  <a:schemeClr val="tx2"/>
                </a:solidFill>
                <a:latin typeface="Arial" charset="0"/>
                <a:ea typeface="ＭＳ Ｐゴシック" pitchFamily="34" charset="-128"/>
                <a:cs typeface="Arial" charset="0"/>
              </a:rPr>
              <a:t>Teriparatide (Forteo</a:t>
            </a:r>
            <a:r>
              <a:rPr lang="en-US" altLang="en-US" sz="2800" b="1" smtClean="0">
                <a:latin typeface="Arial" charset="0"/>
                <a:ea typeface="ＭＳ Ｐゴシック" pitchFamily="34" charset="-128"/>
                <a:cs typeface="Arial" charset="0"/>
              </a:rPr>
              <a:t>) –an anabolic agent</a:t>
            </a:r>
          </a:p>
          <a:p>
            <a:r>
              <a:rPr lang="en-US" altLang="en-US" sz="2800" b="1" smtClean="0">
                <a:latin typeface="Arial" charset="0"/>
                <a:ea typeface="ＭＳ Ｐゴシック" pitchFamily="34" charset="-128"/>
                <a:cs typeface="Arial" charset="0"/>
              </a:rPr>
              <a:t>Prolia </a:t>
            </a:r>
          </a:p>
          <a:p>
            <a:r>
              <a:rPr lang="en-US" altLang="en-US" sz="2800" b="1" smtClean="0">
                <a:latin typeface="Arial" charset="0"/>
                <a:ea typeface="ＭＳ Ｐゴシック" pitchFamily="34" charset="-128"/>
                <a:cs typeface="Arial" charset="0"/>
              </a:rPr>
              <a:t>FDA has withdrawn support of HRT with estrogen except in selected post-menopausal women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228600"/>
            <a:ext cx="7772400" cy="1143000"/>
          </a:xfrm>
        </p:spPr>
        <p:txBody>
          <a:bodyPr/>
          <a:lstStyle/>
          <a:p>
            <a:r>
              <a:rPr lang="en-US" altLang="en-US" smtClean="0">
                <a:ea typeface="ＭＳ Ｐゴシック" pitchFamily="34" charset="-128"/>
              </a:rPr>
              <a:t> Problem - Treatment!</a:t>
            </a:r>
          </a:p>
        </p:txBody>
      </p:sp>
      <p:sp>
        <p:nvSpPr>
          <p:cNvPr id="50179" name="Text Placeholder 2"/>
          <p:cNvSpPr>
            <a:spLocks noGrp="1"/>
          </p:cNvSpPr>
          <p:nvPr>
            <p:ph type="body" sz="half" idx="1"/>
          </p:nvPr>
        </p:nvSpPr>
        <p:spPr>
          <a:xfrm>
            <a:off x="536575" y="1371600"/>
            <a:ext cx="8001000" cy="4114800"/>
          </a:xfrm>
        </p:spPr>
        <p:txBody>
          <a:bodyPr/>
          <a:lstStyle/>
          <a:p>
            <a:pPr>
              <a:buFontTx/>
              <a:buNone/>
            </a:pPr>
            <a:r>
              <a:rPr lang="en-US" altLang="en-US" sz="4400" smtClean="0">
                <a:ea typeface="ＭＳ Ｐゴシック" pitchFamily="34" charset="-128"/>
              </a:rPr>
              <a:t>Less than 40% of our patients are getting pharmacology treatment beyond Vit D and Ca!</a:t>
            </a:r>
          </a:p>
          <a:p>
            <a:endParaRPr lang="en-US" altLang="en-US" smtClean="0">
              <a:ea typeface="ＭＳ Ｐゴシック" pitchFamily="34" charset="-128"/>
            </a:endParaRPr>
          </a:p>
          <a:p>
            <a:pPr>
              <a:buFontTx/>
              <a:buNone/>
            </a:pPr>
            <a:endParaRPr lang="en-US" altLang="en-US" smtClean="0">
              <a:ea typeface="ＭＳ Ｐゴシック" pitchFamily="34" charset="-128"/>
            </a:endParaRPr>
          </a:p>
          <a:p>
            <a:endParaRPr lang="en-US" altLang="en-US" smtClean="0">
              <a:ea typeface="ＭＳ Ｐゴシック" pitchFamily="34" charset="-128"/>
            </a:endParaRPr>
          </a:p>
        </p:txBody>
      </p:sp>
      <p:pic>
        <p:nvPicPr>
          <p:cNvPr id="50180" name="Picture 4" descr="calciu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57600"/>
            <a:ext cx="3351213"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vit d.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28892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altLang="en-US" smtClean="0">
                <a:latin typeface="Arial" charset="0"/>
                <a:ea typeface="ＭＳ Ｐゴシック" pitchFamily="34" charset="-128"/>
                <a:cs typeface="Arial" charset="0"/>
              </a:rPr>
              <a:t>Vitamin D and Calcium Supplementation</a:t>
            </a:r>
          </a:p>
        </p:txBody>
      </p:sp>
      <p:sp>
        <p:nvSpPr>
          <p:cNvPr id="51203" name="Content Placeholder 5"/>
          <p:cNvSpPr>
            <a:spLocks noGrp="1"/>
          </p:cNvSpPr>
          <p:nvPr>
            <p:ph idx="1"/>
          </p:nvPr>
        </p:nvSpPr>
        <p:spPr>
          <a:xfrm>
            <a:off x="685800" y="2057400"/>
            <a:ext cx="7772400" cy="4114800"/>
          </a:xfrm>
        </p:spPr>
        <p:txBody>
          <a:bodyPr/>
          <a:lstStyle/>
          <a:p>
            <a:r>
              <a:rPr lang="en-US" altLang="en-US" smtClean="0">
                <a:latin typeface="Arial" charset="0"/>
                <a:ea typeface="ＭＳ Ｐゴシック" pitchFamily="34" charset="-128"/>
                <a:cs typeface="Arial" charset="0"/>
              </a:rPr>
              <a:t>Permits accumulation of maximal peak bone mass</a:t>
            </a:r>
          </a:p>
          <a:p>
            <a:r>
              <a:rPr lang="en-US" altLang="en-US" smtClean="0">
                <a:latin typeface="Arial" charset="0"/>
                <a:ea typeface="ＭＳ Ｐゴシック" pitchFamily="34" charset="-128"/>
                <a:cs typeface="Arial" charset="0"/>
              </a:rPr>
              <a:t>Lose 350 mg from GI and kidneys</a:t>
            </a:r>
          </a:p>
          <a:p>
            <a:r>
              <a:rPr lang="en-US" altLang="en-US" smtClean="0">
                <a:latin typeface="Arial" charset="0"/>
                <a:ea typeface="ＭＳ Ｐゴシック" pitchFamily="34" charset="-128"/>
                <a:cs typeface="Arial" charset="0"/>
              </a:rPr>
              <a:t>Accumulates…</a:t>
            </a:r>
          </a:p>
          <a:p>
            <a:r>
              <a:rPr lang="en-US" altLang="en-US" smtClean="0">
                <a:latin typeface="Arial" charset="0"/>
                <a:ea typeface="ＭＳ Ｐゴシック" pitchFamily="34" charset="-128"/>
                <a:cs typeface="Arial" charset="0"/>
              </a:rPr>
              <a:t>Less than 50% adult population meets requirements for Vitamin D and calcium</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9"/>
          <p:cNvSpPr>
            <a:spLocks noGrp="1"/>
          </p:cNvSpPr>
          <p:nvPr>
            <p:ph type="title"/>
          </p:nvPr>
        </p:nvSpPr>
        <p:spPr/>
        <p:txBody>
          <a:bodyPr/>
          <a:lstStyle/>
          <a:p>
            <a:r>
              <a:rPr lang="en-US" altLang="en-US" smtClean="0">
                <a:latin typeface="Arial" charset="0"/>
                <a:ea typeface="ＭＳ Ｐゴシック" pitchFamily="34" charset="-128"/>
                <a:cs typeface="Arial" charset="0"/>
              </a:rPr>
              <a:t>Vitamin D</a:t>
            </a:r>
          </a:p>
        </p:txBody>
      </p:sp>
      <p:sp>
        <p:nvSpPr>
          <p:cNvPr id="52227" name="Content Placeholder 11"/>
          <p:cNvSpPr>
            <a:spLocks noGrp="1"/>
          </p:cNvSpPr>
          <p:nvPr>
            <p:ph sz="half" idx="1"/>
          </p:nvPr>
        </p:nvSpPr>
        <p:spPr/>
        <p:txBody>
          <a:bodyPr/>
          <a:lstStyle/>
          <a:p>
            <a:r>
              <a:rPr lang="en-US" altLang="en-US" smtClean="0">
                <a:latin typeface="Arial" charset="0"/>
                <a:ea typeface="ＭＳ Ｐゴシック" pitchFamily="34" charset="-128"/>
                <a:cs typeface="Arial" charset="0"/>
              </a:rPr>
              <a:t>2000 IU day</a:t>
            </a:r>
          </a:p>
          <a:p>
            <a:r>
              <a:rPr lang="en-US" altLang="en-US" smtClean="0">
                <a:latin typeface="Arial" charset="0"/>
                <a:ea typeface="ＭＳ Ｐゴシック" pitchFamily="34" charset="-128"/>
                <a:cs typeface="Arial" charset="0"/>
              </a:rPr>
              <a:t>Once deficient…it takes longer to return to baseline</a:t>
            </a:r>
          </a:p>
          <a:p>
            <a:r>
              <a:rPr lang="en-US" altLang="en-US" smtClean="0">
                <a:latin typeface="Arial" charset="0"/>
                <a:ea typeface="ＭＳ Ｐゴシック" pitchFamily="34" charset="-128"/>
                <a:cs typeface="Arial" charset="0"/>
              </a:rPr>
              <a:t>Measure 25-hydroxyvitamin D</a:t>
            </a:r>
          </a:p>
        </p:txBody>
      </p:sp>
      <p:sp>
        <p:nvSpPr>
          <p:cNvPr id="52228" name="Content Placeholder 14"/>
          <p:cNvSpPr>
            <a:spLocks noGrp="1"/>
          </p:cNvSpPr>
          <p:nvPr>
            <p:ph sz="half" idx="2"/>
          </p:nvPr>
        </p:nvSpPr>
        <p:spPr/>
        <p:txBody>
          <a:bodyPr/>
          <a:lstStyle/>
          <a:p>
            <a:r>
              <a:rPr lang="en-US" altLang="en-US" smtClean="0">
                <a:latin typeface="Arial" charset="0"/>
                <a:ea typeface="ＭＳ Ｐゴシック" pitchFamily="34" charset="-128"/>
                <a:cs typeface="Arial" charset="0"/>
              </a:rPr>
              <a:t>Adequate sun exposure</a:t>
            </a:r>
          </a:p>
          <a:p>
            <a:r>
              <a:rPr lang="en-US" altLang="en-US" smtClean="0">
                <a:latin typeface="Arial" charset="0"/>
                <a:ea typeface="ＭＳ Ｐゴシック" pitchFamily="34" charset="-128"/>
                <a:cs typeface="Arial" charset="0"/>
              </a:rPr>
              <a:t>Think of grandma in a NH…</a:t>
            </a:r>
          </a:p>
          <a:p>
            <a:r>
              <a:rPr lang="en-US" altLang="en-US" smtClean="0">
                <a:latin typeface="Arial" charset="0"/>
                <a:ea typeface="ＭＳ Ｐゴシック" pitchFamily="34" charset="-128"/>
                <a:cs typeface="Arial" charset="0"/>
              </a:rPr>
              <a:t>Important to skeletal muscle function</a:t>
            </a:r>
          </a:p>
          <a:p>
            <a:endParaRPr lang="en-US" altLang="en-US" smtClean="0">
              <a:ea typeface="ＭＳ Ｐゴシック" pitchFamily="34" charset="-128"/>
            </a:endParaRPr>
          </a:p>
        </p:txBody>
      </p:sp>
      <p:pic>
        <p:nvPicPr>
          <p:cNvPr id="52229" name="Picture 4" descr="su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p:cNvSpPr>
            <a:spLocks noGrp="1"/>
          </p:cNvSpPr>
          <p:nvPr>
            <p:ph type="title"/>
          </p:nvPr>
        </p:nvSpPr>
        <p:spPr/>
        <p:txBody>
          <a:bodyPr/>
          <a:lstStyle/>
          <a:p>
            <a:r>
              <a:rPr lang="en-US" altLang="en-US" smtClean="0">
                <a:ea typeface="ＭＳ Ｐゴシック" pitchFamily="34" charset="-128"/>
              </a:rPr>
              <a:t>Calcium</a:t>
            </a:r>
          </a:p>
        </p:txBody>
      </p:sp>
      <p:sp>
        <p:nvSpPr>
          <p:cNvPr id="53251" name="Content Placeholder 7"/>
          <p:cNvSpPr>
            <a:spLocks noGrp="1"/>
          </p:cNvSpPr>
          <p:nvPr>
            <p:ph sz="half" idx="1"/>
          </p:nvPr>
        </p:nvSpPr>
        <p:spPr>
          <a:xfrm>
            <a:off x="609600" y="2362200"/>
            <a:ext cx="3810000" cy="4114800"/>
          </a:xfrm>
        </p:spPr>
        <p:txBody>
          <a:bodyPr/>
          <a:lstStyle/>
          <a:p>
            <a:r>
              <a:rPr lang="en-US" altLang="en-US" smtClean="0">
                <a:latin typeface="Arial" charset="0"/>
                <a:ea typeface="ＭＳ Ｐゴシック" pitchFamily="34" charset="-128"/>
                <a:cs typeface="Arial" charset="0"/>
              </a:rPr>
              <a:t>1200-1500 mg elemental calcium</a:t>
            </a:r>
          </a:p>
          <a:p>
            <a:r>
              <a:rPr lang="en-US" altLang="en-US" smtClean="0">
                <a:latin typeface="Arial" charset="0"/>
                <a:ea typeface="ＭＳ Ｐゴシック" pitchFamily="34" charset="-128"/>
                <a:cs typeface="Arial" charset="0"/>
              </a:rPr>
              <a:t>Calcium carbonate is usually recommended</a:t>
            </a:r>
          </a:p>
          <a:p>
            <a:r>
              <a:rPr lang="en-US" altLang="en-US" smtClean="0">
                <a:latin typeface="Arial" charset="0"/>
                <a:ea typeface="ＭＳ Ｐゴシック" pitchFamily="34" charset="-128"/>
                <a:cs typeface="Arial" charset="0"/>
              </a:rPr>
              <a:t>Calcium citrate if cannot tolerate or decreased gastric acid</a:t>
            </a:r>
          </a:p>
          <a:p>
            <a:endParaRPr lang="en-US" altLang="en-US" smtClean="0">
              <a:ea typeface="ＭＳ Ｐゴシック" pitchFamily="34" charset="-128"/>
            </a:endParaRPr>
          </a:p>
        </p:txBody>
      </p:sp>
      <p:sp>
        <p:nvSpPr>
          <p:cNvPr id="9" name="Content Placeholder 8"/>
          <p:cNvSpPr>
            <a:spLocks noGrp="1"/>
          </p:cNvSpPr>
          <p:nvPr>
            <p:ph sz="half" idx="2"/>
          </p:nvPr>
        </p:nvSpPr>
        <p:spPr>
          <a:xfrm>
            <a:off x="4648200" y="2438400"/>
            <a:ext cx="3810000" cy="4114800"/>
          </a:xfrm>
        </p:spPr>
        <p:txBody>
          <a:bodyPr/>
          <a:lstStyle/>
          <a:p>
            <a:r>
              <a:rPr lang="en-US" altLang="en-US" i="1" smtClean="0">
                <a:latin typeface="Arial" charset="0"/>
                <a:ea typeface="ＭＳ Ｐゴシック" pitchFamily="34" charset="-128"/>
                <a:cs typeface="Arial" charset="0"/>
              </a:rPr>
              <a:t>All patients treated for fracture reduction need calcium and vitamin D supplementation for other pharmacologic agents to be effective…</a:t>
            </a:r>
          </a:p>
        </p:txBody>
      </p:sp>
      <p:pic>
        <p:nvPicPr>
          <p:cNvPr id="53253" name="Content Placeholder 12" descr="c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1524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2" descr="http://t0.gstatic.com/images?q=tbn:PZQsaa5Vt7QJH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8600"/>
            <a:ext cx="19304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6"/>
          <p:cNvSpPr>
            <a:spLocks noChangeArrowheads="1"/>
          </p:cNvSpPr>
          <p:nvPr/>
        </p:nvSpPr>
        <p:spPr bwMode="auto">
          <a:xfrm>
            <a:off x="1219200" y="1828800"/>
            <a:ext cx="1217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2400" b="1" i="1">
                <a:solidFill>
                  <a:schemeClr val="tx2"/>
                </a:solidFill>
              </a:rPr>
              <a:t>415 mg</a:t>
            </a:r>
          </a:p>
        </p:txBody>
      </p:sp>
      <p:sp>
        <p:nvSpPr>
          <p:cNvPr id="53256" name="Rectangle 7"/>
          <p:cNvSpPr>
            <a:spLocks noChangeArrowheads="1"/>
          </p:cNvSpPr>
          <p:nvPr/>
        </p:nvSpPr>
        <p:spPr bwMode="auto">
          <a:xfrm>
            <a:off x="6400800" y="1828800"/>
            <a:ext cx="1217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2400" b="1" i="1">
                <a:solidFill>
                  <a:schemeClr val="tx2"/>
                </a:solidFill>
              </a:rPr>
              <a:t>204 mg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2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62000" y="381000"/>
            <a:ext cx="7732713" cy="914400"/>
          </a:xfrm>
        </p:spPr>
        <p:txBody>
          <a:bodyPr/>
          <a:lstStyle/>
          <a:p>
            <a:pPr algn="ctr" eaLnBrk="1" hangingPunct="1"/>
            <a:r>
              <a:rPr lang="en-US" altLang="en-US" sz="3600" cap="none" smtClean="0">
                <a:solidFill>
                  <a:srgbClr val="FFFF00"/>
                </a:solidFill>
                <a:ea typeface="ＭＳ Ｐゴシック" pitchFamily="34" charset="-128"/>
                <a:cs typeface="Arial" charset="0"/>
              </a:rPr>
              <a:t>FRAGILITY FRACTURES:</a:t>
            </a:r>
            <a:br>
              <a:rPr lang="en-US" altLang="en-US" sz="3600" cap="none" smtClean="0">
                <a:solidFill>
                  <a:srgbClr val="FFFF00"/>
                </a:solidFill>
                <a:ea typeface="ＭＳ Ｐゴシック" pitchFamily="34" charset="-128"/>
                <a:cs typeface="Arial" charset="0"/>
              </a:rPr>
            </a:br>
            <a:r>
              <a:rPr lang="en-US" altLang="en-US" sz="3600" cap="none" smtClean="0">
                <a:solidFill>
                  <a:srgbClr val="FFFF00"/>
                </a:solidFill>
                <a:ea typeface="ＭＳ Ｐゴシック" pitchFamily="34" charset="-128"/>
                <a:cs typeface="Arial" charset="0"/>
              </a:rPr>
              <a:t>A HUGE PUBLIC HEALTH ISSUE</a:t>
            </a:r>
          </a:p>
        </p:txBody>
      </p:sp>
      <p:graphicFrame>
        <p:nvGraphicFramePr>
          <p:cNvPr id="6147" name="Object 24"/>
          <p:cNvGraphicFramePr>
            <a:graphicFrameLocks/>
          </p:cNvGraphicFramePr>
          <p:nvPr/>
        </p:nvGraphicFramePr>
        <p:xfrm>
          <a:off x="1223963" y="2100263"/>
          <a:ext cx="6424612" cy="3187700"/>
        </p:xfrm>
        <a:graphic>
          <a:graphicData uri="http://schemas.openxmlformats.org/presentationml/2006/ole">
            <mc:AlternateContent xmlns:mc="http://schemas.openxmlformats.org/markup-compatibility/2006">
              <mc:Choice xmlns:v="urn:schemas-microsoft-com:vml" Requires="v">
                <p:oleObj spid="_x0000_s1030" name="Chart" r:id="rId3" imgW="7887572" imgH="3730444" progId="Excel.Chart.8">
                  <p:embed/>
                </p:oleObj>
              </mc:Choice>
              <mc:Fallback>
                <p:oleObj name="Chart" r:id="rId3" imgW="7887572" imgH="373044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2100263"/>
                        <a:ext cx="642461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4800" y="228600"/>
            <a:ext cx="5867400" cy="1143000"/>
          </a:xfrm>
        </p:spPr>
        <p:txBody>
          <a:bodyPr/>
          <a:lstStyle/>
          <a:p>
            <a:r>
              <a:rPr lang="en-US" altLang="en-US" smtClean="0">
                <a:latin typeface="Arial" charset="0"/>
                <a:ea typeface="ＭＳ Ｐゴシック" pitchFamily="34" charset="-128"/>
                <a:cs typeface="Arial" charset="0"/>
              </a:rPr>
              <a:t>Bisphosphonates </a:t>
            </a:r>
          </a:p>
        </p:txBody>
      </p:sp>
      <p:sp>
        <p:nvSpPr>
          <p:cNvPr id="54275" name="Content Placeholder 2"/>
          <p:cNvSpPr>
            <a:spLocks noGrp="1"/>
          </p:cNvSpPr>
          <p:nvPr>
            <p:ph idx="1"/>
          </p:nvPr>
        </p:nvSpPr>
        <p:spPr>
          <a:xfrm>
            <a:off x="457200" y="2438400"/>
            <a:ext cx="7772400" cy="4114800"/>
          </a:xfrm>
        </p:spPr>
        <p:txBody>
          <a:bodyPr/>
          <a:lstStyle/>
          <a:p>
            <a:r>
              <a:rPr lang="en-US" altLang="en-US" b="1" smtClean="0">
                <a:latin typeface="Arial" charset="0"/>
                <a:ea typeface="ＭＳ Ｐゴシック" pitchFamily="34" charset="-128"/>
                <a:cs typeface="Arial" charset="0"/>
              </a:rPr>
              <a:t>First line of treatment</a:t>
            </a:r>
          </a:p>
          <a:p>
            <a:r>
              <a:rPr lang="en-US" altLang="en-US" b="1" smtClean="0">
                <a:latin typeface="Arial" charset="0"/>
                <a:ea typeface="ＭＳ Ｐゴシック" pitchFamily="34" charset="-128"/>
                <a:cs typeface="Arial" charset="0"/>
              </a:rPr>
              <a:t>Prevent bone loss</a:t>
            </a:r>
          </a:p>
          <a:p>
            <a:r>
              <a:rPr lang="en-US" altLang="en-US" b="1" smtClean="0">
                <a:latin typeface="Arial" charset="0"/>
                <a:ea typeface="ＭＳ Ｐゴシック" pitchFamily="34" charset="-128"/>
                <a:cs typeface="Arial" charset="0"/>
              </a:rPr>
              <a:t>Decrease rate of fragility fractures</a:t>
            </a:r>
          </a:p>
          <a:p>
            <a:r>
              <a:rPr lang="en-US" altLang="en-US" b="1" smtClean="0">
                <a:latin typeface="Arial" charset="0"/>
                <a:ea typeface="ＭＳ Ｐゴシック" pitchFamily="34" charset="-128"/>
                <a:cs typeface="Arial" charset="0"/>
              </a:rPr>
              <a:t>Mostly tolerated</a:t>
            </a:r>
          </a:p>
          <a:p>
            <a:r>
              <a:rPr lang="en-US" altLang="en-US" b="1" smtClean="0">
                <a:latin typeface="Arial" charset="0"/>
                <a:ea typeface="ＭＳ Ｐゴシック" pitchFamily="34" charset="-128"/>
                <a:cs typeface="Arial" charset="0"/>
              </a:rPr>
              <a:t>Optimum duration of therapy unclear…residual benefit for up to 5 years after cessation</a:t>
            </a:r>
          </a:p>
        </p:txBody>
      </p:sp>
      <p:pic>
        <p:nvPicPr>
          <p:cNvPr id="54276" name="Picture 3" descr="fosamax.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19200"/>
            <a:ext cx="31242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304800"/>
            <a:ext cx="7772400" cy="1143000"/>
          </a:xfrm>
        </p:spPr>
        <p:txBody>
          <a:bodyPr/>
          <a:lstStyle/>
          <a:p>
            <a:r>
              <a:rPr lang="en-US" altLang="en-US" sz="4000" smtClean="0">
                <a:latin typeface="Arial" charset="0"/>
                <a:ea typeface="ＭＳ Ｐゴシック" pitchFamily="34" charset="-128"/>
                <a:cs typeface="Arial" charset="0"/>
              </a:rPr>
              <a:t>Too Much of A Good Thing?</a:t>
            </a:r>
          </a:p>
        </p:txBody>
      </p:sp>
      <p:sp>
        <p:nvSpPr>
          <p:cNvPr id="55299" name="Content Placeholder 4"/>
          <p:cNvSpPr>
            <a:spLocks noGrp="1"/>
          </p:cNvSpPr>
          <p:nvPr>
            <p:ph sz="half" idx="1"/>
          </p:nvPr>
        </p:nvSpPr>
        <p:spPr>
          <a:xfrm>
            <a:off x="609600" y="1600200"/>
            <a:ext cx="4267200" cy="4114800"/>
          </a:xfrm>
        </p:spPr>
        <p:txBody>
          <a:bodyPr/>
          <a:lstStyle/>
          <a:p>
            <a:r>
              <a:rPr lang="en-US" altLang="en-US" smtClean="0">
                <a:latin typeface="Arial" charset="0"/>
                <a:ea typeface="ＭＳ Ｐゴシック" pitchFamily="34" charset="-128"/>
                <a:cs typeface="Arial" charset="0"/>
              </a:rPr>
              <a:t>Subtrochanteric region</a:t>
            </a:r>
          </a:p>
          <a:p>
            <a:r>
              <a:rPr lang="en-US" altLang="en-US" smtClean="0">
                <a:latin typeface="Arial" charset="0"/>
                <a:ea typeface="ＭＳ Ｐゴシック" pitchFamily="34" charset="-128"/>
                <a:cs typeface="Arial" charset="0"/>
              </a:rPr>
              <a:t>Cortical beaking anterolateral</a:t>
            </a:r>
          </a:p>
          <a:p>
            <a:r>
              <a:rPr lang="en-US" altLang="en-US" smtClean="0">
                <a:latin typeface="Arial" charset="0"/>
                <a:ea typeface="ＭＳ Ｐゴシック" pitchFamily="34" charset="-128"/>
                <a:cs typeface="Arial" charset="0"/>
              </a:rPr>
              <a:t>Transverse in nature</a:t>
            </a:r>
          </a:p>
          <a:p>
            <a:r>
              <a:rPr lang="en-US" altLang="en-US" smtClean="0">
                <a:latin typeface="Arial" charset="0"/>
                <a:ea typeface="ＭＳ Ｐゴシック" pitchFamily="34" charset="-128"/>
                <a:cs typeface="Arial" charset="0"/>
              </a:rPr>
              <a:t>Stress reaction</a:t>
            </a:r>
          </a:p>
          <a:p>
            <a:r>
              <a:rPr lang="en-US" altLang="en-US" smtClean="0">
                <a:latin typeface="Arial" charset="0"/>
                <a:ea typeface="ＭＳ Ｐゴシック" pitchFamily="34" charset="-128"/>
                <a:cs typeface="Arial" charset="0"/>
              </a:rPr>
              <a:t>Why? </a:t>
            </a:r>
          </a:p>
          <a:p>
            <a:pPr lvl="1"/>
            <a:r>
              <a:rPr lang="en-US" altLang="en-US" b="1" smtClean="0">
                <a:latin typeface="Arial" charset="0"/>
                <a:ea typeface="ＭＳ Ｐゴシック" pitchFamily="34" charset="-128"/>
                <a:cs typeface="Arial" charset="0"/>
              </a:rPr>
              <a:t>Suppresses bone turnover</a:t>
            </a:r>
          </a:p>
        </p:txBody>
      </p:sp>
      <p:pic>
        <p:nvPicPr>
          <p:cNvPr id="55300" name="Content Placeholder 6" descr="megaphon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43800" y="762000"/>
            <a:ext cx="1209675" cy="866775"/>
          </a:xfrm>
        </p:spPr>
      </p:pic>
      <p:pic>
        <p:nvPicPr>
          <p:cNvPr id="55301" name="Picture 3" descr="367.bmp"/>
          <p:cNvPicPr>
            <a:picLocks noChangeAspect="1"/>
          </p:cNvPicPr>
          <p:nvPr/>
        </p:nvPicPr>
        <p:blipFill>
          <a:blip r:embed="rId3">
            <a:extLst>
              <a:ext uri="{28A0092B-C50C-407E-A947-70E740481C1C}">
                <a14:useLocalDpi xmlns:a14="http://schemas.microsoft.com/office/drawing/2010/main" val="0"/>
              </a:ext>
            </a:extLst>
          </a:blip>
          <a:srcRect l="-1186" t="-2089" r="69185" b="10184"/>
          <a:stretch>
            <a:fillRect/>
          </a:stretch>
        </p:blipFill>
        <p:spPr bwMode="auto">
          <a:xfrm>
            <a:off x="4800600" y="1600200"/>
            <a:ext cx="2819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7772400" cy="1143000"/>
          </a:xfrm>
        </p:spPr>
        <p:txBody>
          <a:bodyPr/>
          <a:lstStyle/>
          <a:p>
            <a:r>
              <a:rPr lang="en-US" altLang="en-US" smtClean="0">
                <a:ea typeface="ＭＳ Ｐゴシック" pitchFamily="34" charset="-128"/>
              </a:rPr>
              <a:t>Who is at Risk?</a:t>
            </a:r>
          </a:p>
        </p:txBody>
      </p:sp>
      <p:sp>
        <p:nvSpPr>
          <p:cNvPr id="56323" name="Text Placeholder 2"/>
          <p:cNvSpPr>
            <a:spLocks noGrp="1"/>
          </p:cNvSpPr>
          <p:nvPr>
            <p:ph type="body" sz="half" idx="1"/>
          </p:nvPr>
        </p:nvSpPr>
        <p:spPr/>
        <p:txBody>
          <a:bodyPr/>
          <a:lstStyle/>
          <a:p>
            <a:r>
              <a:rPr lang="en-US" altLang="en-US" smtClean="0">
                <a:ea typeface="ＭＳ Ｐゴシック" pitchFamily="34" charset="-128"/>
              </a:rPr>
              <a:t>Bisphosphonate users greater than 3-5 years</a:t>
            </a:r>
          </a:p>
          <a:p>
            <a:r>
              <a:rPr lang="en-US" altLang="en-US" smtClean="0">
                <a:ea typeface="ＭＳ Ｐゴシック" pitchFamily="34" charset="-128"/>
              </a:rPr>
              <a:t>Younger age (50-70 as opposed to 70-90)</a:t>
            </a:r>
          </a:p>
          <a:p>
            <a:r>
              <a:rPr lang="en-US" altLang="en-US" smtClean="0">
                <a:ea typeface="ＭＳ Ｐゴシック" pitchFamily="34" charset="-128"/>
              </a:rPr>
              <a:t>Asian</a:t>
            </a:r>
          </a:p>
          <a:p>
            <a:r>
              <a:rPr lang="en-US" altLang="en-US" smtClean="0">
                <a:ea typeface="ＭＳ Ｐゴシック" pitchFamily="34" charset="-128"/>
              </a:rPr>
              <a:t>Female</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56324" name="Content Placeholder 3"/>
          <p:cNvSpPr>
            <a:spLocks noGrp="1"/>
          </p:cNvSpPr>
          <p:nvPr>
            <p:ph sz="half" idx="2"/>
          </p:nvPr>
        </p:nvSpPr>
        <p:spPr/>
        <p:txBody>
          <a:bodyPr/>
          <a:lstStyle/>
          <a:p>
            <a:endParaRPr lang="en-US" altLang="en-US" smtClean="0">
              <a:ea typeface="ＭＳ Ｐゴシック" pitchFamily="34" charset="-128"/>
            </a:endParaRPr>
          </a:p>
        </p:txBody>
      </p:sp>
      <p:pic>
        <p:nvPicPr>
          <p:cNvPr id="56325" name="Picture 4" descr="fracture risk.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114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itchFamily="34" charset="-128"/>
              </a:rPr>
              <a:t>Recommendations – Weak!</a:t>
            </a:r>
          </a:p>
        </p:txBody>
      </p:sp>
      <p:sp>
        <p:nvSpPr>
          <p:cNvPr id="57347" name="Text Placeholder 2"/>
          <p:cNvSpPr>
            <a:spLocks noGrp="1"/>
          </p:cNvSpPr>
          <p:nvPr>
            <p:ph type="body" sz="half" idx="1"/>
          </p:nvPr>
        </p:nvSpPr>
        <p:spPr>
          <a:xfrm>
            <a:off x="685800" y="1981200"/>
            <a:ext cx="7924800" cy="4114800"/>
          </a:xfrm>
        </p:spPr>
        <p:txBody>
          <a:bodyPr/>
          <a:lstStyle/>
          <a:p>
            <a:r>
              <a:rPr lang="en-US" altLang="en-US" smtClean="0">
                <a:ea typeface="ＭＳ Ｐゴシック" pitchFamily="34" charset="-128"/>
              </a:rPr>
              <a:t>“While concrete, evidence-based recommendations could not be provided, strict surveillance, overall awareness of prodromal thigh pain, radiological findings, and bisphosphonate usage records were recommendations for prevention.”</a:t>
            </a:r>
          </a:p>
        </p:txBody>
      </p:sp>
      <p:sp>
        <p:nvSpPr>
          <p:cNvPr id="57348" name="TextBox 4"/>
          <p:cNvSpPr txBox="1">
            <a:spLocks noChangeArrowheads="1"/>
          </p:cNvSpPr>
          <p:nvPr/>
        </p:nvSpPr>
        <p:spPr bwMode="auto">
          <a:xfrm>
            <a:off x="533400" y="59436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1800">
                <a:solidFill>
                  <a:schemeClr val="tx1"/>
                </a:solidFill>
              </a:rPr>
              <a:t>Long-term bisphosphonate usage and subtrochanteric insufficiency fractures JBJS Br. 2011;93:1289-1295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sz="quarter"/>
          </p:nvPr>
        </p:nvSpPr>
        <p:spPr>
          <a:xfrm>
            <a:off x="609600" y="228600"/>
            <a:ext cx="7772400" cy="1143000"/>
          </a:xfrm>
        </p:spPr>
        <p:txBody>
          <a:bodyPr/>
          <a:lstStyle/>
          <a:p>
            <a:r>
              <a:rPr lang="en-US" altLang="en-US" smtClean="0">
                <a:ea typeface="ＭＳ Ｐゴシック" pitchFamily="34" charset="-128"/>
              </a:rPr>
              <a:t>DBL       </a:t>
            </a:r>
          </a:p>
        </p:txBody>
      </p:sp>
      <p:pic>
        <p:nvPicPr>
          <p:cNvPr id="58371" name="Content Placeholder 9" descr="dreaded black line.tiff"/>
          <p:cNvPicPr>
            <a:picLocks noGrp="1" noChangeAspect="1"/>
          </p:cNvPicPr>
          <p:nvPr>
            <p:ph sz="quarter" idx="1"/>
          </p:nvPr>
        </p:nvPicPr>
        <p:blipFill>
          <a:blip r:embed="rId2">
            <a:extLst>
              <a:ext uri="{28A0092B-C50C-407E-A947-70E740481C1C}">
                <a14:useLocalDpi xmlns:a14="http://schemas.microsoft.com/office/drawing/2010/main" val="0"/>
              </a:ext>
            </a:extLst>
          </a:blip>
          <a:srcRect l="11107" t="18501" r="66077" b="6073"/>
          <a:stretch>
            <a:fillRect/>
          </a:stretch>
        </p:blipFill>
        <p:spPr>
          <a:xfrm>
            <a:off x="685800" y="304800"/>
            <a:ext cx="2590800" cy="6242050"/>
          </a:xfrm>
        </p:spPr>
      </p:pic>
      <p:pic>
        <p:nvPicPr>
          <p:cNvPr id="58372" name="Content Placeholder 18" descr="dreaded black line.tiff"/>
          <p:cNvPicPr>
            <a:picLocks noGrp="1" noChangeAspect="1"/>
          </p:cNvPicPr>
          <p:nvPr>
            <p:ph sz="quarter" idx="2"/>
          </p:nvPr>
        </p:nvPicPr>
        <p:blipFill>
          <a:blip r:embed="rId2">
            <a:extLst>
              <a:ext uri="{28A0092B-C50C-407E-A947-70E740481C1C}">
                <a14:useLocalDpi xmlns:a14="http://schemas.microsoft.com/office/drawing/2010/main" val="0"/>
              </a:ext>
            </a:extLst>
          </a:blip>
          <a:srcRect l="51361" t="24081" r="15103" b="2856"/>
          <a:stretch>
            <a:fillRect/>
          </a:stretch>
        </p:blipFill>
        <p:spPr>
          <a:xfrm>
            <a:off x="4800600" y="304800"/>
            <a:ext cx="3962400" cy="6289675"/>
          </a:xfrm>
        </p:spPr>
      </p:pic>
      <p:sp>
        <p:nvSpPr>
          <p:cNvPr id="58373" name="TextBox 4"/>
          <p:cNvSpPr txBox="1">
            <a:spLocks noChangeArrowheads="1"/>
          </p:cNvSpPr>
          <p:nvPr/>
        </p:nvSpPr>
        <p:spPr bwMode="auto">
          <a:xfrm>
            <a:off x="2362200" y="2209800"/>
            <a:ext cx="4043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3600">
                <a:solidFill>
                  <a:schemeClr val="tx1"/>
                </a:solidFill>
              </a:rPr>
              <a:t>75% risk of fracture!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228600"/>
            <a:ext cx="7772400" cy="1143000"/>
          </a:xfrm>
        </p:spPr>
        <p:txBody>
          <a:bodyPr/>
          <a:lstStyle/>
          <a:p>
            <a:r>
              <a:rPr lang="en-US" altLang="en-US" smtClean="0">
                <a:ea typeface="ＭＳ Ｐゴシック" pitchFamily="34" charset="-128"/>
              </a:rPr>
              <a:t>Medical Recommendations</a:t>
            </a:r>
          </a:p>
        </p:txBody>
      </p:sp>
      <p:sp>
        <p:nvSpPr>
          <p:cNvPr id="59395" name="Text Placeholder 2"/>
          <p:cNvSpPr>
            <a:spLocks noGrp="1"/>
          </p:cNvSpPr>
          <p:nvPr>
            <p:ph type="body" sz="half" idx="1"/>
          </p:nvPr>
        </p:nvSpPr>
        <p:spPr>
          <a:xfrm>
            <a:off x="609600" y="1524000"/>
            <a:ext cx="7924800" cy="4114800"/>
          </a:xfrm>
        </p:spPr>
        <p:txBody>
          <a:bodyPr/>
          <a:lstStyle/>
          <a:p>
            <a:r>
              <a:rPr lang="en-US" altLang="en-US" smtClean="0">
                <a:ea typeface="ＭＳ Ｐゴシック" pitchFamily="34" charset="-128"/>
              </a:rPr>
              <a:t>Stop the bisphosphonates</a:t>
            </a:r>
          </a:p>
          <a:p>
            <a:endParaRPr lang="en-US" altLang="en-US" smtClean="0">
              <a:ea typeface="ＭＳ Ｐゴシック" pitchFamily="34" charset="-128"/>
            </a:endParaRPr>
          </a:p>
          <a:p>
            <a:r>
              <a:rPr lang="en-US" altLang="en-US" smtClean="0">
                <a:ea typeface="ＭＳ Ｐゴシック" pitchFamily="34" charset="-128"/>
              </a:rPr>
              <a:t>Recommend starting teriparatide therapy</a:t>
            </a:r>
          </a:p>
          <a:p>
            <a:endParaRPr lang="en-US" altLang="en-US" smtClean="0">
              <a:ea typeface="ＭＳ Ｐゴシック" pitchFamily="34" charset="-128"/>
            </a:endParaRPr>
          </a:p>
          <a:p>
            <a:r>
              <a:rPr lang="en-US" altLang="en-US" smtClean="0">
                <a:ea typeface="ＭＳ Ｐゴシック" pitchFamily="34" charset="-128"/>
              </a:rPr>
              <a:t>Make sure they are on Vit D and calcium</a:t>
            </a:r>
          </a:p>
        </p:txBody>
      </p:sp>
      <p:sp>
        <p:nvSpPr>
          <p:cNvPr id="59396" name="Rectangle 3"/>
          <p:cNvSpPr>
            <a:spLocks noChangeArrowheads="1"/>
          </p:cNvSpPr>
          <p:nvPr/>
        </p:nvSpPr>
        <p:spPr bwMode="auto">
          <a:xfrm>
            <a:off x="609600" y="57912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1800">
                <a:solidFill>
                  <a:schemeClr val="tx1"/>
                </a:solidFill>
              </a:rPr>
              <a:t>Long-term bisphosphonate usage and subtrochanteric insufficiency fractures JBJS Br. 2011;93:1289-1295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28600" y="228600"/>
            <a:ext cx="8266113" cy="1066800"/>
          </a:xfrm>
        </p:spPr>
        <p:txBody>
          <a:bodyPr/>
          <a:lstStyle/>
          <a:p>
            <a:pPr algn="ctr" eaLnBrk="1" hangingPunct="1"/>
            <a:r>
              <a:rPr lang="en-US" altLang="en-US" sz="3600" cap="none" smtClean="0">
                <a:ea typeface="ＭＳ Ｐゴシック" pitchFamily="34" charset="-128"/>
                <a:cs typeface="Arial" charset="0"/>
              </a:rPr>
              <a:t> TEN IMPORTANT MEASURES TO ACHIEVE SUCCESS</a:t>
            </a:r>
          </a:p>
        </p:txBody>
      </p:sp>
      <p:sp>
        <p:nvSpPr>
          <p:cNvPr id="60419" name="TextBox 3"/>
          <p:cNvSpPr txBox="1">
            <a:spLocks noChangeArrowheads="1"/>
          </p:cNvSpPr>
          <p:nvPr/>
        </p:nvSpPr>
        <p:spPr bwMode="auto">
          <a:xfrm>
            <a:off x="762000" y="6096000"/>
            <a:ext cx="6019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1000" i="1">
                <a:solidFill>
                  <a:schemeClr val="tx1"/>
                </a:solidFill>
              </a:rPr>
              <a:t>Measures listed here are consistent with recommendations from the National Osteoporosis Foundation, the Centers for Medicare &amp; Medicaid Services, the Joint Commission, the World Health Organization, and the American Medical Association.</a:t>
            </a:r>
          </a:p>
        </p:txBody>
      </p:sp>
      <p:sp>
        <p:nvSpPr>
          <p:cNvPr id="60420" name="Rectangle 8"/>
          <p:cNvSpPr>
            <a:spLocks noChangeArrowheads="1"/>
          </p:cNvSpPr>
          <p:nvPr/>
        </p:nvSpPr>
        <p:spPr bwMode="auto">
          <a:xfrm>
            <a:off x="304800" y="1554163"/>
            <a:ext cx="57785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spcBef>
                <a:spcPct val="0"/>
              </a:spcBef>
              <a:buFontTx/>
              <a:buNone/>
            </a:pPr>
            <a:r>
              <a:rPr lang="en-US" altLang="en-US" sz="1600" b="1">
                <a:solidFill>
                  <a:srgbClr val="FFFF66"/>
                </a:solidFill>
              </a:rPr>
              <a:t>Nutrition Counseling*</a:t>
            </a:r>
            <a:r>
              <a:rPr lang="en-US" altLang="en-US" sz="1600">
                <a:solidFill>
                  <a:schemeClr val="tx1"/>
                </a:solidFill>
              </a:rPr>
              <a:t/>
            </a:r>
            <a:br>
              <a:rPr lang="en-US" altLang="en-US" sz="1600">
                <a:solidFill>
                  <a:schemeClr val="tx1"/>
                </a:solidFill>
              </a:rPr>
            </a:br>
            <a:r>
              <a:rPr lang="en-US" altLang="en-US" sz="1600">
                <a:solidFill>
                  <a:schemeClr val="tx1"/>
                </a:solidFill>
              </a:rPr>
              <a:t>1. Calcium supplementation</a:t>
            </a:r>
            <a:br>
              <a:rPr lang="en-US" altLang="en-US" sz="1600">
                <a:solidFill>
                  <a:schemeClr val="tx1"/>
                </a:solidFill>
              </a:rPr>
            </a:br>
            <a:r>
              <a:rPr lang="en-US" altLang="en-US" sz="1600">
                <a:solidFill>
                  <a:schemeClr val="tx1"/>
                </a:solidFill>
              </a:rPr>
              <a:t>2. Vitamin D supplementation </a:t>
            </a:r>
          </a:p>
          <a:p>
            <a:pPr eaLnBrk="1" hangingPunct="1">
              <a:spcBef>
                <a:spcPct val="0"/>
              </a:spcBef>
              <a:buFontTx/>
              <a:buNone/>
            </a:pPr>
            <a:r>
              <a:rPr lang="en-US" altLang="en-US" sz="1600" b="1">
                <a:solidFill>
                  <a:srgbClr val="FFFF66"/>
                </a:solidFill>
              </a:rPr>
              <a:t>Physical Activity Counseling*</a:t>
            </a:r>
            <a:r>
              <a:rPr lang="en-US" altLang="en-US" sz="1600">
                <a:solidFill>
                  <a:schemeClr val="tx1"/>
                </a:solidFill>
              </a:rPr>
              <a:t/>
            </a:r>
            <a:br>
              <a:rPr lang="en-US" altLang="en-US" sz="1600">
                <a:solidFill>
                  <a:schemeClr val="tx1"/>
                </a:solidFill>
              </a:rPr>
            </a:br>
            <a:r>
              <a:rPr lang="en-US" altLang="en-US" sz="1600">
                <a:solidFill>
                  <a:schemeClr val="tx1"/>
                </a:solidFill>
              </a:rPr>
              <a:t>3. Exercise, especially weight-bearing and muscle strengthening</a:t>
            </a:r>
            <a:br>
              <a:rPr lang="en-US" altLang="en-US" sz="1600">
                <a:solidFill>
                  <a:schemeClr val="tx1"/>
                </a:solidFill>
              </a:rPr>
            </a:br>
            <a:r>
              <a:rPr lang="en-US" altLang="en-US" sz="1600">
                <a:solidFill>
                  <a:schemeClr val="tx1"/>
                </a:solidFill>
              </a:rPr>
              <a:t>4. Fall prevention education</a:t>
            </a:r>
          </a:p>
          <a:p>
            <a:pPr eaLnBrk="1" hangingPunct="1">
              <a:spcBef>
                <a:spcPct val="0"/>
              </a:spcBef>
              <a:buFontTx/>
              <a:buNone/>
            </a:pPr>
            <a:r>
              <a:rPr lang="en-US" altLang="en-US" sz="1600" b="1">
                <a:solidFill>
                  <a:srgbClr val="FFFF66"/>
                </a:solidFill>
              </a:rPr>
              <a:t>Lifestyle Counseling*</a:t>
            </a:r>
            <a:r>
              <a:rPr lang="en-US" altLang="en-US" sz="1600">
                <a:solidFill>
                  <a:schemeClr val="tx1"/>
                </a:solidFill>
              </a:rPr>
              <a:t/>
            </a:r>
            <a:br>
              <a:rPr lang="en-US" altLang="en-US" sz="1600">
                <a:solidFill>
                  <a:schemeClr val="tx1"/>
                </a:solidFill>
              </a:rPr>
            </a:br>
            <a:r>
              <a:rPr lang="en-US" altLang="en-US" sz="1600">
                <a:solidFill>
                  <a:schemeClr val="tx1"/>
                </a:solidFill>
              </a:rPr>
              <a:t>5. Smoking cessation </a:t>
            </a:r>
            <a:br>
              <a:rPr lang="en-US" altLang="en-US" sz="1600">
                <a:solidFill>
                  <a:schemeClr val="tx1"/>
                </a:solidFill>
              </a:rPr>
            </a:br>
            <a:r>
              <a:rPr lang="en-US" altLang="en-US" sz="1600">
                <a:solidFill>
                  <a:schemeClr val="tx1"/>
                </a:solidFill>
              </a:rPr>
              <a:t>6. Limiting excessive alcohol intake</a:t>
            </a:r>
          </a:p>
          <a:p>
            <a:pPr eaLnBrk="1" hangingPunct="1">
              <a:spcBef>
                <a:spcPct val="0"/>
              </a:spcBef>
              <a:buFontTx/>
              <a:buNone/>
            </a:pPr>
            <a:r>
              <a:rPr lang="en-US" altLang="en-US" sz="1600" b="1">
                <a:solidFill>
                  <a:srgbClr val="FFFF66"/>
                </a:solidFill>
              </a:rPr>
              <a:t>Pharmacology*</a:t>
            </a:r>
            <a:r>
              <a:rPr lang="en-US" altLang="en-US" sz="1600">
                <a:solidFill>
                  <a:schemeClr val="tx1"/>
                </a:solidFill>
              </a:rPr>
              <a:t/>
            </a:r>
            <a:br>
              <a:rPr lang="en-US" altLang="en-US" sz="1600">
                <a:solidFill>
                  <a:schemeClr val="tx1"/>
                </a:solidFill>
              </a:rPr>
            </a:br>
            <a:r>
              <a:rPr lang="en-US" altLang="en-US" sz="1600">
                <a:solidFill>
                  <a:schemeClr val="tx1"/>
                </a:solidFill>
              </a:rPr>
              <a:t>7. Pharmacology for the treatment of osteoporosis</a:t>
            </a:r>
          </a:p>
          <a:p>
            <a:pPr eaLnBrk="1" hangingPunct="1">
              <a:spcBef>
                <a:spcPct val="0"/>
              </a:spcBef>
              <a:buFontTx/>
              <a:buNone/>
            </a:pPr>
            <a:r>
              <a:rPr lang="en-US" altLang="en-US" sz="1600" b="1">
                <a:solidFill>
                  <a:srgbClr val="FFFF66"/>
                </a:solidFill>
              </a:rPr>
              <a:t>Testing*</a:t>
            </a:r>
            <a:r>
              <a:rPr lang="en-US" altLang="en-US" sz="1600">
                <a:solidFill>
                  <a:schemeClr val="tx1"/>
                </a:solidFill>
              </a:rPr>
              <a:t/>
            </a:r>
            <a:br>
              <a:rPr lang="en-US" altLang="en-US" sz="1600">
                <a:solidFill>
                  <a:schemeClr val="tx1"/>
                </a:solidFill>
              </a:rPr>
            </a:br>
            <a:r>
              <a:rPr lang="en-US" altLang="en-US" sz="1600">
                <a:solidFill>
                  <a:schemeClr val="tx1"/>
                </a:solidFill>
              </a:rPr>
              <a:t>8. DXA to test bone mineral density</a:t>
            </a:r>
          </a:p>
          <a:p>
            <a:pPr eaLnBrk="1" hangingPunct="1">
              <a:spcBef>
                <a:spcPct val="0"/>
              </a:spcBef>
              <a:buFontTx/>
              <a:buNone/>
            </a:pPr>
            <a:r>
              <a:rPr lang="en-US" altLang="en-US" sz="1600" b="1">
                <a:solidFill>
                  <a:srgbClr val="FFFF66"/>
                </a:solidFill>
              </a:rPr>
              <a:t>Communication*</a:t>
            </a:r>
            <a:r>
              <a:rPr lang="en-US" altLang="en-US" sz="1600">
                <a:solidFill>
                  <a:schemeClr val="tx1"/>
                </a:solidFill>
              </a:rPr>
              <a:t/>
            </a:r>
            <a:br>
              <a:rPr lang="en-US" altLang="en-US" sz="1600">
                <a:solidFill>
                  <a:schemeClr val="tx1"/>
                </a:solidFill>
              </a:rPr>
            </a:br>
            <a:r>
              <a:rPr lang="en-US" altLang="en-US" sz="1600">
                <a:solidFill>
                  <a:schemeClr val="tx1"/>
                </a:solidFill>
              </a:rPr>
              <a:t>9. Physician referral letter</a:t>
            </a:r>
            <a:br>
              <a:rPr lang="en-US" altLang="en-US" sz="1600">
                <a:solidFill>
                  <a:schemeClr val="tx1"/>
                </a:solidFill>
              </a:rPr>
            </a:br>
            <a:r>
              <a:rPr lang="en-US" altLang="en-US" sz="1600">
                <a:solidFill>
                  <a:schemeClr val="tx1"/>
                </a:solidFill>
              </a:rPr>
              <a:t>10. Follow-up note and educational materials provided to patient</a:t>
            </a:r>
          </a:p>
          <a:p>
            <a:pPr eaLnBrk="1" hangingPunct="1">
              <a:spcBef>
                <a:spcPct val="0"/>
              </a:spcBef>
              <a:buFontTx/>
              <a:buNone/>
            </a:pPr>
            <a:r>
              <a:rPr lang="en-US" altLang="en-US" sz="1600">
                <a:solidFill>
                  <a:schemeClr val="tx1"/>
                </a:solidFill>
              </a:rPr>
              <a:t>*Unless contraindicated.</a:t>
            </a:r>
          </a:p>
        </p:txBody>
      </p:sp>
      <p:pic>
        <p:nvPicPr>
          <p:cNvPr id="60421" name="Picture 5" descr="AOA OTB patient education brochure image.jpg"/>
          <p:cNvPicPr>
            <a:picLocks noChangeAspect="1"/>
          </p:cNvPicPr>
          <p:nvPr/>
        </p:nvPicPr>
        <p:blipFill>
          <a:blip r:embed="rId3" cstate="print">
            <a:extLst>
              <a:ext uri="{28A0092B-C50C-407E-A947-70E740481C1C}">
                <a14:useLocalDpi xmlns:a14="http://schemas.microsoft.com/office/drawing/2010/main" val="0"/>
              </a:ext>
            </a:extLst>
          </a:blip>
          <a:srcRect l="5679" r="3453" b="1315"/>
          <a:stretch>
            <a:fillRect/>
          </a:stretch>
        </p:blipFill>
        <p:spPr bwMode="auto">
          <a:xfrm>
            <a:off x="6400800" y="1295400"/>
            <a:ext cx="243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brochures.PNG"/>
          <p:cNvPicPr>
            <a:picLocks noChangeAspect="1"/>
          </p:cNvPicPr>
          <p:nvPr/>
        </p:nvPicPr>
        <p:blipFill>
          <a:blip r:embed="rId4">
            <a:extLst>
              <a:ext uri="{28A0092B-C50C-407E-A947-70E740481C1C}">
                <a14:useLocalDpi xmlns:a14="http://schemas.microsoft.com/office/drawing/2010/main" val="0"/>
              </a:ext>
            </a:extLst>
          </a:blip>
          <a:srcRect l="12555" t="7941" r="12553" b="10277"/>
          <a:stretch>
            <a:fillRect/>
          </a:stretch>
        </p:blipFill>
        <p:spPr bwMode="auto">
          <a:xfrm>
            <a:off x="5181600" y="3505200"/>
            <a:ext cx="198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latin typeface="Arial" charset="0"/>
                <a:ea typeface="ＭＳ Ｐゴシック" pitchFamily="34" charset="-128"/>
                <a:cs typeface="Arial" charset="0"/>
              </a:rPr>
              <a:t>What is Our Role?</a:t>
            </a:r>
          </a:p>
        </p:txBody>
      </p:sp>
      <p:sp>
        <p:nvSpPr>
          <p:cNvPr id="61443" name="Content Placeholder 3"/>
          <p:cNvSpPr>
            <a:spLocks noGrp="1"/>
          </p:cNvSpPr>
          <p:nvPr>
            <p:ph sz="half" idx="1"/>
          </p:nvPr>
        </p:nvSpPr>
        <p:spPr>
          <a:xfrm>
            <a:off x="304800" y="1981200"/>
            <a:ext cx="4876800" cy="4114800"/>
          </a:xfrm>
        </p:spPr>
        <p:txBody>
          <a:bodyPr/>
          <a:lstStyle/>
          <a:p>
            <a:pPr>
              <a:lnSpc>
                <a:spcPct val="90000"/>
              </a:lnSpc>
              <a:buFontTx/>
              <a:buNone/>
            </a:pPr>
            <a:endParaRPr lang="en-US" altLang="en-US" smtClean="0">
              <a:latin typeface="Arial" charset="0"/>
              <a:ea typeface="ＭＳ Ｐゴシック" pitchFamily="34" charset="-128"/>
              <a:cs typeface="Arial" charset="0"/>
            </a:endParaRPr>
          </a:p>
          <a:p>
            <a:pPr>
              <a:lnSpc>
                <a:spcPct val="90000"/>
              </a:lnSpc>
            </a:pPr>
            <a:r>
              <a:rPr lang="en-US" altLang="en-US" smtClean="0">
                <a:latin typeface="Arial" charset="0"/>
                <a:ea typeface="ＭＳ Ｐゴシック" pitchFamily="34" charset="-128"/>
                <a:cs typeface="Arial" charset="0"/>
              </a:rPr>
              <a:t>At a minimum, recognize the problem and educate</a:t>
            </a:r>
          </a:p>
          <a:p>
            <a:pPr>
              <a:lnSpc>
                <a:spcPct val="90000"/>
              </a:lnSpc>
            </a:pPr>
            <a:endParaRPr lang="en-US" altLang="en-US" smtClean="0">
              <a:latin typeface="Arial" charset="0"/>
              <a:ea typeface="ＭＳ Ｐゴシック" pitchFamily="34" charset="-128"/>
              <a:cs typeface="Arial" charset="0"/>
            </a:endParaRPr>
          </a:p>
          <a:p>
            <a:pPr>
              <a:lnSpc>
                <a:spcPct val="90000"/>
              </a:lnSpc>
            </a:pPr>
            <a:endParaRPr lang="en-US" altLang="en-US" smtClean="0">
              <a:latin typeface="Arial" charset="0"/>
              <a:ea typeface="ＭＳ Ｐゴシック" pitchFamily="34" charset="-128"/>
              <a:cs typeface="Arial" charset="0"/>
            </a:endParaRPr>
          </a:p>
          <a:p>
            <a:pPr>
              <a:lnSpc>
                <a:spcPct val="90000"/>
              </a:lnSpc>
            </a:pPr>
            <a:r>
              <a:rPr lang="en-US" altLang="en-US" smtClean="0">
                <a:latin typeface="Arial" charset="0"/>
                <a:ea typeface="ＭＳ Ｐゴシック" pitchFamily="34" charset="-128"/>
                <a:cs typeface="Arial" charset="0"/>
              </a:rPr>
              <a:t>Need close communication between us and internist</a:t>
            </a:r>
          </a:p>
          <a:p>
            <a:pPr>
              <a:lnSpc>
                <a:spcPct val="90000"/>
              </a:lnSpc>
            </a:pPr>
            <a:endParaRPr lang="en-US" altLang="en-US" smtClean="0">
              <a:latin typeface="Arial" charset="0"/>
              <a:ea typeface="ＭＳ Ｐゴシック" pitchFamily="34" charset="-128"/>
              <a:cs typeface="Arial" charset="0"/>
            </a:endParaRPr>
          </a:p>
        </p:txBody>
      </p:sp>
      <p:pic>
        <p:nvPicPr>
          <p:cNvPr id="61444" name="Picture 4" descr="elderly crossing"/>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5334000" y="1752600"/>
            <a:ext cx="3200400" cy="39243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228600"/>
            <a:ext cx="6248400" cy="1143000"/>
          </a:xfrm>
        </p:spPr>
        <p:txBody>
          <a:bodyPr/>
          <a:lstStyle/>
          <a:p>
            <a:r>
              <a:rPr lang="en-US" altLang="en-US" smtClean="0">
                <a:latin typeface="Arial" charset="0"/>
                <a:ea typeface="ＭＳ Ｐゴシック" pitchFamily="34" charset="-128"/>
                <a:cs typeface="Arial" charset="0"/>
              </a:rPr>
              <a:t>Summary - What is Our Role?</a:t>
            </a:r>
          </a:p>
        </p:txBody>
      </p:sp>
      <p:sp>
        <p:nvSpPr>
          <p:cNvPr id="62467" name="Content Placeholder 3"/>
          <p:cNvSpPr>
            <a:spLocks noGrp="1"/>
          </p:cNvSpPr>
          <p:nvPr>
            <p:ph sz="half" idx="1"/>
          </p:nvPr>
        </p:nvSpPr>
        <p:spPr>
          <a:xfrm>
            <a:off x="381000" y="1828800"/>
            <a:ext cx="7848600" cy="4114800"/>
          </a:xfrm>
        </p:spPr>
        <p:txBody>
          <a:bodyPr/>
          <a:lstStyle/>
          <a:p>
            <a:pPr>
              <a:lnSpc>
                <a:spcPct val="90000"/>
              </a:lnSpc>
            </a:pPr>
            <a:r>
              <a:rPr lang="en-US" altLang="en-US" smtClean="0">
                <a:solidFill>
                  <a:schemeClr val="tx1"/>
                </a:solidFill>
                <a:ea typeface="ＭＳ Ｐゴシック" pitchFamily="34" charset="-128"/>
                <a:cs typeface="Arial" charset="0"/>
              </a:rPr>
              <a:t>Use FRAX to assess future fracture risk all over 40</a:t>
            </a:r>
          </a:p>
          <a:p>
            <a:pPr>
              <a:lnSpc>
                <a:spcPct val="90000"/>
              </a:lnSpc>
            </a:pPr>
            <a:endParaRPr lang="en-US" altLang="en-US" smtClean="0">
              <a:solidFill>
                <a:schemeClr val="tx1"/>
              </a:solidFill>
              <a:ea typeface="ＭＳ Ｐゴシック" pitchFamily="34" charset="-128"/>
              <a:cs typeface="Arial" charset="0"/>
            </a:endParaRPr>
          </a:p>
          <a:p>
            <a:pPr>
              <a:lnSpc>
                <a:spcPct val="90000"/>
              </a:lnSpc>
            </a:pPr>
            <a:r>
              <a:rPr lang="en-US" altLang="en-US" smtClean="0">
                <a:solidFill>
                  <a:schemeClr val="tx1"/>
                </a:solidFill>
                <a:ea typeface="ＭＳ Ｐゴシック" pitchFamily="34" charset="-128"/>
                <a:cs typeface="Arial" charset="0"/>
              </a:rPr>
              <a:t>Screening DEXA for FM over 65 and M over 70 but with risk factors even earlier</a:t>
            </a:r>
          </a:p>
          <a:p>
            <a:pPr>
              <a:lnSpc>
                <a:spcPct val="90000"/>
              </a:lnSpc>
            </a:pPr>
            <a:endParaRPr lang="en-US" altLang="en-US" smtClean="0">
              <a:solidFill>
                <a:schemeClr val="tx1"/>
              </a:solidFill>
              <a:ea typeface="ＭＳ Ｐゴシック" pitchFamily="34" charset="-128"/>
              <a:cs typeface="Arial" charset="0"/>
            </a:endParaRPr>
          </a:p>
          <a:p>
            <a:pPr>
              <a:lnSpc>
                <a:spcPct val="90000"/>
              </a:lnSpc>
            </a:pPr>
            <a:r>
              <a:rPr lang="en-US" altLang="en-US" smtClean="0">
                <a:solidFill>
                  <a:schemeClr val="tx1"/>
                </a:solidFill>
                <a:ea typeface="ＭＳ Ｐゴシック" pitchFamily="34" charset="-128"/>
              </a:rPr>
              <a:t>DEXA scan should be ordered after fragility fracture and can be helpful every 2-5 years </a:t>
            </a:r>
          </a:p>
          <a:p>
            <a:pPr>
              <a:lnSpc>
                <a:spcPct val="90000"/>
              </a:lnSpc>
              <a:buFontTx/>
              <a:buNone/>
            </a:pPr>
            <a:r>
              <a:rPr lang="en-US" altLang="en-US" smtClean="0">
                <a:ea typeface="ＭＳ Ｐゴシック" pitchFamily="34" charset="-128"/>
                <a:cs typeface="Arial" charset="0"/>
              </a:rPr>
              <a:t> </a:t>
            </a:r>
          </a:p>
        </p:txBody>
      </p:sp>
      <p:pic>
        <p:nvPicPr>
          <p:cNvPr id="62468" name="Picture 4" descr="elderly crossing"/>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7620000" y="304800"/>
            <a:ext cx="1223963" cy="1500188"/>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7772400" cy="1143000"/>
          </a:xfrm>
        </p:spPr>
        <p:txBody>
          <a:bodyPr/>
          <a:lstStyle/>
          <a:p>
            <a:r>
              <a:rPr lang="en-US" altLang="en-US" smtClean="0">
                <a:ea typeface="ＭＳ Ｐゴシック" pitchFamily="34" charset="-128"/>
              </a:rPr>
              <a:t>Summary</a:t>
            </a:r>
          </a:p>
        </p:txBody>
      </p:sp>
      <p:sp>
        <p:nvSpPr>
          <p:cNvPr id="63491" name="Content Placeholder 2"/>
          <p:cNvSpPr>
            <a:spLocks noGrp="1"/>
          </p:cNvSpPr>
          <p:nvPr>
            <p:ph sz="half" idx="1"/>
          </p:nvPr>
        </p:nvSpPr>
        <p:spPr>
          <a:xfrm>
            <a:off x="228600" y="838200"/>
            <a:ext cx="8458200" cy="4114800"/>
          </a:xfrm>
        </p:spPr>
        <p:txBody>
          <a:bodyPr/>
          <a:lstStyle/>
          <a:p>
            <a:pPr>
              <a:lnSpc>
                <a:spcPct val="90000"/>
              </a:lnSpc>
            </a:pPr>
            <a:r>
              <a:rPr lang="en-US" altLang="en-US" sz="3200" smtClean="0">
                <a:solidFill>
                  <a:srgbClr val="FFFFFF"/>
                </a:solidFill>
                <a:ea typeface="ＭＳ Ｐゴシック" pitchFamily="34" charset="-128"/>
                <a:cs typeface="Arial" charset="0"/>
              </a:rPr>
              <a:t>At a minimum, start on calcium and vitamin D and referral</a:t>
            </a:r>
          </a:p>
          <a:p>
            <a:pPr>
              <a:lnSpc>
                <a:spcPct val="90000"/>
              </a:lnSpc>
            </a:pPr>
            <a:endParaRPr lang="en-US" altLang="en-US" sz="3200" smtClean="0">
              <a:solidFill>
                <a:srgbClr val="FFFFFF"/>
              </a:solidFill>
              <a:ea typeface="ＭＳ Ｐゴシック" pitchFamily="34" charset="-128"/>
              <a:cs typeface="Arial" charset="0"/>
            </a:endParaRPr>
          </a:p>
          <a:p>
            <a:pPr>
              <a:lnSpc>
                <a:spcPct val="90000"/>
              </a:lnSpc>
            </a:pPr>
            <a:r>
              <a:rPr lang="en-US" altLang="en-US" sz="3200" smtClean="0">
                <a:solidFill>
                  <a:srgbClr val="FFFFFF"/>
                </a:solidFill>
                <a:ea typeface="ＭＳ Ｐゴシック" pitchFamily="34" charset="-128"/>
                <a:cs typeface="Arial" charset="0"/>
              </a:rPr>
              <a:t>Not only prevents further fractures, but potentially saves lives</a:t>
            </a:r>
            <a:endParaRPr lang="en-US" altLang="en-US" sz="3200" smtClean="0">
              <a:solidFill>
                <a:srgbClr val="FFFFFF"/>
              </a:solidFill>
              <a:ea typeface="ＭＳ Ｐゴシック" pitchFamily="34" charset="-128"/>
            </a:endParaRPr>
          </a:p>
          <a:p>
            <a:pPr>
              <a:buFontTx/>
              <a:buNone/>
            </a:pPr>
            <a:endParaRPr lang="en-US" altLang="en-US" sz="3200" smtClean="0">
              <a:solidFill>
                <a:srgbClr val="FFFFFF"/>
              </a:solidFill>
              <a:ea typeface="ＭＳ Ｐゴシック" pitchFamily="34" charset="-128"/>
            </a:endParaRPr>
          </a:p>
          <a:p>
            <a:r>
              <a:rPr lang="en-US" altLang="en-US" sz="3200" smtClean="0">
                <a:solidFill>
                  <a:srgbClr val="FFFFFF"/>
                </a:solidFill>
                <a:ea typeface="ＭＳ Ｐゴシック" pitchFamily="34" charset="-128"/>
              </a:rPr>
              <a:t>Remember our responsibility! Nobody else will do for us</a:t>
            </a:r>
          </a:p>
          <a:p>
            <a:pPr>
              <a:buFontTx/>
              <a:buNone/>
            </a:pPr>
            <a:endParaRPr lang="en-US" altLang="en-US" sz="3200" smtClean="0">
              <a:solidFill>
                <a:srgbClr val="FFFFFF"/>
              </a:solidFill>
              <a:ea typeface="ＭＳ Ｐゴシック" pitchFamily="34" charset="-128"/>
            </a:endParaRPr>
          </a:p>
          <a:p>
            <a:pPr>
              <a:buFontTx/>
              <a:buNone/>
            </a:pPr>
            <a:r>
              <a:rPr lang="en-US" altLang="en-US" sz="3200" smtClean="0">
                <a:solidFill>
                  <a:srgbClr val="FFFFFF"/>
                </a:solidFill>
                <a:ea typeface="ＭＳ Ｐゴシック" pitchFamily="34" charset="-128"/>
              </a:rPr>
              <a:t>                  </a:t>
            </a:r>
          </a:p>
        </p:txBody>
      </p:sp>
      <p:pic>
        <p:nvPicPr>
          <p:cNvPr id="63492" name="Picture 11" descr="gran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48200"/>
            <a:ext cx="2971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acturesnolabel"/>
          <p:cNvPicPr>
            <a:picLocks noChangeAspect="1" noChangeArrowheads="1"/>
          </p:cNvPicPr>
          <p:nvPr/>
        </p:nvPicPr>
        <p:blipFill>
          <a:blip r:embed="rId3">
            <a:extLst>
              <a:ext uri="{28A0092B-C50C-407E-A947-70E740481C1C}">
                <a14:useLocalDpi xmlns:a14="http://schemas.microsoft.com/office/drawing/2010/main" val="0"/>
              </a:ext>
            </a:extLst>
          </a:blip>
          <a:srcRect b="4225"/>
          <a:stretch>
            <a:fillRect/>
          </a:stretch>
        </p:blipFill>
        <p:spPr bwMode="auto">
          <a:xfrm>
            <a:off x="2276475" y="1371600"/>
            <a:ext cx="49625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19800" y="1981200"/>
            <a:ext cx="2484438" cy="682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buFontTx/>
              <a:buNone/>
            </a:pPr>
            <a:r>
              <a:rPr lang="en-US" altLang="en-US" sz="2400">
                <a:solidFill>
                  <a:srgbClr val="0070C0"/>
                </a:solidFill>
                <a:latin typeface="Franklin Gothic Heavy" pitchFamily="34" charset="0"/>
              </a:rPr>
              <a:t>Wrist Fractures:</a:t>
            </a:r>
          </a:p>
          <a:p>
            <a:pPr eaLnBrk="1" hangingPunct="1">
              <a:lnSpc>
                <a:spcPct val="80000"/>
              </a:lnSpc>
              <a:spcBef>
                <a:spcPct val="0"/>
              </a:spcBef>
              <a:buFontTx/>
              <a:buNone/>
            </a:pPr>
            <a:r>
              <a:rPr lang="en-US" altLang="en-US" sz="2400">
                <a:solidFill>
                  <a:srgbClr val="0070C0"/>
                </a:solidFill>
                <a:latin typeface="Franklin Gothic Heavy" pitchFamily="34" charset="0"/>
              </a:rPr>
              <a:t>200,000+</a:t>
            </a:r>
          </a:p>
        </p:txBody>
      </p:sp>
      <p:sp>
        <p:nvSpPr>
          <p:cNvPr id="7172" name="Text Box 4"/>
          <p:cNvSpPr txBox="1">
            <a:spLocks noChangeArrowheads="1"/>
          </p:cNvSpPr>
          <p:nvPr/>
        </p:nvSpPr>
        <p:spPr bwMode="auto">
          <a:xfrm>
            <a:off x="914400" y="5562600"/>
            <a:ext cx="2208213" cy="682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buFontTx/>
              <a:buNone/>
            </a:pPr>
            <a:r>
              <a:rPr lang="en-US" altLang="en-US" sz="2400">
                <a:solidFill>
                  <a:srgbClr val="0070C0"/>
                </a:solidFill>
                <a:latin typeface="Franklin Gothic Heavy" pitchFamily="34" charset="0"/>
              </a:rPr>
              <a:t>Hip Fractures:</a:t>
            </a:r>
          </a:p>
          <a:p>
            <a:pPr eaLnBrk="1" hangingPunct="1">
              <a:lnSpc>
                <a:spcPct val="80000"/>
              </a:lnSpc>
              <a:spcBef>
                <a:spcPct val="0"/>
              </a:spcBef>
              <a:buFontTx/>
              <a:buNone/>
            </a:pPr>
            <a:r>
              <a:rPr lang="en-US" altLang="en-US" sz="2400">
                <a:solidFill>
                  <a:srgbClr val="0070C0"/>
                </a:solidFill>
                <a:latin typeface="Franklin Gothic Heavy" pitchFamily="34" charset="0"/>
              </a:rPr>
              <a:t>300,000+</a:t>
            </a:r>
          </a:p>
        </p:txBody>
      </p:sp>
      <p:sp>
        <p:nvSpPr>
          <p:cNvPr id="7173" name="Text Box 5"/>
          <p:cNvSpPr txBox="1">
            <a:spLocks noChangeArrowheads="1"/>
          </p:cNvSpPr>
          <p:nvPr/>
        </p:nvSpPr>
        <p:spPr bwMode="auto">
          <a:xfrm>
            <a:off x="609600" y="914400"/>
            <a:ext cx="3082925" cy="682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buFontTx/>
              <a:buNone/>
            </a:pPr>
            <a:r>
              <a:rPr lang="en-US" altLang="en-US" sz="2400">
                <a:solidFill>
                  <a:srgbClr val="0070C0"/>
                </a:solidFill>
                <a:latin typeface="Franklin Gothic Heavy" pitchFamily="34" charset="0"/>
              </a:rPr>
              <a:t>Vertebral Fractures:</a:t>
            </a:r>
          </a:p>
          <a:p>
            <a:pPr eaLnBrk="1" hangingPunct="1">
              <a:lnSpc>
                <a:spcPct val="80000"/>
              </a:lnSpc>
              <a:spcBef>
                <a:spcPct val="0"/>
              </a:spcBef>
              <a:buFontTx/>
              <a:buNone/>
            </a:pPr>
            <a:r>
              <a:rPr lang="en-US" altLang="en-US" sz="2400">
                <a:solidFill>
                  <a:srgbClr val="0070C0"/>
                </a:solidFill>
                <a:latin typeface="Franklin Gothic Heavy" pitchFamily="34" charset="0"/>
              </a:rPr>
              <a:t>700,000+</a:t>
            </a:r>
          </a:p>
        </p:txBody>
      </p:sp>
      <p:sp>
        <p:nvSpPr>
          <p:cNvPr id="7174" name="Text Box 6"/>
          <p:cNvSpPr txBox="1">
            <a:spLocks noChangeArrowheads="1"/>
          </p:cNvSpPr>
          <p:nvPr/>
        </p:nvSpPr>
        <p:spPr bwMode="auto">
          <a:xfrm>
            <a:off x="5791200" y="5181600"/>
            <a:ext cx="2532063" cy="6826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buFontTx/>
              <a:buNone/>
            </a:pPr>
            <a:r>
              <a:rPr lang="en-US" altLang="en-US" sz="2400">
                <a:solidFill>
                  <a:srgbClr val="0070C0"/>
                </a:solidFill>
                <a:latin typeface="Franklin Gothic Heavy" pitchFamily="34" charset="0"/>
              </a:rPr>
              <a:t>Other Fractures:</a:t>
            </a:r>
          </a:p>
          <a:p>
            <a:pPr eaLnBrk="1" hangingPunct="1">
              <a:lnSpc>
                <a:spcPct val="80000"/>
              </a:lnSpc>
              <a:spcBef>
                <a:spcPct val="0"/>
              </a:spcBef>
              <a:buFontTx/>
              <a:buNone/>
            </a:pPr>
            <a:r>
              <a:rPr lang="en-US" altLang="en-US" sz="2400">
                <a:solidFill>
                  <a:srgbClr val="0070C0"/>
                </a:solidFill>
                <a:latin typeface="Franklin Gothic Heavy" pitchFamily="34" charset="0"/>
              </a:rPr>
              <a:t>300,000+</a:t>
            </a:r>
          </a:p>
        </p:txBody>
      </p:sp>
      <p:sp>
        <p:nvSpPr>
          <p:cNvPr id="7175" name="Text Box 7"/>
          <p:cNvSpPr txBox="1">
            <a:spLocks noChangeArrowheads="1"/>
          </p:cNvSpPr>
          <p:nvPr/>
        </p:nvSpPr>
        <p:spPr bwMode="auto">
          <a:xfrm>
            <a:off x="1752600" y="6543675"/>
            <a:ext cx="502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marL="742950" indent="-285750" eaLnBrk="0" hangingPunct="0">
              <a:spcBef>
                <a:spcPct val="20000"/>
              </a:spcBef>
              <a:buChar char="–"/>
              <a:defRPr sz="2800">
                <a:solidFill>
                  <a:srgbClr val="FFFF99"/>
                </a:solidFill>
                <a:latin typeface="Times New Roman" pitchFamily="18" charset="0"/>
                <a:ea typeface="ＭＳ Ｐゴシック" pitchFamily="34" charset="-128"/>
              </a:defRPr>
            </a:lvl2pPr>
            <a:lvl3pPr marL="1143000" indent="-228600"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buFontTx/>
              <a:buNone/>
            </a:pPr>
            <a:r>
              <a:rPr lang="en-US" altLang="en-US" sz="1200">
                <a:solidFill>
                  <a:srgbClr val="4755B8"/>
                </a:solidFill>
                <a:latin typeface="Franklin Gothic Heavy" pitchFamily="34" charset="0"/>
              </a:rPr>
              <a:t>Source: National Osteoporosis Foundation, 2010</a:t>
            </a:r>
          </a:p>
        </p:txBody>
      </p:sp>
      <p:sp>
        <p:nvSpPr>
          <p:cNvPr id="121864" name="Text Box 8"/>
          <p:cNvSpPr txBox="1">
            <a:spLocks noChangeArrowheads="1"/>
          </p:cNvSpPr>
          <p:nvPr/>
        </p:nvSpPr>
        <p:spPr bwMode="auto">
          <a:xfrm>
            <a:off x="228600" y="152400"/>
            <a:ext cx="8839200" cy="615553"/>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37931725" indent="-37474525" eaLnBrk="0" hangingPunct="0">
              <a:defRPr sz="2400">
                <a:solidFill>
                  <a:schemeClr val="tx1"/>
                </a:solidFill>
                <a:latin typeface="Times New Roman" pitchFamily="18" charset="0"/>
                <a:ea typeface="ＭＳ Ｐゴシック" pitchFamily="34" charset="-128"/>
              </a:defRPr>
            </a:lvl2pPr>
            <a:lvl3pPr eaLnBrk="0" hangingPunct="0">
              <a:defRPr sz="2400">
                <a:solidFill>
                  <a:schemeClr val="tx1"/>
                </a:solidFill>
                <a:latin typeface="Times New Roman" pitchFamily="18" charset="0"/>
                <a:ea typeface="ＭＳ Ｐゴシック" pitchFamily="34" charset="-128"/>
              </a:defRPr>
            </a:lvl3pPr>
            <a:lvl4pPr eaLnBrk="0" hangingPunct="0">
              <a:defRPr sz="2400">
                <a:solidFill>
                  <a:schemeClr val="tx1"/>
                </a:solidFill>
                <a:latin typeface="Times New Roman" pitchFamily="18" charset="0"/>
                <a:ea typeface="ＭＳ Ｐゴシック" pitchFamily="34" charset="-128"/>
              </a:defRPr>
            </a:lvl4pPr>
            <a:lvl5pPr eaLnBrk="0" hangingPunct="0">
              <a:defRPr sz="2400">
                <a:solidFill>
                  <a:schemeClr val="tx1"/>
                </a:solidFill>
                <a:latin typeface="Times New Roman" pitchFamily="18" charset="0"/>
                <a:ea typeface="ＭＳ Ｐゴシック" pitchFamily="3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lnSpc>
                <a:spcPct val="85000"/>
              </a:lnSpc>
              <a:defRPr/>
            </a:pPr>
            <a:r>
              <a:rPr lang="en-US" altLang="en-US" sz="4000" dirty="0" smtClean="0">
                <a:solidFill>
                  <a:srgbClr val="FFFF00"/>
                </a:solidFill>
                <a:effectLst>
                  <a:outerShdw blurRad="38100" dist="38100" dir="2700000" algn="tl">
                    <a:srgbClr val="FFFFFF"/>
                  </a:outerShdw>
                </a:effectLst>
                <a:latin typeface="Franklin Gothic Heavy" pitchFamily="34" charset="0"/>
              </a:rPr>
              <a:t>Over 2 Million Fractures Annually</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ea typeface="ＭＳ Ｐゴシック" pitchFamily="34" charset="-128"/>
              </a:rPr>
              <a:t>Thank You</a:t>
            </a:r>
          </a:p>
        </p:txBody>
      </p:sp>
      <p:pic>
        <p:nvPicPr>
          <p:cNvPr id="64515" name="Picture 4" descr="stooped po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90788"/>
            <a:ext cx="3962400" cy="330835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5" descr="calcium.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3289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descr="vit d.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86200"/>
            <a:ext cx="358616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013502"/>
            <a:ext cx="4572000" cy="1938992"/>
          </a:xfrm>
          <a:prstGeom prst="rect">
            <a:avLst/>
          </a:prstGeom>
        </p:spPr>
        <p:txBody>
          <a:bodyPr>
            <a:spAutoFit/>
          </a:bodyPr>
          <a:lstStyle/>
          <a:p>
            <a:pPr algn="ctr"/>
            <a:r>
              <a:rPr lang="en-US" sz="4000" dirty="0"/>
              <a:t>For questions or comments, please send to ota@ota.org</a:t>
            </a:r>
            <a:endParaRPr lang="en-US" sz="4000" dirty="0"/>
          </a:p>
        </p:txBody>
      </p:sp>
    </p:spTree>
    <p:extLst>
      <p:ext uri="{BB962C8B-B14F-4D97-AF65-F5344CB8AC3E}">
        <p14:creationId xmlns:p14="http://schemas.microsoft.com/office/powerpoint/2010/main" val="14793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762000" y="173038"/>
            <a:ext cx="7732713" cy="914400"/>
          </a:xfrm>
        </p:spPr>
        <p:txBody>
          <a:bodyPr/>
          <a:lstStyle/>
          <a:p>
            <a:pPr algn="ctr" eaLnBrk="1" hangingPunct="1"/>
            <a:r>
              <a:rPr lang="en-US" altLang="en-US" sz="3600" cap="none" smtClean="0">
                <a:solidFill>
                  <a:srgbClr val="FFFF00"/>
                </a:solidFill>
                <a:ea typeface="ＭＳ Ｐゴシック" pitchFamily="34" charset="-128"/>
                <a:cs typeface="Arial" charset="0"/>
              </a:rPr>
              <a:t>WHAT SHOULD WE DO?</a:t>
            </a:r>
          </a:p>
        </p:txBody>
      </p:sp>
      <p:sp>
        <p:nvSpPr>
          <p:cNvPr id="9219" name="Rectangle 8"/>
          <p:cNvSpPr>
            <a:spLocks noChangeArrowheads="1"/>
          </p:cNvSpPr>
          <p:nvPr/>
        </p:nvSpPr>
        <p:spPr bwMode="auto">
          <a:xfrm>
            <a:off x="228600" y="1295400"/>
            <a:ext cx="91440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FFFF99"/>
                </a:solidFill>
                <a:latin typeface="Times New Roman" pitchFamily="18" charset="0"/>
                <a:ea typeface="ＭＳ Ｐゴシック" pitchFamily="34" charset="-128"/>
              </a:defRPr>
            </a:lvl1pPr>
            <a:lvl2pPr eaLnBrk="0" hangingPunct="0">
              <a:spcBef>
                <a:spcPct val="20000"/>
              </a:spcBef>
              <a:buChar char="–"/>
              <a:defRPr sz="2800">
                <a:solidFill>
                  <a:srgbClr val="FFFF99"/>
                </a:solidFill>
                <a:latin typeface="Times New Roman" pitchFamily="18" charset="0"/>
                <a:ea typeface="ＭＳ Ｐゴシック" pitchFamily="34" charset="-128"/>
              </a:defRPr>
            </a:lvl2pPr>
            <a:lvl3pPr marL="862013" eaLnBrk="0" hangingPunct="0">
              <a:spcBef>
                <a:spcPct val="20000"/>
              </a:spcBef>
              <a:buChar char="•"/>
              <a:defRPr sz="2400">
                <a:solidFill>
                  <a:srgbClr val="FFFF99"/>
                </a:solidFill>
                <a:latin typeface="Times New Roman" pitchFamily="18" charset="0"/>
                <a:ea typeface="ＭＳ Ｐゴシック" pitchFamily="34" charset="-128"/>
              </a:defRPr>
            </a:lvl3pPr>
            <a:lvl4pPr marL="1600200" indent="-228600" eaLnBrk="0" hangingPunct="0">
              <a:spcBef>
                <a:spcPct val="20000"/>
              </a:spcBef>
              <a:buChar char="–"/>
              <a:defRPr sz="2000">
                <a:solidFill>
                  <a:srgbClr val="FFFF99"/>
                </a:solidFill>
                <a:latin typeface="Times New Roman" pitchFamily="18" charset="0"/>
                <a:ea typeface="ＭＳ Ｐゴシック" pitchFamily="34" charset="-128"/>
              </a:defRPr>
            </a:lvl4pPr>
            <a:lvl5pPr marL="2057400" indent="-228600" eaLnBrk="0" hangingPunct="0">
              <a:spcBef>
                <a:spcPct val="20000"/>
              </a:spcBef>
              <a:buChar char="»"/>
              <a:defRPr sz="2000">
                <a:solidFill>
                  <a:srgbClr val="FFFF99"/>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rgbClr val="FFFF99"/>
                </a:solidFill>
                <a:latin typeface="Times New Roman" pitchFamily="18" charset="0"/>
                <a:ea typeface="ＭＳ Ｐゴシック" pitchFamily="34" charset="-128"/>
              </a:defRPr>
            </a:lvl9pPr>
          </a:lstStyle>
          <a:p>
            <a:pPr eaLnBrk="1" hangingPunct="1">
              <a:lnSpc>
                <a:spcPct val="80000"/>
              </a:lnSpc>
              <a:spcBef>
                <a:spcPct val="0"/>
              </a:spcBef>
            </a:pPr>
            <a:r>
              <a:rPr lang="en-US" altLang="en-US" sz="2700">
                <a:solidFill>
                  <a:schemeClr val="tx1"/>
                </a:solidFill>
                <a:cs typeface="Arial" charset="0"/>
              </a:rPr>
              <a:t> Sentinel event</a:t>
            </a:r>
          </a:p>
          <a:p>
            <a:pPr eaLnBrk="1" hangingPunct="1">
              <a:lnSpc>
                <a:spcPct val="80000"/>
              </a:lnSpc>
              <a:spcBef>
                <a:spcPct val="0"/>
              </a:spcBef>
            </a:pPr>
            <a:endParaRPr lang="en-US" altLang="en-US" sz="2700">
              <a:solidFill>
                <a:schemeClr val="tx1"/>
              </a:solidFill>
              <a:cs typeface="Arial" charset="0"/>
            </a:endParaRPr>
          </a:p>
          <a:p>
            <a:pPr eaLnBrk="1" hangingPunct="1">
              <a:lnSpc>
                <a:spcPct val="80000"/>
              </a:lnSpc>
              <a:spcBef>
                <a:spcPct val="0"/>
              </a:spcBef>
            </a:pPr>
            <a:r>
              <a:rPr lang="en-US" altLang="en-US" sz="2700">
                <a:solidFill>
                  <a:schemeClr val="tx1"/>
                </a:solidFill>
                <a:cs typeface="Arial" charset="0"/>
              </a:rPr>
              <a:t> Orthopaedists can help lead </a:t>
            </a:r>
            <a:br>
              <a:rPr lang="en-US" altLang="en-US" sz="2700">
                <a:solidFill>
                  <a:schemeClr val="tx1"/>
                </a:solidFill>
                <a:cs typeface="Arial" charset="0"/>
              </a:rPr>
            </a:br>
            <a:endParaRPr lang="en-US" altLang="en-US" sz="2700">
              <a:solidFill>
                <a:schemeClr val="tx1"/>
              </a:solidFill>
              <a:cs typeface="Arial" charset="0"/>
            </a:endParaRPr>
          </a:p>
          <a:p>
            <a:pPr lvl="1" eaLnBrk="1" hangingPunct="1">
              <a:spcBef>
                <a:spcPct val="0"/>
              </a:spcBef>
              <a:buClr>
                <a:schemeClr val="tx1"/>
              </a:buClr>
              <a:buFont typeface="Arial" charset="0"/>
              <a:buChar char="•"/>
            </a:pPr>
            <a:r>
              <a:rPr lang="en-US" altLang="en-US" sz="2400">
                <a:solidFill>
                  <a:srgbClr val="0000FF"/>
                </a:solidFill>
              </a:rPr>
              <a:t> </a:t>
            </a:r>
            <a:r>
              <a:rPr lang="en-US" altLang="en-US">
                <a:solidFill>
                  <a:schemeClr val="tx1"/>
                </a:solidFill>
              </a:rPr>
              <a:t>We touch every patient with a fragility fracture</a:t>
            </a:r>
          </a:p>
          <a:p>
            <a:pPr lvl="1" eaLnBrk="1" hangingPunct="1">
              <a:spcBef>
                <a:spcPct val="0"/>
              </a:spcBef>
              <a:buFont typeface="Arial" charset="0"/>
              <a:buChar char="•"/>
            </a:pPr>
            <a:r>
              <a:rPr lang="en-US" altLang="en-US">
                <a:solidFill>
                  <a:schemeClr val="tx1"/>
                </a:solidFill>
              </a:rPr>
              <a:t>  At the very least, we should be part of the solution!</a:t>
            </a:r>
          </a:p>
          <a:p>
            <a:pPr lvl="1" eaLnBrk="1" hangingPunct="1">
              <a:spcBef>
                <a:spcPct val="0"/>
              </a:spcBef>
              <a:buFont typeface="Arial" charset="0"/>
              <a:buChar char="•"/>
            </a:pPr>
            <a:endParaRPr lang="en-US" altLang="en-US">
              <a:solidFill>
                <a:schemeClr val="bg1"/>
              </a:solidFill>
            </a:endParaRPr>
          </a:p>
          <a:p>
            <a:pPr eaLnBrk="1" hangingPunct="1">
              <a:lnSpc>
                <a:spcPct val="80000"/>
              </a:lnSpc>
              <a:spcBef>
                <a:spcPct val="0"/>
              </a:spcBef>
              <a:buFontTx/>
              <a:buNone/>
            </a:pPr>
            <a:endParaRPr lang="en-US" altLang="en-US" sz="2700">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a:p>
            <a:pPr lvl="2" eaLnBrk="1" hangingPunct="1">
              <a:lnSpc>
                <a:spcPct val="80000"/>
              </a:lnSpc>
              <a:spcBef>
                <a:spcPct val="0"/>
              </a:spcBef>
              <a:buFontTx/>
              <a:buNone/>
            </a:pPr>
            <a:endParaRPr lang="en-US" altLang="en-US">
              <a:solidFill>
                <a:schemeClr val="tx1"/>
              </a:solidFill>
              <a:cs typeface="Arial" charset="0"/>
            </a:endParaRPr>
          </a:p>
        </p:txBody>
      </p:sp>
      <p:pic>
        <p:nvPicPr>
          <p:cNvPr id="9220" name="Picture 3" descr="fracture risk.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810000"/>
            <a:ext cx="22098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152400"/>
            <a:ext cx="8001000" cy="1162050"/>
          </a:xfrm>
        </p:spPr>
        <p:txBody>
          <a:bodyPr/>
          <a:lstStyle/>
          <a:p>
            <a:pPr algn="ctr"/>
            <a:r>
              <a:rPr lang="en-US" altLang="en-US" sz="4000" smtClean="0">
                <a:ea typeface="ＭＳ Ｐゴシック" pitchFamily="34" charset="-128"/>
              </a:rPr>
              <a:t>Treatment Works!</a:t>
            </a:r>
          </a:p>
        </p:txBody>
      </p:sp>
      <p:sp>
        <p:nvSpPr>
          <p:cNvPr id="10243" name="Text Placeholder 7"/>
          <p:cNvSpPr>
            <a:spLocks noGrp="1"/>
          </p:cNvSpPr>
          <p:nvPr>
            <p:ph type="body" sz="half" idx="2"/>
          </p:nvPr>
        </p:nvSpPr>
        <p:spPr>
          <a:xfrm>
            <a:off x="381000" y="1676400"/>
            <a:ext cx="8305800" cy="3992563"/>
          </a:xfrm>
        </p:spPr>
        <p:txBody>
          <a:bodyPr/>
          <a:lstStyle/>
          <a:p>
            <a:r>
              <a:rPr lang="en-US" altLang="en-US" sz="2800" smtClean="0">
                <a:ea typeface="ＭＳ Ｐゴシック" pitchFamily="34" charset="-128"/>
              </a:rPr>
              <a:t>Kaiser Permanente – Southern CA Osteoporosis Treatment &amp;  Fracture Prevention</a:t>
            </a:r>
          </a:p>
          <a:p>
            <a:pPr lvl="1"/>
            <a:r>
              <a:rPr lang="en-US" altLang="en-US" sz="2800" smtClean="0">
                <a:solidFill>
                  <a:srgbClr val="FFFF00"/>
                </a:solidFill>
                <a:ea typeface="ＭＳ Ｐゴシック" pitchFamily="34" charset="-128"/>
              </a:rPr>
              <a:t>= Savings of $50 Million/5 years</a:t>
            </a:r>
          </a:p>
          <a:p>
            <a:pPr lvl="1"/>
            <a:r>
              <a:rPr lang="en-US" altLang="en-US" sz="4000" smtClean="0">
                <a:solidFill>
                  <a:srgbClr val="FF0000"/>
                </a:solidFill>
                <a:ea typeface="ＭＳ Ｐゴシック" pitchFamily="34" charset="-128"/>
              </a:rPr>
              <a:t>Risk reduction </a:t>
            </a:r>
            <a:r>
              <a:rPr lang="en-US" altLang="en-US" sz="2800" smtClean="0">
                <a:ea typeface="ＭＳ Ｐゴシック" pitchFamily="34" charset="-128"/>
              </a:rPr>
              <a:t>for secondary fractures 3-7 fold with treatment</a:t>
            </a:r>
          </a:p>
        </p:txBody>
      </p:sp>
      <p:pic>
        <p:nvPicPr>
          <p:cNvPr id="10244" name="Picture 5" descr="2womenwalkers-healthEd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363663" cy="14478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3" descr="fracture risk.tif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962400"/>
            <a:ext cx="22098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descr="fracture risk.tif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4953000"/>
            <a:ext cx="6873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a:off x="5867400" y="5181600"/>
            <a:ext cx="1600200" cy="484188"/>
          </a:xfrm>
          <a:prstGeom prst="rightArrow">
            <a:avLst>
              <a:gd name="adj1" fmla="val 50000"/>
              <a:gd name="adj2" fmla="val 50002"/>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ＭＳ Ｐゴシック" pitchFamily="34" charset="-128"/>
              </a:defRPr>
            </a:lvl1pPr>
            <a:lvl2pPr marL="37931725" indent="-37474525" eaLnBrk="0" hangingPunct="0">
              <a:defRPr sz="2400">
                <a:solidFill>
                  <a:schemeClr val="tx1"/>
                </a:solidFill>
                <a:latin typeface="Times New Roman" pitchFamily="18" charset="0"/>
                <a:ea typeface="ＭＳ Ｐゴシック" pitchFamily="34" charset="-128"/>
              </a:defRPr>
            </a:lvl2pPr>
            <a:lvl3pPr eaLnBrk="0" hangingPunct="0">
              <a:defRPr sz="2400">
                <a:solidFill>
                  <a:schemeClr val="tx1"/>
                </a:solidFill>
                <a:latin typeface="Times New Roman" pitchFamily="18" charset="0"/>
                <a:ea typeface="ＭＳ Ｐゴシック" pitchFamily="34" charset="-128"/>
              </a:defRPr>
            </a:lvl3pPr>
            <a:lvl4pPr eaLnBrk="0" hangingPunct="0">
              <a:defRPr sz="2400">
                <a:solidFill>
                  <a:schemeClr val="tx1"/>
                </a:solidFill>
                <a:latin typeface="Times New Roman" pitchFamily="18" charset="0"/>
                <a:ea typeface="ＭＳ Ｐゴシック" pitchFamily="34" charset="-128"/>
              </a:defRPr>
            </a:lvl4pPr>
            <a:lvl5pPr eaLnBrk="0" hangingPunct="0">
              <a:defRPr sz="2400">
                <a:solidFill>
                  <a:schemeClr val="tx1"/>
                </a:solidFill>
                <a:latin typeface="Times New Roman" pitchFamily="18" charset="0"/>
                <a:ea typeface="ＭＳ Ｐゴシック" pitchFamily="3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1143000"/>
          </a:xfrm>
        </p:spPr>
        <p:txBody>
          <a:bodyPr/>
          <a:lstStyle/>
          <a:p>
            <a:r>
              <a:rPr lang="en-US" altLang="en-US" smtClean="0">
                <a:ea typeface="ＭＳ Ｐゴシック" pitchFamily="34" charset="-128"/>
              </a:rPr>
              <a:t>DEXA - 1986</a:t>
            </a:r>
          </a:p>
        </p:txBody>
      </p:sp>
      <p:sp>
        <p:nvSpPr>
          <p:cNvPr id="11267" name="Content Placeholder 5"/>
          <p:cNvSpPr>
            <a:spLocks noGrp="1"/>
          </p:cNvSpPr>
          <p:nvPr>
            <p:ph sz="half" idx="2"/>
          </p:nvPr>
        </p:nvSpPr>
        <p:spPr/>
        <p:txBody>
          <a:bodyPr/>
          <a:lstStyle/>
          <a:p>
            <a:r>
              <a:rPr lang="en-US" altLang="en-US" smtClean="0">
                <a:ea typeface="ＭＳ Ｐゴシック" pitchFamily="34" charset="-128"/>
              </a:rPr>
              <a:t>Bone Mineral Densitometry became clinical tool for bone mass around 1986</a:t>
            </a:r>
          </a:p>
          <a:p>
            <a:endParaRPr lang="en-US" altLang="en-US" smtClean="0">
              <a:ea typeface="ＭＳ Ｐゴシック" pitchFamily="34" charset="-128"/>
            </a:endParaRPr>
          </a:p>
          <a:p>
            <a:r>
              <a:rPr lang="en-US" altLang="en-US" smtClean="0">
                <a:ea typeface="ＭＳ Ｐゴシック" pitchFamily="34" charset="-128"/>
              </a:rPr>
              <a:t>Safe, accurate, precise ,normative population, databases, correlates with fracture risk</a:t>
            </a:r>
          </a:p>
        </p:txBody>
      </p:sp>
      <p:pic>
        <p:nvPicPr>
          <p:cNvPr id="11268" name="Content Placeholder 7" descr="dexa image.tiff"/>
          <p:cNvPicPr>
            <a:picLocks noGrp="1" noChangeAspect="1"/>
          </p:cNvPicPr>
          <p:nvPr>
            <p:ph sz="half" idx="1"/>
          </p:nvPr>
        </p:nvPicPr>
        <p:blipFill>
          <a:blip r:embed="rId2">
            <a:extLst>
              <a:ext uri="{28A0092B-C50C-407E-A947-70E740481C1C}">
                <a14:useLocalDpi xmlns:a14="http://schemas.microsoft.com/office/drawing/2010/main" val="0"/>
              </a:ext>
            </a:extLst>
          </a:blip>
          <a:srcRect l="505" r="505"/>
          <a:stretch>
            <a:fillRect/>
          </a:stretch>
        </p:blipFill>
        <p:spPr>
          <a:xfrm>
            <a:off x="1143000" y="2438400"/>
            <a:ext cx="2209800" cy="33147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ter template">
  <a:themeElements>
    <a:clrScheme name="mast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master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A:\master template.ppt</Template>
  <TotalTime>3841</TotalTime>
  <Words>2342</Words>
  <Application>Microsoft Office PowerPoint</Application>
  <PresentationFormat>On-screen Show (4:3)</PresentationFormat>
  <Paragraphs>406</Paragraphs>
  <Slides>61</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master template</vt:lpstr>
      <vt:lpstr>Chart</vt:lpstr>
      <vt:lpstr>Photo Editor Photo</vt:lpstr>
      <vt:lpstr>    Bone Health Management   uii</vt:lpstr>
      <vt:lpstr>My disclosures –Editorial boards JOT, JBJS; Reviewer JBJS, JOT, JAAOS, JBJS Connector; Consultant for Zimmer, Lilly; ABOS Part 2 Examiner; Steering Committee Chair for Own the Bone; Research support from Department of Defense, CIHR, NIH, AONA, OTA Department has received funds for educational support from Smith &amp; Nephew, Zimmer, Synthes, Stryker   </vt:lpstr>
      <vt:lpstr>Objectives </vt:lpstr>
      <vt:lpstr>Does this patient have osteoporosis?</vt:lpstr>
      <vt:lpstr>FRAGILITY FRACTURES: A HUGE PUBLIC HEALTH ISSUE</vt:lpstr>
      <vt:lpstr>PowerPoint Presentation</vt:lpstr>
      <vt:lpstr>WHAT SHOULD WE DO?</vt:lpstr>
      <vt:lpstr>Treatment Works!</vt:lpstr>
      <vt:lpstr>DEXA - 1986</vt:lpstr>
      <vt:lpstr>Why Have a DEXA?</vt:lpstr>
      <vt:lpstr>Bone Densitometry (DEXA) – </vt:lpstr>
      <vt:lpstr>WHO Classification T-score</vt:lpstr>
      <vt:lpstr> Defining Osteoporosis </vt:lpstr>
      <vt:lpstr>DEXA – Screening Indications (NOF 2014 Position Statement)</vt:lpstr>
      <vt:lpstr>When to Order DEXA if has Fragility Fracture? </vt:lpstr>
      <vt:lpstr>DEXA Post Fracture Uses </vt:lpstr>
      <vt:lpstr>DEXA variability</vt:lpstr>
      <vt:lpstr>Largest Growing Group</vt:lpstr>
      <vt:lpstr>DEXA First?</vt:lpstr>
      <vt:lpstr> Fracture Risk Assessment Tool (FRAX)</vt:lpstr>
      <vt:lpstr>PowerPoint Presentation</vt:lpstr>
      <vt:lpstr>FRAX – What Does It Tell Us?</vt:lpstr>
      <vt:lpstr>FRAX – What Does It Tell Us?</vt:lpstr>
      <vt:lpstr>Risk Factors/Secondary Causes</vt:lpstr>
      <vt:lpstr>Risk Factors - History </vt:lpstr>
      <vt:lpstr>Risk Factors – Family History</vt:lpstr>
      <vt:lpstr>Risk Factors - Sex</vt:lpstr>
      <vt:lpstr>Men &amp; Osteoporosis</vt:lpstr>
      <vt:lpstr>Men &amp; Osteoporosis</vt:lpstr>
      <vt:lpstr>Risk Factors -</vt:lpstr>
      <vt:lpstr>Risk Factors - Ethnicity</vt:lpstr>
      <vt:lpstr>Risk Factors:  Ethnicity</vt:lpstr>
      <vt:lpstr>Risk Factors:  Ethnicity</vt:lpstr>
      <vt:lpstr>Risk Factors:  Ethnicity</vt:lpstr>
      <vt:lpstr>Risk Factors:  Ethnicity</vt:lpstr>
      <vt:lpstr>PowerPoint Presentation</vt:lpstr>
      <vt:lpstr>Risk Factors  (Secondary Causes)</vt:lpstr>
      <vt:lpstr>Other Risk Factors/Secondary Causes</vt:lpstr>
      <vt:lpstr>Medications: Risk Factors</vt:lpstr>
      <vt:lpstr>Prevention: Identify Modifiable Risk Factors</vt:lpstr>
      <vt:lpstr>PowerPoint Presentation</vt:lpstr>
      <vt:lpstr>FRAX and DEXA</vt:lpstr>
      <vt:lpstr>Labs - NQF Recommendations</vt:lpstr>
      <vt:lpstr>Labs - Others</vt:lpstr>
      <vt:lpstr>Drug Treatment</vt:lpstr>
      <vt:lpstr> Problem - Treatment!</vt:lpstr>
      <vt:lpstr>Vitamin D and Calcium Supplementation</vt:lpstr>
      <vt:lpstr>Vitamin D</vt:lpstr>
      <vt:lpstr>Calcium</vt:lpstr>
      <vt:lpstr>Bisphosphonates </vt:lpstr>
      <vt:lpstr>Too Much of A Good Thing?</vt:lpstr>
      <vt:lpstr>Who is at Risk?</vt:lpstr>
      <vt:lpstr>Recommendations – Weak!</vt:lpstr>
      <vt:lpstr>DBL       </vt:lpstr>
      <vt:lpstr>Medical Recommendations</vt:lpstr>
      <vt:lpstr> TEN IMPORTANT MEASURES TO ACHIEVE SUCCESS</vt:lpstr>
      <vt:lpstr>What is Our Role?</vt:lpstr>
      <vt:lpstr>Summary - What is Our Role?</vt:lpstr>
      <vt:lpstr>Summary</vt:lpstr>
      <vt:lpstr>Thank You</vt:lpstr>
      <vt:lpstr>PowerPoint Presentation</vt:lpstr>
    </vt:vector>
  </TitlesOfParts>
  <Company>BAMC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Management and Decision Making in the Treatment of Polytrauma Patients with Head Injuries</dc:title>
  <dc:creator>BAMC</dc:creator>
  <cp:lastModifiedBy>stonis</cp:lastModifiedBy>
  <cp:revision>50</cp:revision>
  <cp:lastPrinted>2000-10-11T02:51:10Z</cp:lastPrinted>
  <dcterms:created xsi:type="dcterms:W3CDTF">2000-08-14T04:32:08Z</dcterms:created>
  <dcterms:modified xsi:type="dcterms:W3CDTF">2016-06-24T19:25:03Z</dcterms:modified>
</cp:coreProperties>
</file>