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306" r:id="rId2"/>
    <p:sldId id="258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98" r:id="rId29"/>
    <p:sldId id="299" r:id="rId30"/>
    <p:sldId id="300" r:id="rId31"/>
    <p:sldId id="301" r:id="rId32"/>
    <p:sldId id="302" r:id="rId33"/>
    <p:sldId id="303" r:id="rId34"/>
    <p:sldId id="267" r:id="rId35"/>
    <p:sldId id="268" r:id="rId36"/>
    <p:sldId id="269" r:id="rId37"/>
    <p:sldId id="304" r:id="rId38"/>
    <p:sldId id="270" r:id="rId39"/>
    <p:sldId id="271" r:id="rId40"/>
    <p:sldId id="272" r:id="rId41"/>
    <p:sldId id="273" r:id="rId42"/>
    <p:sldId id="274" r:id="rId43"/>
    <p:sldId id="275" r:id="rId44"/>
    <p:sldId id="276" r:id="rId45"/>
    <p:sldId id="277" r:id="rId46"/>
    <p:sldId id="30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293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FABB2-F43C-41C7-AD34-380266EC40EE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16F20-4137-4A4D-B5D2-2A8960A73C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96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3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2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2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431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0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2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66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354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980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pic>
        <p:nvPicPr>
          <p:cNvPr id="1028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nk.springer.com/journal/198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91465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Epidemiology</a:t>
            </a:r>
            <a:r>
              <a:rPr lang="en-US" dirty="0">
                <a:solidFill>
                  <a:srgbClr val="FFFF00"/>
                </a:solidFill>
              </a:rPr>
              <a:t>, Diagnosis, Prevention and Management of Osteoporotic </a:t>
            </a:r>
            <a:r>
              <a:rPr lang="en-US" dirty="0" smtClean="0">
                <a:solidFill>
                  <a:srgbClr val="FFFF00"/>
                </a:solidFill>
              </a:rPr>
              <a:t>Fractures</a:t>
            </a:r>
            <a:r>
              <a:rPr lang="en-US" sz="4900" dirty="0" smtClean="0">
                <a:solidFill>
                  <a:srgbClr val="FFFF00"/>
                </a:solidFill>
              </a:rPr>
              <a:t/>
            </a:r>
            <a:br>
              <a:rPr lang="en-US" sz="4900" dirty="0" smtClean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dirty="0">
                <a:ln w="12700">
                  <a:noFill/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Hassan R. Mir, MD, MBA, </a:t>
            </a:r>
            <a:r>
              <a:rPr lang="en-US" sz="2900" dirty="0" err="1">
                <a:ln w="12700">
                  <a:noFill/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FACS</a:t>
            </a:r>
            <a:r>
              <a:rPr lang="en-US" sz="2900" dirty="0">
                <a:ln w="12700">
                  <a:noFill/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/>
            </a:r>
            <a:br>
              <a:rPr lang="en-US" sz="2900" dirty="0">
                <a:ln w="12700">
                  <a:noFill/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</a:br>
            <a:r>
              <a:rPr lang="en-US" sz="2900" dirty="0">
                <a:ln w="12700">
                  <a:noFill/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Associate Professor</a:t>
            </a:r>
            <a:br>
              <a:rPr lang="en-US" sz="2900" dirty="0">
                <a:ln w="12700">
                  <a:noFill/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z="2400" b="1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34" charset="-128"/>
            </a:endParaRPr>
          </a:p>
          <a:p>
            <a:r>
              <a:rPr lang="en-US" altLang="en-US" sz="2400" b="1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Created </a:t>
            </a:r>
            <a:r>
              <a:rPr lang="en-US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March 2004; </a:t>
            </a:r>
            <a:r>
              <a:rPr lang="en-US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Kenneth </a:t>
            </a:r>
            <a:r>
              <a:rPr lang="en-US" alt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Egol</a:t>
            </a:r>
            <a:r>
              <a:rPr lang="en-US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, MD</a:t>
            </a:r>
          </a:p>
          <a:p>
            <a:r>
              <a:rPr lang="en-US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Revised </a:t>
            </a:r>
            <a:r>
              <a:rPr lang="en-US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February </a:t>
            </a:r>
            <a:r>
              <a:rPr lang="en-US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2010; Revised May 2015</a:t>
            </a:r>
            <a:endParaRPr lang="en-US" altLang="en-US" sz="2400" b="1" dirty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34" charset="-128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1954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Cardiac Testing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23950"/>
            <a:ext cx="4335463" cy="2076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3475037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253 Patients</a:t>
            </a:r>
          </a:p>
          <a:p>
            <a:pPr lvl="1" eaLnBrk="1" hangingPunct="1">
              <a:defRPr/>
            </a:pPr>
            <a:r>
              <a:rPr lang="en-US" dirty="0" smtClean="0"/>
              <a:t>35 (15%) had </a:t>
            </a:r>
            <a:r>
              <a:rPr lang="en-US" dirty="0" err="1" smtClean="0"/>
              <a:t>Preop</a:t>
            </a:r>
            <a:r>
              <a:rPr lang="en-US" dirty="0" smtClean="0"/>
              <a:t> Cardiac Testing </a:t>
            </a:r>
          </a:p>
          <a:p>
            <a:pPr lvl="2" eaLnBrk="1" hangingPunct="1">
              <a:defRPr/>
            </a:pPr>
            <a:r>
              <a:rPr lang="en-US" dirty="0" smtClean="0"/>
              <a:t>Stress Thallium or Echo</a:t>
            </a:r>
          </a:p>
          <a:p>
            <a:pPr lvl="2" eaLnBrk="1" hangingPunct="1">
              <a:defRPr/>
            </a:pPr>
            <a:r>
              <a:rPr lang="en-US" dirty="0" smtClean="0"/>
              <a:t>Testing Due to New </a:t>
            </a:r>
            <a:r>
              <a:rPr lang="en-US" dirty="0" err="1" smtClean="0"/>
              <a:t>Dx</a:t>
            </a:r>
            <a:r>
              <a:rPr lang="en-US" dirty="0" smtClean="0"/>
              <a:t> (EKG, CHF) in 16</a:t>
            </a:r>
            <a:r>
              <a:rPr lang="en-US" dirty="0"/>
              <a:t> </a:t>
            </a:r>
            <a:r>
              <a:rPr lang="en-US" dirty="0" smtClean="0"/>
              <a:t>Patients 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504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Cardiac Testing</a:t>
            </a:r>
          </a:p>
        </p:txBody>
      </p:sp>
      <p:sp>
        <p:nvSpPr>
          <p:cNvPr id="13315" name="Rectangle 3"/>
          <p:cNvSpPr txBox="1">
            <a:spLocks noChangeArrowheads="1"/>
          </p:cNvSpPr>
          <p:nvPr/>
        </p:nvSpPr>
        <p:spPr bwMode="auto">
          <a:xfrm>
            <a:off x="152400" y="1047750"/>
            <a:ext cx="9220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altLang="en-US" dirty="0"/>
              <a:t>Conclusions</a:t>
            </a:r>
          </a:p>
          <a:p>
            <a:pPr lvl="1" eaLnBrk="1" hangingPunct="1"/>
            <a:r>
              <a:rPr lang="en-US" altLang="en-US" dirty="0" err="1"/>
              <a:t>Preop</a:t>
            </a:r>
            <a:r>
              <a:rPr lang="en-US" altLang="en-US" dirty="0"/>
              <a:t> Cardiac Testing </a:t>
            </a:r>
          </a:p>
          <a:p>
            <a:pPr lvl="2" eaLnBrk="1" hangingPunct="1"/>
            <a:r>
              <a:rPr lang="en-US" altLang="en-US" dirty="0"/>
              <a:t>In 48% Did Not Lead to New Medical </a:t>
            </a:r>
            <a:r>
              <a:rPr lang="en-US" altLang="en-US" dirty="0" err="1"/>
              <a:t>Tx</a:t>
            </a:r>
            <a:r>
              <a:rPr lang="en-US" altLang="en-US" dirty="0"/>
              <a:t>. </a:t>
            </a:r>
          </a:p>
          <a:p>
            <a:pPr lvl="2" eaLnBrk="1" hangingPunct="1"/>
            <a:r>
              <a:rPr lang="en-US" altLang="en-US" dirty="0"/>
              <a:t>In 52%, Recommendations were only made for Medical Management of Previously Known Cardiac Disease. </a:t>
            </a:r>
          </a:p>
          <a:p>
            <a:pPr lvl="2" eaLnBrk="1" hangingPunct="1"/>
            <a:r>
              <a:rPr lang="en-US" altLang="en-US" dirty="0"/>
              <a:t>No changes in Perioperative Orthopaedic or Medical Management </a:t>
            </a:r>
          </a:p>
          <a:p>
            <a:pPr lvl="2" eaLnBrk="1" hangingPunct="1"/>
            <a:r>
              <a:rPr lang="en-US" altLang="en-US" dirty="0"/>
              <a:t>Significant Delay to Surgery. (3.3 vs 1.9 days, p&lt;0.001) </a:t>
            </a:r>
          </a:p>
          <a:p>
            <a:pPr lvl="2" eaLnBrk="1" hangingPunct="1"/>
            <a:endParaRPr lang="en-US" altLang="en-US" dirty="0"/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altLang="en-US" dirty="0"/>
              <a:t>Extrapolated to 250,000 US Annual Hip </a:t>
            </a:r>
            <a:r>
              <a:rPr lang="en-US" altLang="en-US" dirty="0" err="1"/>
              <a:t>Fxs</a:t>
            </a:r>
            <a:endParaRPr lang="en-US" altLang="en-US" dirty="0"/>
          </a:p>
          <a:p>
            <a:pPr lvl="1" eaLnBrk="1" hangingPunct="1"/>
            <a:r>
              <a:rPr lang="en-US" altLang="en-US" dirty="0" err="1"/>
              <a:t>Preop</a:t>
            </a:r>
            <a:r>
              <a:rPr lang="en-US" altLang="en-US" dirty="0"/>
              <a:t> Cardiac Testing of 15% Would Cost nearly $47,000,000 annually. </a:t>
            </a:r>
          </a:p>
        </p:txBody>
      </p:sp>
    </p:spTree>
    <p:extLst>
      <p:ext uri="{BB962C8B-B14F-4D97-AF65-F5344CB8AC3E}">
        <p14:creationId xmlns:p14="http://schemas.microsoft.com/office/powerpoint/2010/main" val="122505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ASA Classification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437604"/>
              </p:ext>
            </p:extLst>
          </p:nvPr>
        </p:nvGraphicFramePr>
        <p:xfrm>
          <a:off x="1524000" y="1397000"/>
          <a:ext cx="6400800" cy="4592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400"/>
                <a:gridCol w="4724400"/>
              </a:tblGrid>
              <a:tr h="508000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 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 healthy</a:t>
                      </a:r>
                      <a:r>
                        <a:rPr lang="en-US" baseline="0" dirty="0" smtClean="0"/>
                        <a:t> patient</a:t>
                      </a:r>
                      <a:endParaRPr lang="en-US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Patient</a:t>
                      </a:r>
                      <a:r>
                        <a:rPr lang="en-US" baseline="0" dirty="0" smtClean="0"/>
                        <a:t> with mild systemic disease</a:t>
                      </a:r>
                      <a:endParaRPr lang="en-US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Patient with severe systemic disease that is limiting but not incapacitating</a:t>
                      </a:r>
                      <a:endParaRPr lang="en-US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Patient with incapacitating disease which is a constant threat to life</a:t>
                      </a:r>
                      <a:endParaRPr lang="en-US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Moribund patient not expected to live more than 24 hours</a:t>
                      </a:r>
                      <a:endParaRPr lang="en-US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declared brain-dead patient whose organs are being removed for donor purposes</a:t>
                      </a:r>
                      <a:endParaRPr lang="en-US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*Add E for emergency</a:t>
                      </a:r>
                      <a:r>
                        <a:rPr lang="en-US" baseline="0" dirty="0" smtClean="0"/>
                        <a:t> procedures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5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ASA Score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573338" y="2179637"/>
            <a:ext cx="3217862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ASA     Survival</a:t>
            </a:r>
          </a:p>
          <a:p>
            <a:pPr lvl="1" eaLnBrk="1" hangingPunct="1">
              <a:defRPr/>
            </a:pPr>
            <a:r>
              <a:rPr lang="en-US" dirty="0" smtClean="0"/>
              <a:t>Class 1 – 8.5y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Class 2 – 5.6y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Class 3 – 3.5y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Class 4 – 1.6y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15364" name="Right Arrow 2"/>
          <p:cNvSpPr>
            <a:spLocks noChangeArrowheads="1"/>
          </p:cNvSpPr>
          <p:nvPr/>
        </p:nvSpPr>
        <p:spPr bwMode="auto">
          <a:xfrm>
            <a:off x="3733800" y="2332037"/>
            <a:ext cx="304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 Black" pitchFamily="34" charset="0"/>
            </a:endParaRPr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4478338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7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ASA Score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0178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ASA    LOS</a:t>
            </a:r>
          </a:p>
          <a:p>
            <a:pPr lvl="1" eaLnBrk="1" hangingPunct="1"/>
            <a:r>
              <a:rPr lang="en-US" altLang="en-US" dirty="0" smtClean="0"/>
              <a:t>     1 ASA :      2.053 Days</a:t>
            </a:r>
          </a:p>
          <a:p>
            <a:pPr lvl="1"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ASA    Cost</a:t>
            </a:r>
          </a:p>
          <a:p>
            <a:pPr lvl="1" eaLnBrk="1" hangingPunct="1"/>
            <a:r>
              <a:rPr lang="en-US" altLang="en-US" dirty="0" smtClean="0"/>
              <a:t>      1 ASA :      $9300</a:t>
            </a:r>
          </a:p>
        </p:txBody>
      </p:sp>
      <p:sp>
        <p:nvSpPr>
          <p:cNvPr id="16388" name="Right Arrow 2"/>
          <p:cNvSpPr>
            <a:spLocks noChangeArrowheads="1"/>
          </p:cNvSpPr>
          <p:nvPr/>
        </p:nvSpPr>
        <p:spPr bwMode="auto">
          <a:xfrm>
            <a:off x="1295400" y="3170238"/>
            <a:ext cx="304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 Black" pitchFamily="34" charset="0"/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70238"/>
            <a:ext cx="3938588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70438"/>
            <a:ext cx="3238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3703638"/>
            <a:ext cx="341312" cy="3238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7" y="3703638"/>
            <a:ext cx="341313" cy="3238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5303838"/>
            <a:ext cx="3413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7" y="5303838"/>
            <a:ext cx="3413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5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39812"/>
            <a:ext cx="5459413" cy="1684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6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2724150"/>
            <a:ext cx="3571875" cy="17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97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Patients on Anticoagulation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ASA/Plavix</a:t>
            </a:r>
          </a:p>
          <a:p>
            <a:pPr lvl="1" eaLnBrk="1" hangingPunct="1">
              <a:defRPr/>
            </a:pPr>
            <a:r>
              <a:rPr lang="en-US" dirty="0" smtClean="0"/>
              <a:t>Ok to Operate with 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Delay</a:t>
            </a:r>
            <a:r>
              <a:rPr lang="en-US" dirty="0" smtClean="0"/>
              <a:t>	</a:t>
            </a:r>
          </a:p>
          <a:p>
            <a:pPr lvl="2" eaLnBrk="1" hangingPunct="1">
              <a:defRPr/>
            </a:pPr>
            <a:endParaRPr lang="en-US" sz="1400" dirty="0" smtClean="0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330450"/>
            <a:ext cx="5762625" cy="155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2673350"/>
            <a:ext cx="3200400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68775"/>
            <a:ext cx="4972050" cy="238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968875"/>
            <a:ext cx="108585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99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Patients on Anticoagulation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Coumadin</a:t>
            </a:r>
          </a:p>
          <a:p>
            <a:pPr lvl="1" eaLnBrk="1" hangingPunct="1">
              <a:defRPr/>
            </a:pPr>
            <a:r>
              <a:rPr lang="en-US" dirty="0" smtClean="0"/>
              <a:t>IV </a:t>
            </a:r>
            <a:r>
              <a:rPr lang="en-US" dirty="0" err="1" smtClean="0"/>
              <a:t>Vit</a:t>
            </a:r>
            <a:r>
              <a:rPr lang="en-US" dirty="0" smtClean="0"/>
              <a:t> K </a:t>
            </a:r>
            <a:r>
              <a:rPr lang="en-US" dirty="0" err="1" smtClean="0"/>
              <a:t>vs</a:t>
            </a:r>
            <a:r>
              <a:rPr lang="en-US" dirty="0" smtClean="0"/>
              <a:t> FFP </a:t>
            </a:r>
          </a:p>
          <a:p>
            <a:pPr lvl="2" eaLnBrk="1" hangingPunct="1">
              <a:defRPr/>
            </a:pPr>
            <a:r>
              <a:rPr lang="en-US" dirty="0" smtClean="0"/>
              <a:t>Depends on Comorbidities and Response</a:t>
            </a:r>
          </a:p>
          <a:p>
            <a:pPr lvl="1" eaLnBrk="1" hangingPunct="1">
              <a:defRPr/>
            </a:pPr>
            <a:r>
              <a:rPr lang="en-US" dirty="0" smtClean="0"/>
              <a:t>May need bridging with LMWH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3200400"/>
            <a:ext cx="2194633" cy="345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Patients on Anticoagulation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Thrombin Inhibitor</a:t>
            </a:r>
          </a:p>
          <a:p>
            <a:pPr lvl="1" eaLnBrk="1" hangingPunct="1">
              <a:defRPr/>
            </a:pPr>
            <a:r>
              <a:rPr lang="en-US" dirty="0" err="1" smtClean="0"/>
              <a:t>Dabigatran</a:t>
            </a:r>
            <a:endParaRPr lang="en-US" dirty="0" smtClean="0"/>
          </a:p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Inhibitors</a:t>
            </a:r>
          </a:p>
          <a:p>
            <a:pPr lvl="1" eaLnBrk="1" hangingPunct="1">
              <a:defRPr/>
            </a:pPr>
            <a:r>
              <a:rPr lang="en-US" dirty="0" err="1" smtClean="0"/>
              <a:t>Rivaroxaban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err="1" smtClean="0"/>
              <a:t>Apixaban</a:t>
            </a:r>
            <a:endParaRPr lang="en-US" dirty="0" smtClean="0"/>
          </a:p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 to Monitor/Reverse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r>
              <a:rPr lang="en-US" dirty="0" smtClean="0"/>
              <a:t>Currents Tests are Surrogates Only</a:t>
            </a:r>
          </a:p>
          <a:p>
            <a:pPr lvl="1" eaLnBrk="1" hangingPunct="1">
              <a:defRPr/>
            </a:pPr>
            <a:r>
              <a:rPr lang="en-US" dirty="0" smtClean="0"/>
              <a:t>No Antidotes</a:t>
            </a:r>
          </a:p>
          <a:p>
            <a:pPr lvl="1" eaLnBrk="1" hangingPunct="1">
              <a:defRPr/>
            </a:pPr>
            <a:r>
              <a:rPr lang="en-US" dirty="0" smtClean="0"/>
              <a:t>Highly Variable Strategies </a:t>
            </a:r>
          </a:p>
          <a:p>
            <a:pPr lvl="2" eaLnBrk="1" hangingPunct="1">
              <a:defRPr/>
            </a:pPr>
            <a:r>
              <a:rPr lang="en-US" dirty="0" smtClean="0"/>
              <a:t>Currently Wait Out (48-72 Hrs) if not Emergent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278" y="762000"/>
            <a:ext cx="3657722" cy="350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5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Cognitive Function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990600"/>
            <a:ext cx="86868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Dementia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r>
              <a:rPr lang="en-US" dirty="0" smtClean="0"/>
              <a:t>Afflicts &gt; 5 million Americans</a:t>
            </a:r>
          </a:p>
          <a:p>
            <a:pPr lvl="1" eaLnBrk="1" hangingPunct="1">
              <a:defRPr/>
            </a:pPr>
            <a:r>
              <a:rPr lang="en-US" dirty="0" smtClean="0"/>
              <a:t>Most secondary to AD followed by Multi-Infarct</a:t>
            </a:r>
          </a:p>
          <a:p>
            <a:pPr eaLnBrk="1" hangingPunct="1">
              <a:defRPr/>
            </a:pPr>
            <a:r>
              <a:rPr lang="en-US" dirty="0" smtClean="0"/>
              <a:t>Prevalence </a:t>
            </a:r>
          </a:p>
          <a:p>
            <a:pPr lvl="1" eaLnBrk="1" hangingPunct="1">
              <a:defRPr/>
            </a:pPr>
            <a:r>
              <a:rPr lang="en-US" dirty="0" smtClean="0"/>
              <a:t>60-65 years ~ 1/100</a:t>
            </a:r>
          </a:p>
          <a:p>
            <a:pPr lvl="1" eaLnBrk="1" hangingPunct="1">
              <a:defRPr/>
            </a:pPr>
            <a:r>
              <a:rPr lang="en-US" dirty="0" smtClean="0"/>
              <a:t>&gt;90 years ~ 50/100</a:t>
            </a:r>
          </a:p>
          <a:p>
            <a:pPr eaLnBrk="1" hangingPunct="1">
              <a:defRPr/>
            </a:pPr>
            <a:r>
              <a:rPr lang="en-US" dirty="0" smtClean="0"/>
              <a:t>Ability to Consent, Rehab, Comply </a:t>
            </a:r>
          </a:p>
          <a:p>
            <a:pPr eaLnBrk="1" hangingPunct="1">
              <a:defRPr/>
            </a:pPr>
            <a:r>
              <a:rPr lang="en-US" dirty="0" smtClean="0"/>
              <a:t>Fall Risk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4937252"/>
            <a:ext cx="2895600" cy="192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6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Clinical Ramifications of Cognitive Decline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93838"/>
            <a:ext cx="4419600" cy="45259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/>
              <a:t>Higher Incidence of Delirium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/>
              <a:t>Higher Mortality and Morbidity</a:t>
            </a:r>
          </a:p>
          <a:p>
            <a:pPr marL="457200" lvl="1" indent="0" eaLnBrk="1" hangingPunct="1">
              <a:lnSpc>
                <a:spcPct val="150000"/>
              </a:lnSpc>
              <a:buFontTx/>
              <a:buNone/>
              <a:defRPr/>
            </a:pPr>
            <a:endParaRPr lang="en-US" dirty="0" smtClean="0"/>
          </a:p>
          <a:p>
            <a:pPr lvl="1" eaLnBrk="1" hangingPunct="1">
              <a:lnSpc>
                <a:spcPct val="150000"/>
              </a:lnSpc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306888" cy="484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2590800" y="6273225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en-US" altLang="en-US" sz="1600" dirty="0"/>
              <a:t>Morrison: JAMA July 5, </a:t>
            </a:r>
            <a:r>
              <a:rPr lang="en-US" altLang="en-US" sz="1600" dirty="0" smtClean="0"/>
              <a:t>2000 </a:t>
            </a:r>
          </a:p>
          <a:p>
            <a:pPr algn="ctr" eaLnBrk="1" hangingPunct="1">
              <a:spcBef>
                <a:spcPts val="0"/>
              </a:spcBef>
              <a:buClrTx/>
              <a:buFontTx/>
              <a:buNone/>
            </a:pPr>
            <a:r>
              <a:rPr lang="en-US" altLang="en-US" sz="1600" dirty="0" smtClean="0"/>
              <a:t>Copyright ©2000 American Medical Association. All rights reserved.</a:t>
            </a:r>
            <a:endParaRPr lang="en-US" altLang="en-US" sz="1600" dirty="0"/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7318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67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229600" cy="45259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Population is Aging</a:t>
            </a: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0"/>
            <a:ext cx="4572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latin typeface="+mj-lt"/>
                <a:ea typeface="+mn-ea"/>
              </a:rPr>
              <a:t>Demographics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1938" y="1828800"/>
            <a:ext cx="3354387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46323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4102" name="TextBox 1"/>
          <p:cNvSpPr txBox="1">
            <a:spLocks noChangeArrowheads="1"/>
          </p:cNvSpPr>
          <p:nvPr/>
        </p:nvSpPr>
        <p:spPr bwMode="auto">
          <a:xfrm>
            <a:off x="1600200" y="533400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/>
              <a:t>WORLD</a:t>
            </a:r>
          </a:p>
        </p:txBody>
      </p:sp>
      <p:sp>
        <p:nvSpPr>
          <p:cNvPr id="4103" name="TextBox 3"/>
          <p:cNvSpPr txBox="1">
            <a:spLocks noChangeArrowheads="1"/>
          </p:cNvSpPr>
          <p:nvPr/>
        </p:nvSpPr>
        <p:spPr bwMode="auto">
          <a:xfrm>
            <a:off x="6019800" y="518160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/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10367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+mj-cs"/>
              </a:rPr>
              <a:t>Osteoporosis - Scope 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+mj-cs"/>
              </a:rPr>
              <a:t>of the Problem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868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50% Caucasian Women will </a:t>
            </a:r>
            <a:r>
              <a:rPr lang="en-US" dirty="0" smtClean="0">
                <a:ea typeface="ＭＳ Ｐゴシック" charset="0"/>
                <a:cs typeface="+mn-cs"/>
              </a:rPr>
              <a:t>Fracture</a:t>
            </a:r>
            <a:endParaRPr lang="en-US" dirty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Most Serious Outcome - Hip Fracture</a:t>
            </a:r>
          </a:p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10-20% Excess Mortality at 1 year</a:t>
            </a:r>
          </a:p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25% Long Term NH Care</a:t>
            </a:r>
          </a:p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Only 1/3 Regain Independence </a:t>
            </a:r>
          </a:p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Psychological and Social Issues</a:t>
            </a:r>
          </a:p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  <a:sym typeface="Symbol" charset="0"/>
              </a:rPr>
              <a:t> </a:t>
            </a:r>
            <a:r>
              <a:rPr lang="en-US" dirty="0" smtClean="0">
                <a:ea typeface="ＭＳ Ｐゴシック" charset="0"/>
                <a:cs typeface="+mn-cs"/>
                <a:sym typeface="Symbol" charset="0"/>
              </a:rPr>
              <a:t>Quality </a:t>
            </a:r>
            <a:r>
              <a:rPr lang="en-US" dirty="0">
                <a:ea typeface="ＭＳ Ｐゴシック" charset="0"/>
                <a:cs typeface="+mn-cs"/>
                <a:sym typeface="Symbol" charset="0"/>
              </a:rPr>
              <a:t>of </a:t>
            </a:r>
            <a:r>
              <a:rPr lang="en-US" dirty="0" smtClean="0">
                <a:ea typeface="ＭＳ Ｐゴシック" charset="0"/>
                <a:cs typeface="+mn-cs"/>
                <a:sym typeface="Symbol" charset="0"/>
              </a:rPr>
              <a:t>Life</a:t>
            </a:r>
            <a:endParaRPr lang="en-US" sz="3600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10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772400" cy="1143000"/>
          </a:xfrm>
        </p:spPr>
        <p:txBody>
          <a:bodyPr lIns="0" tIns="0" rIns="0" bIns="0" anchor="t"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ea typeface="ＭＳ Ｐゴシック" charset="0"/>
                <a:cs typeface="+mj-cs"/>
              </a:rPr>
              <a:t>Definitions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lIns="0" tIns="0" rIns="0" bIns="0"/>
          <a:lstStyle/>
          <a:p>
            <a:pPr marL="533400" indent="-533400" algn="ctr" eaLnBrk="1" hangingPunct="1"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+mn-cs"/>
              </a:rPr>
              <a:t>Insufficiency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+mn-cs"/>
              </a:rPr>
              <a:t>Fracture</a:t>
            </a:r>
            <a:r>
              <a:rPr lang="en-US" dirty="0" smtClean="0">
                <a:ea typeface="ＭＳ Ｐゴシック" charset="0"/>
                <a:cs typeface="+mn-cs"/>
              </a:rPr>
              <a:t> </a:t>
            </a:r>
          </a:p>
          <a:p>
            <a:pPr marL="0" indent="0" algn="ctr" eaLnBrk="1" hangingPunct="1">
              <a:buNone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Bone </a:t>
            </a:r>
            <a:r>
              <a:rPr lang="en-US" dirty="0">
                <a:ea typeface="ＭＳ Ｐゴシック" charset="0"/>
                <a:cs typeface="+mn-cs"/>
              </a:rPr>
              <a:t>Fails with Normal WB</a:t>
            </a:r>
          </a:p>
          <a:p>
            <a:pPr marL="533400" indent="-533400" algn="ctr"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 marL="533400" indent="-533400" algn="ctr" eaLnBrk="1" hangingPunct="1"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+mn-cs"/>
              </a:rPr>
              <a:t>Fragility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+mn-cs"/>
              </a:rPr>
              <a:t>Fracture</a:t>
            </a:r>
            <a:endParaRPr lang="en-US" dirty="0" smtClean="0">
              <a:ea typeface="ＭＳ Ｐゴシック" charset="0"/>
              <a:cs typeface="+mn-cs"/>
            </a:endParaRPr>
          </a:p>
          <a:p>
            <a:pPr marL="0" indent="0" algn="ctr" eaLnBrk="1" hangingPunct="1">
              <a:buNone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Fall </a:t>
            </a:r>
            <a:r>
              <a:rPr lang="en-US" dirty="0">
                <a:ea typeface="ＭＳ Ｐゴシック" charset="0"/>
                <a:cs typeface="+mn-cs"/>
              </a:rPr>
              <a:t>from a Standing Height or Less</a:t>
            </a:r>
          </a:p>
        </p:txBody>
      </p:sp>
    </p:spTree>
    <p:extLst>
      <p:ext uri="{BB962C8B-B14F-4D97-AF65-F5344CB8AC3E}">
        <p14:creationId xmlns:p14="http://schemas.microsoft.com/office/powerpoint/2010/main" val="339988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Diagnosis -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DEXA BMD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Relationship (SD) to Norms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T-Score</a:t>
            </a:r>
            <a:r>
              <a:rPr lang="en-US" dirty="0" smtClean="0"/>
              <a:t> - Reference Standard</a:t>
            </a:r>
          </a:p>
          <a:p>
            <a:pPr lvl="1" eaLnBrk="1" hangingPunct="1">
              <a:defRPr/>
            </a:pPr>
            <a:r>
              <a:rPr lang="en-US" sz="2400" dirty="0" smtClean="0"/>
              <a:t>Comparison to </a:t>
            </a:r>
            <a:r>
              <a:rPr lang="ja-JP" altLang="en-US" sz="2400" dirty="0" smtClean="0"/>
              <a:t>“</a:t>
            </a:r>
            <a:r>
              <a:rPr lang="en-US" altLang="ja-JP" sz="2400" dirty="0" smtClean="0"/>
              <a:t>young normal</a:t>
            </a:r>
            <a:r>
              <a:rPr lang="ja-JP" altLang="en-US" sz="2400" dirty="0" smtClean="0"/>
              <a:t>”</a:t>
            </a:r>
            <a:r>
              <a:rPr lang="en-US" altLang="ja-JP" sz="2400" dirty="0" smtClean="0"/>
              <a:t> adult same sex</a:t>
            </a:r>
          </a:p>
          <a:p>
            <a:pPr eaLnBrk="1" hangingPunct="1">
              <a:defRPr/>
            </a:pPr>
            <a:r>
              <a:rPr lang="en-US" dirty="0" smtClean="0"/>
              <a:t>Z-Score</a:t>
            </a:r>
          </a:p>
          <a:p>
            <a:pPr lvl="1" eaLnBrk="1" hangingPunct="1">
              <a:defRPr/>
            </a:pPr>
            <a:r>
              <a:rPr lang="en-US" sz="2400" dirty="0" smtClean="0"/>
              <a:t>Comparison to age matched adult same sex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75" y="3810000"/>
            <a:ext cx="27146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0"/>
            <a:ext cx="3048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37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  <a:cs typeface="+mj-cs"/>
              </a:rPr>
              <a:t>Orthopaedic Diagnosis - Osteoporosis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28613" y="1295400"/>
            <a:ext cx="8458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Clinical Presentation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ea typeface="ＭＳ Ｐゴシック" charset="0"/>
              </a:rPr>
              <a:t>Presence of Insufficiency or Fragility Fracture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Bone Mineral Density (BMD)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2.5 SD </a:t>
            </a:r>
            <a:r>
              <a:rPr lang="en-GB" dirty="0" smtClean="0">
                <a:ea typeface="ＭＳ Ｐゴシック" charset="0"/>
              </a:rPr>
              <a:t>Below the Young Adult Average Value (T)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4572000"/>
            <a:ext cx="146761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  <a:cs typeface="+mj-cs"/>
              </a:rPr>
              <a:t>Further Diagnosis - Osteoporosis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22438"/>
            <a:ext cx="84582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Labs</a:t>
            </a:r>
            <a:r>
              <a:rPr lang="en-US" dirty="0" smtClean="0">
                <a:ea typeface="+mn-ea"/>
                <a:cs typeface="+mn-cs"/>
              </a:rPr>
              <a:t> Can Help R/O Secondary Causes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ea typeface="ＭＳ Ｐゴシック" charset="0"/>
              </a:rPr>
              <a:t>CMP, Serum </a:t>
            </a:r>
            <a:r>
              <a:rPr lang="en-US" dirty="0" err="1" smtClean="0">
                <a:ea typeface="ＭＳ Ｐゴシック" charset="0"/>
              </a:rPr>
              <a:t>Thyrotropin</a:t>
            </a:r>
            <a:r>
              <a:rPr lang="en-US" dirty="0" smtClean="0">
                <a:ea typeface="ＭＳ Ｐゴシック" charset="0"/>
              </a:rPr>
              <a:t>, Protein Electrophoresis, PTH, Vitamin D, Urine Calcium, Cortisol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a typeface="+mn-ea"/>
                <a:cs typeface="+mn-cs"/>
              </a:rPr>
              <a:t>Clinical Utility of Biochemical Markers still Not Proven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4526930"/>
            <a:ext cx="3120112" cy="195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4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FRAX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12838"/>
            <a:ext cx="8458200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a typeface="+mn-ea"/>
                <a:cs typeface="+mn-cs"/>
              </a:rPr>
              <a:t>Developed by WHO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ea typeface="ＭＳ Ｐゴシック" charset="0"/>
              </a:rPr>
              <a:t>Incorporates Risk Factors + BMD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>
                <a:ea typeface="ＭＳ Ｐゴシック" charset="0"/>
              </a:rPr>
              <a:t>Age, Sex, </a:t>
            </a:r>
            <a:r>
              <a:rPr lang="en-US" dirty="0" err="1" smtClean="0">
                <a:ea typeface="ＭＳ Ｐゴシック" charset="0"/>
              </a:rPr>
              <a:t>Ht</a:t>
            </a:r>
            <a:r>
              <a:rPr lang="en-US" dirty="0" smtClean="0">
                <a:ea typeface="ＭＳ Ｐゴシック" charset="0"/>
              </a:rPr>
              <a:t>, </a:t>
            </a:r>
            <a:r>
              <a:rPr lang="en-US" dirty="0" err="1" smtClean="0">
                <a:ea typeface="ＭＳ Ｐゴシック" charset="0"/>
              </a:rPr>
              <a:t>Wt</a:t>
            </a:r>
            <a:r>
              <a:rPr lang="en-US" dirty="0" smtClean="0">
                <a:ea typeface="ＭＳ Ｐゴシック" charset="0"/>
              </a:rPr>
              <a:t>, Family </a:t>
            </a:r>
            <a:r>
              <a:rPr lang="en-US" dirty="0" err="1" smtClean="0">
                <a:ea typeface="ＭＳ Ｐゴシック" charset="0"/>
              </a:rPr>
              <a:t>Hx</a:t>
            </a:r>
            <a:r>
              <a:rPr lang="en-US" dirty="0" smtClean="0">
                <a:ea typeface="ＭＳ Ｐゴシック" charset="0"/>
              </a:rPr>
              <a:t>, Previous </a:t>
            </a:r>
            <a:r>
              <a:rPr lang="en-US" dirty="0" err="1" smtClean="0">
                <a:ea typeface="ＭＳ Ｐゴシック" charset="0"/>
              </a:rPr>
              <a:t>Fx</a:t>
            </a:r>
            <a:r>
              <a:rPr lang="en-US" dirty="0" smtClean="0">
                <a:ea typeface="ＭＳ Ｐゴシック" charset="0"/>
              </a:rPr>
              <a:t>, Steroids, Smoking, </a:t>
            </a:r>
            <a:r>
              <a:rPr lang="en-US" dirty="0" err="1" smtClean="0">
                <a:ea typeface="ＭＳ Ｐゴシック" charset="0"/>
              </a:rPr>
              <a:t>EtOH</a:t>
            </a:r>
            <a:r>
              <a:rPr lang="en-US" dirty="0" smtClean="0">
                <a:ea typeface="ＭＳ Ｐゴシック" charset="0"/>
              </a:rPr>
              <a:t>, Secondary Causes, RA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a typeface="+mn-ea"/>
                <a:cs typeface="+mn-cs"/>
              </a:rPr>
              <a:t>10-yr Fracture Risk (%)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ea typeface="+mn-ea"/>
              </a:rPr>
              <a:t>Hip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ea typeface="+mn-ea"/>
              </a:rPr>
              <a:t>Other Major Fracture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a typeface="+mn-ea"/>
                <a:cs typeface="+mn-cs"/>
              </a:rPr>
              <a:t>Online Tool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 cstate="print"/>
          <a:srcRect t="24159" b="43797"/>
          <a:stretch>
            <a:fillRect/>
          </a:stretch>
        </p:blipFill>
        <p:spPr bwMode="auto">
          <a:xfrm>
            <a:off x="6346825" y="304800"/>
            <a:ext cx="2459038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 cstate="print"/>
          <a:srcRect r="47218" b="6572"/>
          <a:stretch>
            <a:fillRect/>
          </a:stretch>
        </p:blipFill>
        <p:spPr bwMode="auto">
          <a:xfrm>
            <a:off x="5410200" y="3429000"/>
            <a:ext cx="33083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38600" y="61722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200" u="sng" dirty="0" smtClean="0">
              <a:cs typeface="Arial" pitchFamily="34" charset="0"/>
              <a:hlinkClick r:id="rId4"/>
            </a:endParaRPr>
          </a:p>
          <a:p>
            <a:pPr algn="r"/>
            <a:r>
              <a:rPr lang="en-US" sz="1200" dirty="0" smtClean="0">
                <a:cs typeface="Arial" pitchFamily="34" charset="0"/>
              </a:rPr>
              <a:t>Published with permission</a:t>
            </a:r>
          </a:p>
          <a:p>
            <a:pPr algn="r"/>
            <a:r>
              <a:rPr lang="en-US" sz="1200" dirty="0" smtClean="0">
                <a:cs typeface="Arial" pitchFamily="34" charset="0"/>
              </a:rPr>
              <a:t>Osteoporosis International 2008 </a:t>
            </a:r>
            <a:r>
              <a:rPr lang="en-US" sz="1200" dirty="0" err="1" smtClean="0">
                <a:cs typeface="Arial" pitchFamily="34" charset="0"/>
              </a:rPr>
              <a:t>Vol</a:t>
            </a:r>
            <a:r>
              <a:rPr lang="en-US" sz="1200" dirty="0" smtClean="0">
                <a:cs typeface="Arial" pitchFamily="34" charset="0"/>
              </a:rPr>
              <a:t> 19 Issue 10 pp 1395-1408 </a:t>
            </a:r>
            <a:endParaRPr lang="en-US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4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+mj-cs"/>
              </a:rPr>
              <a:t>Pathophysiology - Osteoporosis</a:t>
            </a:r>
            <a:endParaRPr lang="en-US" dirty="0">
              <a:solidFill>
                <a:schemeClr val="tx1"/>
              </a:solidFill>
              <a:ea typeface="ＭＳ Ｐゴシック" charset="0"/>
              <a:cs typeface="+mj-c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458200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Imbalance in Removal/Replacement of Ca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Not an Organic Matrix or Mineralization Defect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Loss of Trabecular Plates, Cortical Thinning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Structural Weakening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i="1" dirty="0" smtClean="0"/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i="1" dirty="0" smtClean="0"/>
              <a:t>	</a:t>
            </a:r>
            <a:r>
              <a:rPr lang="ja-JP" altLang="en-US" sz="4000" b="1" i="1" u="sng" dirty="0" smtClean="0"/>
              <a:t>“</a:t>
            </a:r>
            <a:r>
              <a:rPr lang="en-US" altLang="ja-JP" sz="4000" b="1" i="1" u="sng" dirty="0" smtClean="0"/>
              <a:t>Mechanical Problem</a:t>
            </a:r>
            <a:r>
              <a:rPr lang="ja-JP" altLang="en-US" sz="4000" b="1" i="1" u="sng" dirty="0" smtClean="0"/>
              <a:t>”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86077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  <a:cs typeface="+mj-cs"/>
              </a:rPr>
              <a:t>Surgical Issues - Osteoporosis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458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Difficult Fracture Fixation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Poor Screw Purchase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Excessive Bowing (Distal Nail Penetration)</a:t>
            </a:r>
          </a:p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Immobilization or Minimal WB    Bone Loss</a:t>
            </a:r>
          </a:p>
          <a:p>
            <a:pPr eaLnBrk="1" hangingPunct="1">
              <a:defRPr/>
            </a:pPr>
            <a:r>
              <a:rPr lang="en-US" dirty="0" err="1">
                <a:ea typeface="ＭＳ Ｐゴシック" charset="0"/>
                <a:cs typeface="+mn-cs"/>
              </a:rPr>
              <a:t>Autogenous</a:t>
            </a:r>
            <a:r>
              <a:rPr lang="en-US" dirty="0">
                <a:ea typeface="ＭＳ Ｐゴシック" charset="0"/>
                <a:cs typeface="+mn-cs"/>
              </a:rPr>
              <a:t> Bone Graft Not as Useful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819400"/>
            <a:ext cx="3238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124200" y="3779551"/>
            <a:ext cx="3657600" cy="309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3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Surgical Timing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95325" y="3703637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onflicting Results</a:t>
            </a:r>
            <a:r>
              <a:rPr lang="en-US" sz="2800" dirty="0" smtClean="0"/>
              <a:t> Regarding M/M being Increased or Unaffected by Delaying Surgery</a:t>
            </a:r>
          </a:p>
          <a:p>
            <a:pPr>
              <a:defRPr/>
            </a:pP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Surgery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&lt;48 </a:t>
            </a:r>
            <a:r>
              <a:rPr lang="en-US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Hrs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Reduces Hospital Stay</a:t>
            </a:r>
          </a:p>
          <a:p>
            <a:pPr lvl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also Reduce Complications and Mortality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87425"/>
            <a:ext cx="6267450" cy="236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8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Surgical Timing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398837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92 Patients</a:t>
            </a:r>
          </a:p>
          <a:p>
            <a:pPr eaLnBrk="1" hangingPunct="1"/>
            <a:r>
              <a:rPr lang="en-US" altLang="en-US" sz="2800" dirty="0" smtClean="0"/>
              <a:t>Delay Greater than 4 days Increases the 6-month and 1-year Mortality Risks versus &lt;48 Hours to Surgery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16013"/>
            <a:ext cx="6562725" cy="2008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66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Initial Evaluation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93837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Thorough H&amp;P</a:t>
            </a:r>
          </a:p>
          <a:p>
            <a:pPr eaLnBrk="1" hangingPunct="1"/>
            <a:r>
              <a:rPr lang="en-US" altLang="en-US" dirty="0" smtClean="0"/>
              <a:t>Focus on:</a:t>
            </a:r>
          </a:p>
          <a:p>
            <a:pPr lvl="1" eaLnBrk="1" hangingPunct="1"/>
            <a:r>
              <a:rPr lang="en-US" altLang="en-US" dirty="0" smtClean="0"/>
              <a:t>PMH</a:t>
            </a:r>
          </a:p>
          <a:p>
            <a:pPr lvl="1" eaLnBrk="1" hangingPunct="1"/>
            <a:r>
              <a:rPr lang="en-US" altLang="en-US" dirty="0" smtClean="0"/>
              <a:t>Meds</a:t>
            </a:r>
          </a:p>
          <a:p>
            <a:pPr lvl="1" eaLnBrk="1" hangingPunct="1"/>
            <a:r>
              <a:rPr lang="en-US" altLang="en-US" dirty="0" smtClean="0"/>
              <a:t>PSH and Response</a:t>
            </a:r>
          </a:p>
          <a:p>
            <a:pPr lvl="1" eaLnBrk="1" hangingPunct="1"/>
            <a:r>
              <a:rPr lang="en-US" altLang="en-US" dirty="0" smtClean="0"/>
              <a:t>DNR / DNI</a:t>
            </a:r>
          </a:p>
          <a:p>
            <a:pPr eaLnBrk="1" hangingPunct="1"/>
            <a:r>
              <a:rPr lang="en-US" altLang="en-US" dirty="0" smtClean="0"/>
              <a:t>Functional Status Pre-Op</a:t>
            </a:r>
          </a:p>
          <a:p>
            <a:pPr eaLnBrk="1" hangingPunct="1"/>
            <a:r>
              <a:rPr lang="en-US" altLang="en-US" dirty="0" smtClean="0"/>
              <a:t>Social History</a:t>
            </a:r>
          </a:p>
        </p:txBody>
      </p:sp>
      <p:pic>
        <p:nvPicPr>
          <p:cNvPr id="3" name="Picture 2" descr="7288453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8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Surgical Timing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941637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Different Story in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Polytrauma</a:t>
            </a:r>
          </a:p>
          <a:p>
            <a:pPr lvl="1" eaLnBrk="1" hangingPunct="1">
              <a:defRPr/>
            </a:pPr>
            <a:r>
              <a:rPr lang="en-US" dirty="0" smtClean="0"/>
              <a:t>Elderly Patient with 3 or More Comorbid Conditions have a </a:t>
            </a:r>
            <a:r>
              <a:rPr lang="en-US" u="sng" dirty="0" smtClean="0"/>
              <a:t>Worse Survival Rate if Treated within 24 Hrs</a:t>
            </a:r>
          </a:p>
          <a:p>
            <a:pPr lvl="1" eaLnBrk="1" hangingPunct="1">
              <a:defRPr/>
            </a:pPr>
            <a:r>
              <a:rPr lang="en-US" dirty="0" smtClean="0"/>
              <a:t>Need to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Individualize</a:t>
            </a:r>
            <a:r>
              <a:rPr lang="en-US" dirty="0" smtClean="0"/>
              <a:t> Treatment Plan</a:t>
            </a:r>
          </a:p>
          <a:p>
            <a:pPr lvl="2" eaLnBrk="1" hangingPunct="1">
              <a:defRPr/>
            </a:pPr>
            <a:r>
              <a:rPr lang="en-US" dirty="0" smtClean="0"/>
              <a:t>Pre-Existing Activity, Disease, Reserve, Injuries 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7059613" cy="2085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18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High Energy Trauma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572000" cy="45307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6 x Greater Mortality for Elderly Polytrauma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&gt;65 yo Patient has 50% Mortality with ISS&gt;20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24 - 44yo Patient has 50% Mortality with ISS&gt;40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600200"/>
            <a:ext cx="260908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4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Choice of Anesthesia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93713" y="2895600"/>
            <a:ext cx="8229600" cy="4525963"/>
          </a:xfrm>
        </p:spPr>
        <p:txBody>
          <a:bodyPr/>
          <a:lstStyle/>
          <a:p>
            <a:endParaRPr lang="en-US" altLang="en-US" sz="2800" dirty="0" smtClean="0"/>
          </a:p>
          <a:p>
            <a:r>
              <a:rPr lang="en-US" altLang="en-US" sz="2800" dirty="0" smtClean="0"/>
              <a:t>Literature Search of </a:t>
            </a:r>
            <a:r>
              <a:rPr lang="en-US" altLang="en-US" sz="2800" dirty="0" err="1" smtClean="0"/>
              <a:t>Pubmed</a:t>
            </a:r>
            <a:r>
              <a:rPr lang="en-US" altLang="en-US" sz="2800" dirty="0" smtClean="0"/>
              <a:t> and Cochrane (1967-2010)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56 references, covering 18,715 patients with hip fracture</a:t>
            </a:r>
          </a:p>
          <a:p>
            <a:endParaRPr lang="en-US" altLang="en-US" sz="2000" u="sng" dirty="0" smtClean="0"/>
          </a:p>
          <a:p>
            <a:endParaRPr lang="en-US" altLang="en-US" sz="2000" u="sng" dirty="0" smtClean="0"/>
          </a:p>
          <a:p>
            <a:pPr lvl="1" eaLnBrk="1" hangingPunct="1"/>
            <a:endParaRPr lang="en-US" altLang="en-US" dirty="0" smtClean="0"/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978525" cy="214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7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Choice of Anesthesia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smtClean="0"/>
              <a:t>Conclusions:</a:t>
            </a:r>
          </a:p>
          <a:p>
            <a:pPr lvl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Anesthesia </a:t>
            </a:r>
          </a:p>
          <a:p>
            <a:pPr lvl="2">
              <a:defRPr/>
            </a:pPr>
            <a:r>
              <a:rPr lang="en-US" sz="2000" dirty="0" smtClean="0"/>
              <a:t>Significantly Reduced Early Mortality, Fewer DVT, Less Acute Postop Confusion, Fewer MI, Fewer Pneumonia, Fewer Fatal PE, Less Postop Hypoxia. </a:t>
            </a:r>
          </a:p>
          <a:p>
            <a:pPr lvl="1">
              <a:defRPr/>
            </a:pPr>
            <a:endParaRPr lang="en-US" sz="2400" dirty="0" smtClean="0"/>
          </a:p>
          <a:p>
            <a:pPr lvl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Anesthesia </a:t>
            </a:r>
          </a:p>
          <a:p>
            <a:pPr lvl="2">
              <a:defRPr/>
            </a:pPr>
            <a:r>
              <a:rPr lang="en-US" sz="2000" dirty="0" smtClean="0"/>
              <a:t>Less Hypotension, Fewer CVA</a:t>
            </a:r>
          </a:p>
          <a:p>
            <a:pPr lvl="1">
              <a:defRPr/>
            </a:pPr>
            <a:endParaRPr lang="en-US" sz="2400" dirty="0" smtClean="0"/>
          </a:p>
          <a:p>
            <a:pPr lvl="1">
              <a:defRPr/>
            </a:pPr>
            <a:r>
              <a:rPr lang="en-US" sz="2400" dirty="0" smtClean="0"/>
              <a:t>Data suggests that Regional Anesthesia is preferred, but the </a:t>
            </a:r>
            <a:r>
              <a:rPr lang="en-US" sz="2400" b="1" u="sng" dirty="0" smtClean="0">
                <a:solidFill>
                  <a:srgbClr val="FF0000"/>
                </a:solidFill>
              </a:rPr>
              <a:t>limited evidence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does not permit definitive conclusion for mortality or other outcomes. </a:t>
            </a:r>
            <a:endParaRPr lang="en-US" sz="2400" u="sng" dirty="0"/>
          </a:p>
          <a:p>
            <a:pPr>
              <a:defRPr/>
            </a:pPr>
            <a:endParaRPr lang="en-US" sz="2000" u="sng" dirty="0" smtClean="0"/>
          </a:p>
          <a:p>
            <a:pPr>
              <a:defRPr/>
            </a:pPr>
            <a:endParaRPr lang="en-US" sz="2000" u="sng" dirty="0"/>
          </a:p>
          <a:p>
            <a:pPr>
              <a:defRPr/>
            </a:pPr>
            <a:endParaRPr lang="en-US" sz="2000" u="sng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987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3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ea typeface="ＭＳ Ｐゴシック" charset="0"/>
                <a:cs typeface="+mj-cs"/>
              </a:rPr>
              <a:t>Surgical Treatment Principles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Plan for Possible Future Surgeries </a:t>
            </a:r>
          </a:p>
          <a:p>
            <a:pPr lvl="1" eaLnBrk="1" hangingPunct="1"/>
            <a:r>
              <a:rPr lang="en-US" altLang="en-US" dirty="0" smtClean="0"/>
              <a:t>Incisions</a:t>
            </a:r>
          </a:p>
          <a:p>
            <a:pPr lvl="1" eaLnBrk="1" hangingPunct="1"/>
            <a:r>
              <a:rPr lang="en-US" altLang="en-US" dirty="0" smtClean="0"/>
              <a:t>Implants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Reduction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Gentle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Indirect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Impaction - ↑ Stability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84363"/>
            <a:ext cx="19558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2" r="5437"/>
          <a:stretch>
            <a:fillRect/>
          </a:stretch>
        </p:blipFill>
        <p:spPr bwMode="auto">
          <a:xfrm>
            <a:off x="6934200" y="1884363"/>
            <a:ext cx="1779588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20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ea typeface="ＭＳ Ｐゴシック" charset="0"/>
                <a:cs typeface="+mj-cs"/>
              </a:rPr>
              <a:t>Surgical Treatment 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+mj-cs"/>
              </a:rPr>
              <a:t>Principles - Osteoporosis</a:t>
            </a:r>
            <a:endParaRPr lang="en-US" dirty="0">
              <a:solidFill>
                <a:schemeClr val="tx1"/>
              </a:solidFill>
              <a:ea typeface="ＭＳ Ｐゴシック" charset="0"/>
              <a:cs typeface="+mj-cs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686800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+mn-cs"/>
              </a:rPr>
              <a:t>Fixation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Length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IM Nails,  Long plates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Augmentation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Biologic Cements, Graft, Struts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Angular Stability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Locked screws with plates/nails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Arthroplasty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Shoulder, Elbow, Hip, Knee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32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+mn-cs"/>
              </a:rPr>
              <a:t>Allow WB if Possible</a:t>
            </a:r>
          </a:p>
        </p:txBody>
      </p:sp>
      <p:pic>
        <p:nvPicPr>
          <p:cNvPr id="14340" name="Picture 5" descr="C:\Users\mirhr\Desktop\XRELBO3_L_195093236\538694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7" b="29720"/>
          <a:stretch>
            <a:fillRect/>
          </a:stretch>
        </p:blipFill>
        <p:spPr bwMode="auto">
          <a:xfrm>
            <a:off x="6705600" y="3962400"/>
            <a:ext cx="1933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C:\Users\mirhr\Desktop\XRFEM3_L_195190046\543241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" r="35226" b="21869"/>
          <a:stretch>
            <a:fillRect/>
          </a:stretch>
        </p:blipFill>
        <p:spPr bwMode="auto">
          <a:xfrm>
            <a:off x="7078663" y="1447800"/>
            <a:ext cx="1227137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87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  <a:cs typeface="+mj-cs"/>
              </a:rPr>
              <a:t>Recognition - Osteoporosis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Ortho Often the First to </a:t>
            </a:r>
            <a:r>
              <a:rPr lang="en-US" dirty="0" smtClean="0">
                <a:ea typeface="ＭＳ Ｐゴシック" charset="0"/>
                <a:cs typeface="+mn-cs"/>
              </a:rPr>
              <a:t>See</a:t>
            </a:r>
            <a:endParaRPr lang="en-US" dirty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Assure All at Risk Patients Have F/U</a:t>
            </a: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Develop a System in Your Hospital </a:t>
            </a:r>
          </a:p>
          <a:p>
            <a:pPr lvl="1" eaLnBrk="1" hangingPunct="1">
              <a:defRPr/>
            </a:pPr>
            <a:r>
              <a:rPr lang="en-US" dirty="0" err="1">
                <a:ea typeface="ＭＳ Ｐゴシック" charset="0"/>
              </a:rPr>
              <a:t>Synthes</a:t>
            </a:r>
            <a:r>
              <a:rPr lang="en-US" dirty="0">
                <a:ea typeface="ＭＳ Ｐゴシック" charset="0"/>
              </a:rPr>
              <a:t> Geriatric Program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AOA Own the Bone</a:t>
            </a: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40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8699"/>
            <a:ext cx="6629400" cy="9144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Fractures Beget Fractures</a:t>
            </a: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49530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Arial" pitchFamily="34" charset="0"/>
              </a:rPr>
              <a:t>Risk of future fractures increases 1.5 - 9.5 fold following initial fracture</a:t>
            </a:r>
          </a:p>
          <a:p>
            <a:endParaRPr lang="en-US" altLang="en-US" dirty="0">
              <a:latin typeface="Arial" pitchFamily="34" charset="0"/>
            </a:endParaRPr>
          </a:p>
          <a:p>
            <a:endParaRPr lang="en-US" altLang="en-US" dirty="0" smtClean="0">
              <a:latin typeface="Arial" pitchFamily="34" charset="0"/>
            </a:endParaRPr>
          </a:p>
          <a:p>
            <a:r>
              <a:rPr lang="en-US" altLang="en-US" dirty="0" smtClean="0">
                <a:latin typeface="Arial" pitchFamily="34" charset="0"/>
              </a:rPr>
              <a:t>History of fragility fracture is more predictive of future fracture than bone density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657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  <a:cs typeface="+mj-cs"/>
              </a:rPr>
              <a:t>Treatment - Osteoporosis</a:t>
            </a:r>
            <a:endParaRPr lang="en-US" dirty="0">
              <a:ea typeface="ＭＳ Ｐゴシック" charset="0"/>
              <a:cs typeface="+mj-cs"/>
            </a:endParaRPr>
          </a:p>
        </p:txBody>
      </p:sp>
      <p:pic>
        <p:nvPicPr>
          <p:cNvPr id="16387" name="Picture 4" descr="http://3.bp.blogspot.com/-TnVPbJOj82g/TisWU1oxkmI/AAAAAAAAAAo/VG79PEUGa40/s1600/Osteoporosis-Preven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295400"/>
            <a:ext cx="73945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ultiply 1"/>
          <p:cNvSpPr/>
          <p:nvPr/>
        </p:nvSpPr>
        <p:spPr>
          <a:xfrm>
            <a:off x="4684712" y="3886200"/>
            <a:ext cx="877888" cy="609600"/>
          </a:xfrm>
          <a:prstGeom prst="mathMultiply">
            <a:avLst>
              <a:gd name="adj1" fmla="val 72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95800" y="4419600"/>
            <a:ext cx="11430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smtClean="0"/>
              <a:t>Patients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355017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  <a:cs typeface="+mj-cs"/>
              </a:rPr>
              <a:t>Treatment - Osteoporosis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86800" cy="5334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Address Risk Factors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charset="0"/>
              </a:rPr>
              <a:t>Avoid </a:t>
            </a:r>
            <a:r>
              <a:rPr lang="en-US" dirty="0" err="1">
                <a:ea typeface="ＭＳ Ｐゴシック" charset="0"/>
              </a:rPr>
              <a:t>EtOH</a:t>
            </a:r>
            <a:r>
              <a:rPr lang="en-US" dirty="0">
                <a:ea typeface="ＭＳ Ｐゴシック" charset="0"/>
              </a:rPr>
              <a:t> and </a:t>
            </a:r>
            <a:r>
              <a:rPr lang="en-US" dirty="0" err="1">
                <a:ea typeface="ＭＳ Ｐゴシック" charset="0"/>
              </a:rPr>
              <a:t>Tob</a:t>
            </a:r>
            <a:endParaRPr lang="en-US" dirty="0">
              <a:ea typeface="ＭＳ Ｐゴシック" charset="0"/>
            </a:endParaRP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Ensure Nutrition 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charset="0"/>
              </a:rPr>
              <a:t>Ca (1200mg)</a:t>
            </a:r>
          </a:p>
          <a:p>
            <a:pPr lvl="2">
              <a:defRPr/>
            </a:pPr>
            <a:r>
              <a:rPr lang="en-US" dirty="0" smtClean="0">
                <a:ea typeface="ＭＳ Ｐゴシック" charset="0"/>
              </a:rPr>
              <a:t>600 mg </a:t>
            </a:r>
            <a:r>
              <a:rPr lang="en-US" dirty="0" err="1" smtClean="0">
                <a:ea typeface="ＭＳ Ｐゴシック" charset="0"/>
              </a:rPr>
              <a:t>po</a:t>
            </a:r>
            <a:r>
              <a:rPr lang="en-US" dirty="0" smtClean="0">
                <a:ea typeface="ＭＳ Ｐゴシック" charset="0"/>
              </a:rPr>
              <a:t> BID </a:t>
            </a:r>
          </a:p>
          <a:p>
            <a:pPr lvl="2"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en-US" dirty="0" smtClean="0">
                <a:ea typeface="ＭＳ Ｐゴシック" charset="0"/>
              </a:rPr>
              <a:t>Vitamin D (&gt;1500 IU)</a:t>
            </a:r>
          </a:p>
          <a:p>
            <a:pPr lvl="2" eaLnBrk="1" hangingPunct="1">
              <a:defRPr/>
            </a:pPr>
            <a:r>
              <a:rPr lang="en-US" dirty="0" smtClean="0">
                <a:ea typeface="ＭＳ Ｐゴシック" charset="0"/>
              </a:rPr>
              <a:t>Other Nutrients </a:t>
            </a:r>
          </a:p>
          <a:p>
            <a:pPr lvl="3" eaLnBrk="1" hangingPunct="1">
              <a:defRPr/>
            </a:pPr>
            <a:r>
              <a:rPr lang="en-US" dirty="0" smtClean="0">
                <a:ea typeface="ＭＳ Ｐゴシック" charset="0"/>
              </a:rPr>
              <a:t>Magnesium</a:t>
            </a:r>
          </a:p>
          <a:p>
            <a:pPr lvl="3" eaLnBrk="1" hangingPunct="1">
              <a:defRPr/>
            </a:pPr>
            <a:r>
              <a:rPr lang="en-US" dirty="0" smtClean="0">
                <a:ea typeface="ＭＳ Ｐゴシック" charset="0"/>
              </a:rPr>
              <a:t>Silicon</a:t>
            </a:r>
          </a:p>
          <a:p>
            <a:pPr lvl="3" eaLnBrk="1" hangingPunct="1">
              <a:defRPr/>
            </a:pPr>
            <a:r>
              <a:rPr lang="en-US" dirty="0" smtClean="0">
                <a:ea typeface="ＭＳ Ｐゴシック" charset="0"/>
              </a:rPr>
              <a:t>Vitamin K</a:t>
            </a:r>
          </a:p>
          <a:p>
            <a:pPr lvl="3" eaLnBrk="1" hangingPunct="1">
              <a:defRPr/>
            </a:pPr>
            <a:r>
              <a:rPr lang="en-US" dirty="0" smtClean="0">
                <a:ea typeface="ＭＳ Ｐゴシック" charset="0"/>
              </a:rPr>
              <a:t>Boron </a:t>
            </a: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2322" y="1143000"/>
            <a:ext cx="262906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Co-Morbid Conditions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Cardiac, Pulmonary</a:t>
            </a:r>
          </a:p>
          <a:p>
            <a:pPr eaLnBrk="1" hangingPunct="1"/>
            <a:r>
              <a:rPr lang="en-US" altLang="en-US" dirty="0" smtClean="0"/>
              <a:t>Diabetes</a:t>
            </a:r>
          </a:p>
          <a:p>
            <a:pPr lvl="1" eaLnBrk="1" hangingPunct="1"/>
            <a:r>
              <a:rPr lang="en-US" altLang="en-US" dirty="0" smtClean="0"/>
              <a:t>Wound Infection, Delayed Healing</a:t>
            </a:r>
          </a:p>
          <a:p>
            <a:pPr eaLnBrk="1" hangingPunct="1"/>
            <a:r>
              <a:rPr lang="en-US" altLang="en-US" dirty="0" smtClean="0"/>
              <a:t>PVD</a:t>
            </a:r>
          </a:p>
          <a:p>
            <a:pPr eaLnBrk="1" hangingPunct="1"/>
            <a:r>
              <a:rPr lang="en-US" altLang="en-US" dirty="0" smtClean="0"/>
              <a:t>Decubitus Ulcers</a:t>
            </a:r>
          </a:p>
          <a:p>
            <a:pPr lvl="1" eaLnBrk="1" hangingPunct="1"/>
            <a:r>
              <a:rPr lang="en-US" altLang="en-US" dirty="0" smtClean="0"/>
              <a:t>Infection Risk</a:t>
            </a:r>
          </a:p>
          <a:p>
            <a:pPr eaLnBrk="1" hangingPunct="1"/>
            <a:r>
              <a:rPr lang="en-US" altLang="en-US" dirty="0" smtClean="0"/>
              <a:t>Nutrition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0112" y="3048000"/>
            <a:ext cx="260908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ea typeface="ＭＳ Ｐゴシック" charset="0"/>
                <a:cs typeface="+mj-cs"/>
              </a:rPr>
              <a:t>Exercise and Rehab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Improve Strength, Endurance, Posture</a:t>
            </a:r>
          </a:p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Maintain Bone Density</a:t>
            </a:r>
          </a:p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Prevent Falls</a:t>
            </a:r>
          </a:p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30 Minutes Moderate Intensity Daily</a:t>
            </a:r>
          </a:p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Post Fracture Rehab May Reduce Future Fracture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4495800"/>
            <a:ext cx="2819400" cy="21642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4495800"/>
            <a:ext cx="324091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j-cs"/>
              </a:rPr>
              <a:t>Fall Prevention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Discuss with Family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Medications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Balance and Strength Training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Correct Vision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Walking </a:t>
            </a:r>
            <a:r>
              <a:rPr lang="en-US" dirty="0" smtClean="0">
                <a:ea typeface="ＭＳ Ｐゴシック" charset="0"/>
              </a:rPr>
              <a:t>Aids</a:t>
            </a:r>
          </a:p>
          <a:p>
            <a:pPr marL="457200" lvl="1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Fall Proofing the Home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Poor Lighting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Throw Rugs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Pets</a:t>
            </a:r>
          </a:p>
          <a:p>
            <a:pPr lvl="1" eaLnBrk="1" hangingPunct="1">
              <a:defRPr/>
            </a:pPr>
            <a:endParaRPr lang="en-US" dirty="0"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4038600"/>
            <a:ext cx="3657600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7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  <a:cs typeface="+mj-cs"/>
              </a:rPr>
              <a:t>Treatment - Osteoporosis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36637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Indication for Pharmacologic Intervention</a:t>
            </a:r>
          </a:p>
          <a:p>
            <a:pPr lvl="1" eaLnBrk="1" hangingPunct="1">
              <a:defRPr/>
            </a:pPr>
            <a:r>
              <a:rPr lang="en-US" dirty="0" smtClean="0"/>
              <a:t>T-score &lt;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-2.5</a:t>
            </a:r>
            <a:r>
              <a:rPr lang="en-US" dirty="0" smtClean="0"/>
              <a:t> without other Risk Factors</a:t>
            </a:r>
          </a:p>
          <a:p>
            <a:pPr lvl="1" eaLnBrk="1" hangingPunct="1">
              <a:defRPr/>
            </a:pPr>
            <a:r>
              <a:rPr lang="en-US" dirty="0" smtClean="0"/>
              <a:t>T-score &lt;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-1.0 – 2.5</a:t>
            </a:r>
            <a:r>
              <a:rPr lang="en-US" dirty="0" smtClean="0"/>
              <a:t> with other Risk Factors</a:t>
            </a:r>
          </a:p>
          <a:p>
            <a:pPr lvl="2" eaLnBrk="1" hangingPunct="1">
              <a:defRPr/>
            </a:pPr>
            <a:r>
              <a:rPr lang="en-US" dirty="0" smtClean="0"/>
              <a:t>Fragility </a:t>
            </a:r>
            <a:r>
              <a:rPr lang="en-US" dirty="0" err="1" smtClean="0"/>
              <a:t>Fx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FRAX Score Hip </a:t>
            </a:r>
            <a:r>
              <a:rPr lang="en-US" dirty="0" err="1" smtClean="0"/>
              <a:t>Fx</a:t>
            </a:r>
            <a:r>
              <a:rPr lang="en-US" dirty="0" smtClean="0"/>
              <a:t> 10-yr Risk &gt;3% </a:t>
            </a:r>
          </a:p>
          <a:p>
            <a:pPr lvl="2" eaLnBrk="1" hangingPunct="1">
              <a:defRPr/>
            </a:pPr>
            <a:r>
              <a:rPr lang="en-US" dirty="0" smtClean="0"/>
              <a:t>FRAX Score Other Major </a:t>
            </a:r>
            <a:r>
              <a:rPr lang="en-US" dirty="0" err="1" smtClean="0"/>
              <a:t>Fx</a:t>
            </a:r>
            <a:r>
              <a:rPr lang="en-US" dirty="0" smtClean="0"/>
              <a:t> 10-yr Risk &gt;20%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4114800"/>
            <a:ext cx="1553235" cy="251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5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76200"/>
            <a:ext cx="84232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+mj-cs"/>
              </a:rPr>
              <a:t>Pharmacological Therapy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5105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i="1" u="sng" dirty="0">
                <a:ea typeface="ＭＳ Ｐゴシック" charset="0"/>
                <a:cs typeface="+mn-cs"/>
              </a:rPr>
              <a:t>Anti-</a:t>
            </a:r>
            <a:r>
              <a:rPr lang="en-US" i="1" u="sng" dirty="0" err="1">
                <a:ea typeface="ＭＳ Ｐゴシック" charset="0"/>
                <a:cs typeface="+mn-cs"/>
              </a:rPr>
              <a:t>Resorptive</a:t>
            </a:r>
            <a:r>
              <a:rPr lang="en-US" i="1" u="sng" dirty="0">
                <a:ea typeface="ＭＳ Ｐゴシック" charset="0"/>
                <a:cs typeface="+mn-cs"/>
              </a:rPr>
              <a:t> Drugs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Hormonal Replacement </a:t>
            </a:r>
            <a:r>
              <a:rPr lang="en-US" dirty="0" smtClean="0">
                <a:ea typeface="ＭＳ Ｐゴシック" charset="0"/>
              </a:rPr>
              <a:t>Therapy: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ea typeface="ＭＳ Ｐゴシック" charset="0"/>
              </a:rPr>
              <a:t>	</a:t>
            </a:r>
            <a:r>
              <a:rPr lang="en-US" dirty="0" smtClean="0">
                <a:ea typeface="ＭＳ Ｐゴシック" charset="0"/>
              </a:rPr>
              <a:t>	Estrogen/Progestin</a:t>
            </a:r>
            <a:endParaRPr lang="en-US" dirty="0"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Bisphosphonates</a:t>
            </a:r>
            <a:r>
              <a:rPr lang="en-US" b="1" dirty="0">
                <a:ea typeface="ＭＳ Ｐゴシック" charset="0"/>
              </a:rPr>
              <a:t>: </a:t>
            </a:r>
            <a:endParaRPr lang="en-US" b="1" dirty="0" smtClean="0">
              <a:ea typeface="ＭＳ Ｐゴシック" charset="0"/>
            </a:endParaRPr>
          </a:p>
          <a:p>
            <a:pPr marL="914400" lvl="2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ea typeface="ＭＳ Ｐゴシック" charset="0"/>
              </a:rPr>
              <a:t>	</a:t>
            </a:r>
            <a:r>
              <a:rPr lang="en-US" sz="2800" b="1" dirty="0" smtClean="0">
                <a:ea typeface="ＭＳ Ｐゴシック" charset="0"/>
              </a:rPr>
              <a:t>Alendronate</a:t>
            </a:r>
            <a:r>
              <a:rPr lang="en-US" sz="2800" b="1" dirty="0">
                <a:ea typeface="ＭＳ Ｐゴシック" charset="0"/>
              </a:rPr>
              <a:t>, </a:t>
            </a:r>
            <a:r>
              <a:rPr lang="en-US" sz="2800" b="1" dirty="0" err="1" smtClean="0">
                <a:ea typeface="ＭＳ Ｐゴシック" charset="0"/>
              </a:rPr>
              <a:t>Ibandronate</a:t>
            </a:r>
            <a:r>
              <a:rPr lang="en-US" sz="2800" b="1" dirty="0" smtClean="0">
                <a:ea typeface="ＭＳ Ｐゴシック" charset="0"/>
              </a:rPr>
              <a:t>, 	</a:t>
            </a:r>
            <a:r>
              <a:rPr lang="en-US" sz="2800" b="1" dirty="0" err="1" smtClean="0">
                <a:ea typeface="ＭＳ Ｐゴシック" charset="0"/>
              </a:rPr>
              <a:t>Risendronate</a:t>
            </a:r>
            <a:r>
              <a:rPr lang="en-US" sz="2800" b="1" dirty="0" smtClean="0">
                <a:ea typeface="ＭＳ Ｐゴシック" charset="0"/>
              </a:rPr>
              <a:t>, </a:t>
            </a:r>
            <a:r>
              <a:rPr lang="en-US" sz="2800" b="1" dirty="0" err="1" smtClean="0">
                <a:ea typeface="ＭＳ Ｐゴシック" charset="0"/>
              </a:rPr>
              <a:t>Raloxifene</a:t>
            </a:r>
            <a:r>
              <a:rPr lang="en-US" sz="2800" b="1" dirty="0" smtClean="0">
                <a:ea typeface="ＭＳ Ｐゴシック" charset="0"/>
              </a:rPr>
              <a:t>, </a:t>
            </a:r>
            <a:r>
              <a:rPr lang="en-US" sz="2800" b="1" dirty="0" err="1" smtClean="0">
                <a:ea typeface="ＭＳ Ｐゴシック" charset="0"/>
              </a:rPr>
              <a:t>Zoledronic</a:t>
            </a:r>
            <a:r>
              <a:rPr lang="en-US" sz="2800" b="1" dirty="0" smtClean="0">
                <a:ea typeface="ＭＳ Ｐゴシック" charset="0"/>
              </a:rPr>
              <a:t> Acid</a:t>
            </a:r>
            <a:endParaRPr lang="en-US" sz="2800" dirty="0"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Selective Estrogen Receptor Modulators:   		</a:t>
            </a:r>
            <a:r>
              <a:rPr lang="en-US" dirty="0" err="1" smtClean="0">
                <a:ea typeface="ＭＳ Ｐゴシック" charset="0"/>
              </a:rPr>
              <a:t>Raloxifene</a:t>
            </a:r>
            <a:endParaRPr lang="en-US" dirty="0"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Calcitonin</a:t>
            </a:r>
            <a:endParaRPr lang="en-US" sz="2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i="1" u="sng" dirty="0">
                <a:ea typeface="ＭＳ Ｐゴシック" charset="0"/>
                <a:cs typeface="+mn-cs"/>
              </a:rPr>
              <a:t>Bone Forming Drugs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>
                <a:ea typeface="ＭＳ Ｐゴシック" charset="0"/>
              </a:rPr>
              <a:t>Teriparatide</a:t>
            </a:r>
            <a:endParaRPr lang="en-US" dirty="0"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>
                <a:ea typeface="ＭＳ Ｐゴシック" charset="0"/>
              </a:rPr>
              <a:t>Recombinant Parathyroid Hormone</a:t>
            </a:r>
          </a:p>
        </p:txBody>
      </p:sp>
    </p:spTree>
    <p:extLst>
      <p:ext uri="{BB962C8B-B14F-4D97-AF65-F5344CB8AC3E}">
        <p14:creationId xmlns:p14="http://schemas.microsoft.com/office/powerpoint/2010/main" val="360211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Bisphosphonates</a:t>
            </a:r>
          </a:p>
        </p:txBody>
      </p:sp>
      <p:sp>
        <p:nvSpPr>
          <p:cNvPr id="20483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1143000"/>
            <a:ext cx="7239000" cy="51752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ea typeface="ＭＳ Ｐゴシック" charset="0"/>
                <a:cs typeface="+mn-cs"/>
              </a:rPr>
              <a:t>Long </a:t>
            </a:r>
            <a:r>
              <a:rPr lang="en-US" dirty="0" smtClean="0">
                <a:ea typeface="ＭＳ Ｐゴシック" charset="0"/>
                <a:cs typeface="+mn-cs"/>
              </a:rPr>
              <a:t>T1/2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>
                <a:ea typeface="ＭＳ Ｐゴシック" charset="0"/>
                <a:cs typeface="+mn-cs"/>
              </a:rPr>
              <a:t>Side-Effects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>
                <a:ea typeface="ＭＳ Ｐゴシック" charset="0"/>
                <a:cs typeface="+mn-cs"/>
              </a:rPr>
              <a:t>GI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>
                <a:ea typeface="ＭＳ Ｐゴシック" charset="0"/>
              </a:rPr>
              <a:t>Jaw Osteonecrosis (Rare)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>
                <a:ea typeface="ＭＳ Ｐゴシック" charset="0"/>
                <a:cs typeface="+mn-cs"/>
              </a:rPr>
              <a:t>Atypical Fractures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ea typeface="ＭＳ Ｐゴシック" charset="0"/>
              </a:rPr>
              <a:t>Risk with Long term use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ea typeface="ＭＳ Ｐゴシック" charset="0"/>
              </a:rPr>
              <a:t>Assess Both femurs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ea typeface="ＭＳ Ｐゴシック" charset="0"/>
              </a:rPr>
              <a:t>Difficult to heal</a:t>
            </a:r>
          </a:p>
          <a:p>
            <a:pPr lvl="1">
              <a:spcBef>
                <a:spcPts val="0"/>
              </a:spcBef>
              <a:defRPr/>
            </a:pPr>
            <a:endParaRPr lang="en-US" dirty="0" smtClean="0">
              <a:ea typeface="ＭＳ Ｐゴシック" charset="0"/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ea typeface="ＭＳ Ｐゴシック" charset="0"/>
                <a:cs typeface="+mn-cs"/>
              </a:rPr>
              <a:t>Must weigh risks of use against huge benefits of other </a:t>
            </a:r>
            <a:r>
              <a:rPr lang="en-US" dirty="0" err="1" smtClean="0">
                <a:ea typeface="ＭＳ Ｐゴシック" charset="0"/>
                <a:cs typeface="+mn-cs"/>
              </a:rPr>
              <a:t>Fx</a:t>
            </a:r>
            <a:r>
              <a:rPr lang="en-US" dirty="0" smtClean="0">
                <a:ea typeface="ＭＳ Ｐゴシック" charset="0"/>
                <a:cs typeface="+mn-cs"/>
              </a:rPr>
              <a:t> Prevention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ea typeface="ＭＳ Ｐゴシック" charset="0"/>
              </a:rPr>
              <a:t>Hip, wrist, spine</a:t>
            </a:r>
            <a:endParaRPr lang="en-US" dirty="0" smtClean="0">
              <a:ea typeface="ＭＳ Ｐゴシック" charset="0"/>
              <a:cs typeface="+mn-cs"/>
            </a:endParaRPr>
          </a:p>
          <a:p>
            <a:pPr lvl="1">
              <a:spcAft>
                <a:spcPts val="5400"/>
              </a:spcAft>
              <a:defRPr/>
            </a:pPr>
            <a:endParaRPr lang="en-US" dirty="0" smtClean="0">
              <a:ea typeface="ＭＳ Ｐゴシック" charset="0"/>
              <a:cs typeface="+mn-cs"/>
            </a:endParaRPr>
          </a:p>
          <a:p>
            <a:pPr lvl="1">
              <a:spcAft>
                <a:spcPts val="5400"/>
              </a:spcAft>
              <a:defRPr/>
            </a:pPr>
            <a:endParaRPr lang="en-US" dirty="0" smtClean="0">
              <a:ea typeface="ＭＳ Ｐゴシック" charset="0"/>
              <a:cs typeface="+mn-cs"/>
            </a:endParaRPr>
          </a:p>
          <a:p>
            <a:pPr lvl="1">
              <a:spcAft>
                <a:spcPts val="5400"/>
              </a:spcAft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pic>
        <p:nvPicPr>
          <p:cNvPr id="22532" name="Picture 3" descr="D:\Mir Ortho Stuff\Talks\My Talks\Fender\INJURY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2" t="20001" r="-2" b="8484"/>
          <a:stretch>
            <a:fillRect/>
          </a:stretch>
        </p:blipFill>
        <p:spPr bwMode="auto">
          <a:xfrm>
            <a:off x="4321175" y="1116012"/>
            <a:ext cx="2917825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D:\Mir Ortho Stuff\Talks\My Talks\Fender\6MONTH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3" t="18382" r="28725" b="5051"/>
          <a:stretch>
            <a:fillRect/>
          </a:stretch>
        </p:blipFill>
        <p:spPr bwMode="auto">
          <a:xfrm>
            <a:off x="7335838" y="1066800"/>
            <a:ext cx="1731962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30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ea typeface="ＭＳ Ｐゴシック" charset="0"/>
                <a:cs typeface="+mj-cs"/>
              </a:rPr>
              <a:t>Conclusions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10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Osteoporosis:    Prevalence </a:t>
            </a:r>
            <a:r>
              <a:rPr lang="en-US" dirty="0" smtClean="0">
                <a:ea typeface="ＭＳ Ｐゴシック" charset="0"/>
                <a:cs typeface="+mn-cs"/>
              </a:rPr>
              <a:t>– Recognition is Key</a:t>
            </a:r>
            <a:endParaRPr lang="en-US" dirty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ea typeface="ＭＳ Ｐゴシック" charset="0"/>
                <a:cs typeface="+mn-cs"/>
              </a:rPr>
              <a:t>Need Effective </a:t>
            </a:r>
            <a:r>
              <a:rPr lang="en-US" dirty="0" err="1">
                <a:ea typeface="ＭＳ Ｐゴシック" charset="0"/>
                <a:cs typeface="+mn-cs"/>
              </a:rPr>
              <a:t>Tx</a:t>
            </a:r>
            <a:r>
              <a:rPr lang="en-US" dirty="0">
                <a:ea typeface="ＭＳ Ｐゴシック" charset="0"/>
                <a:cs typeface="+mn-cs"/>
              </a:rPr>
              <a:t> to </a:t>
            </a:r>
            <a:r>
              <a:rPr lang="en-US" dirty="0">
                <a:ea typeface="ＭＳ Ｐゴシック" charset="0"/>
                <a:cs typeface="+mn-cs"/>
                <a:sym typeface="Symbol" charset="0"/>
              </a:rPr>
              <a:t> </a:t>
            </a:r>
            <a:r>
              <a:rPr lang="en-US" dirty="0" err="1">
                <a:ea typeface="ＭＳ Ｐゴシック" charset="0"/>
                <a:cs typeface="+mn-cs"/>
                <a:sym typeface="Symbol" charset="0"/>
              </a:rPr>
              <a:t>Fx</a:t>
            </a:r>
            <a:r>
              <a:rPr lang="en-US" dirty="0">
                <a:ea typeface="ＭＳ Ｐゴシック" charset="0"/>
                <a:cs typeface="+mn-cs"/>
                <a:sym typeface="Symbol" charset="0"/>
              </a:rPr>
              <a:t> Rate</a:t>
            </a:r>
          </a:p>
          <a:p>
            <a:pPr lvl="1" eaLnBrk="1" hangingPunct="1">
              <a:defRPr/>
            </a:pPr>
            <a:r>
              <a:rPr lang="en-US" sz="3200" dirty="0">
                <a:ea typeface="ＭＳ Ｐゴシック" charset="0"/>
              </a:rPr>
              <a:t>Nutrition </a:t>
            </a:r>
          </a:p>
          <a:p>
            <a:pPr lvl="1" eaLnBrk="1" hangingPunct="1">
              <a:defRPr/>
            </a:pPr>
            <a:r>
              <a:rPr lang="en-US" sz="3200" dirty="0">
                <a:ea typeface="ＭＳ Ｐゴシック" charset="0"/>
              </a:rPr>
              <a:t>Exercise</a:t>
            </a:r>
          </a:p>
          <a:p>
            <a:pPr lvl="1" eaLnBrk="1" hangingPunct="1">
              <a:defRPr/>
            </a:pPr>
            <a:r>
              <a:rPr lang="en-US" sz="3200" dirty="0">
                <a:ea typeface="ＭＳ Ｐゴシック" charset="0"/>
              </a:rPr>
              <a:t>Fall Prevention</a:t>
            </a:r>
          </a:p>
          <a:p>
            <a:pPr lvl="1" eaLnBrk="1" hangingPunct="1">
              <a:defRPr/>
            </a:pPr>
            <a:r>
              <a:rPr lang="en-US" sz="3200" dirty="0">
                <a:ea typeface="ＭＳ Ｐゴシック" charset="0"/>
              </a:rPr>
              <a:t>Medications</a:t>
            </a:r>
          </a:p>
          <a:p>
            <a:pPr lvl="1" eaLnBrk="1" hangingPunct="1">
              <a:defRPr/>
            </a:pPr>
            <a:r>
              <a:rPr lang="en-US" sz="3200" dirty="0" smtClean="0">
                <a:ea typeface="ＭＳ Ｐゴシック" charset="0"/>
              </a:rPr>
              <a:t>Assure </a:t>
            </a:r>
            <a:r>
              <a:rPr lang="en-US" sz="3200" dirty="0">
                <a:ea typeface="ＭＳ Ｐゴシック" charset="0"/>
              </a:rPr>
              <a:t>Follow </a:t>
            </a:r>
            <a:r>
              <a:rPr lang="en-US" sz="3200" dirty="0" smtClean="0">
                <a:ea typeface="ＭＳ Ｐゴシック" charset="0"/>
              </a:rPr>
              <a:t>Up</a:t>
            </a:r>
          </a:p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Surgical </a:t>
            </a:r>
            <a:r>
              <a:rPr lang="en-US" dirty="0" smtClean="0">
                <a:ea typeface="ＭＳ Ｐゴシック" charset="0"/>
                <a:cs typeface="+mn-cs"/>
              </a:rPr>
              <a:t>Improvements Help</a:t>
            </a:r>
            <a:endParaRPr lang="en-US" dirty="0">
              <a:ea typeface="ＭＳ Ｐゴシック" charset="0"/>
              <a:cs typeface="+mn-cs"/>
            </a:endParaRPr>
          </a:p>
          <a:p>
            <a:pPr lvl="1" eaLnBrk="1" hangingPunct="1">
              <a:defRPr/>
            </a:pPr>
            <a:endParaRPr lang="en-US" sz="3200" dirty="0">
              <a:ea typeface="ＭＳ Ｐゴシック" charset="0"/>
            </a:endParaRPr>
          </a:p>
        </p:txBody>
      </p:sp>
      <p:sp>
        <p:nvSpPr>
          <p:cNvPr id="21509" name="Up Arrow 7"/>
          <p:cNvSpPr>
            <a:spLocks noChangeArrowheads="1"/>
          </p:cNvSpPr>
          <p:nvPr/>
        </p:nvSpPr>
        <p:spPr bwMode="auto">
          <a:xfrm>
            <a:off x="2971800" y="1371600"/>
            <a:ext cx="3810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 Black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79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Conclusions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 smtClean="0"/>
              <a:t>Careful Consideration of Pre-op, Intra-op, and Post-op Factors Unique to Geriatric Population Necessary to Obtain Goal of Long Term Functional Recovery</a:t>
            </a:r>
          </a:p>
          <a:p>
            <a:pPr algn="ctr">
              <a:buFont typeface="Wingdings" pitchFamily="2" charset="2"/>
              <a:buNone/>
            </a:pP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4191000"/>
            <a:ext cx="3618097" cy="101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2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Initial Evaluation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Physical Examination</a:t>
            </a:r>
          </a:p>
          <a:p>
            <a:pPr lvl="1" eaLnBrk="1" hangingPunct="1"/>
            <a:r>
              <a:rPr lang="en-US" altLang="en-US" dirty="0" smtClean="0"/>
              <a:t>Skin/Soft Tissues</a:t>
            </a:r>
          </a:p>
          <a:p>
            <a:pPr lvl="1" eaLnBrk="1" hangingPunct="1"/>
            <a:r>
              <a:rPr lang="en-US" altLang="en-US" dirty="0" smtClean="0"/>
              <a:t>Vascularity</a:t>
            </a:r>
          </a:p>
          <a:p>
            <a:pPr eaLnBrk="1" hangingPunct="1"/>
            <a:r>
              <a:rPr lang="en-US" altLang="en-US" dirty="0" smtClean="0"/>
              <a:t>Labs, CXR, EKG</a:t>
            </a:r>
          </a:p>
          <a:p>
            <a:pPr eaLnBrk="1" hangingPunct="1"/>
            <a:r>
              <a:rPr lang="en-US" altLang="en-US" dirty="0" smtClean="0"/>
              <a:t>Films – Bone Quality</a:t>
            </a:r>
          </a:p>
          <a:p>
            <a:pPr eaLnBrk="1" hangingPunct="1"/>
            <a:r>
              <a:rPr lang="en-US" altLang="en-US" dirty="0" smtClean="0"/>
              <a:t>Consent – Competent?</a:t>
            </a:r>
          </a:p>
          <a:p>
            <a:pPr eaLnBrk="1" hangingPunct="1"/>
            <a:r>
              <a:rPr lang="en-US" altLang="en-US" dirty="0" smtClean="0"/>
              <a:t>Goals of Care</a:t>
            </a:r>
          </a:p>
        </p:txBody>
      </p:sp>
      <p:pic>
        <p:nvPicPr>
          <p:cNvPr id="7172" name="Picture 2" descr="C:\Users\mirhr\Desktop\XRANKL2_R_194827838\5260749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4" t="12285" r="13545" b="17007"/>
          <a:stretch>
            <a:fillRect/>
          </a:stretch>
        </p:blipFill>
        <p:spPr bwMode="auto">
          <a:xfrm>
            <a:off x="5715000" y="1376363"/>
            <a:ext cx="302577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8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Treatment Goals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Restore Pre-Injury Level of Function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Social Assistance Post-op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276600"/>
            <a:ext cx="1505762" cy="312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8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Non-Operative Care?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4143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en-US" altLang="en-US" dirty="0" smtClean="0"/>
              <a:t>Consider when: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Moribund/Terminal Patient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Refusal of Consent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Futility of Surgery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Patient Would Not Survive Procedure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1219200"/>
            <a:ext cx="244449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9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Medical Clearance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Based on Stability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Patient Optimized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Testing Required?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Perioperative Care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Type of Anesthesia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990600"/>
            <a:ext cx="1893210" cy="563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152400" y="838200"/>
            <a:ext cx="2322512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US" sz="1800" dirty="0" smtClean="0"/>
              <a:t>Fleisher </a:t>
            </a:r>
            <a:r>
              <a:rPr lang="en-US" sz="1800" dirty="0"/>
              <a:t>LA, et al.</a:t>
            </a:r>
          </a:p>
          <a:p>
            <a:pPr>
              <a:buNone/>
            </a:pPr>
            <a:r>
              <a:rPr lang="en-US" sz="1800" dirty="0"/>
              <a:t>2014 ACC/AHA Perioperative </a:t>
            </a:r>
            <a:r>
              <a:rPr lang="en-US" sz="1800" dirty="0" smtClean="0"/>
              <a:t>Guideline</a:t>
            </a:r>
            <a:endParaRPr lang="en-US" altLang="en-US" sz="1800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1" y="124762"/>
            <a:ext cx="4829204" cy="65808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39633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Published with permission</a:t>
            </a:r>
          </a:p>
          <a:p>
            <a:r>
              <a:rPr lang="pt-BR" sz="1200" i="1" dirty="0" smtClean="0"/>
              <a:t>J Am Coll Cardiol</a:t>
            </a:r>
            <a:r>
              <a:rPr lang="pt-BR" sz="1200" dirty="0" smtClean="0"/>
              <a:t>. 2014;64(22):e77-e137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4999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template">
  <a:themeElements>
    <a:clrScheme name="master templat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master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- blank</Template>
  <TotalTime>227</TotalTime>
  <Words>1290</Words>
  <Application>Microsoft Office PowerPoint</Application>
  <PresentationFormat>On-screen Show (4:3)</PresentationFormat>
  <Paragraphs>356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master template</vt:lpstr>
      <vt:lpstr> Epidemiology, Diagnosis, Prevention and Management of Osteoporotic Fractures  Hassan R. Mir, MD, MBA, FACS Associate Professor </vt:lpstr>
      <vt:lpstr>PowerPoint Presentation</vt:lpstr>
      <vt:lpstr>Initial Evaluation</vt:lpstr>
      <vt:lpstr>Co-Morbid Conditions </vt:lpstr>
      <vt:lpstr>Initial Evaluation</vt:lpstr>
      <vt:lpstr>Treatment Goals</vt:lpstr>
      <vt:lpstr>Non-Operative Care?</vt:lpstr>
      <vt:lpstr>Medical Clearance</vt:lpstr>
      <vt:lpstr>PowerPoint Presentation</vt:lpstr>
      <vt:lpstr>Cardiac Testing</vt:lpstr>
      <vt:lpstr>Cardiac Testing</vt:lpstr>
      <vt:lpstr>ASA Classification</vt:lpstr>
      <vt:lpstr>ASA Score</vt:lpstr>
      <vt:lpstr>ASA Score</vt:lpstr>
      <vt:lpstr>Patients on Anticoagulation</vt:lpstr>
      <vt:lpstr>Patients on Anticoagulation</vt:lpstr>
      <vt:lpstr>Patients on Anticoagulation</vt:lpstr>
      <vt:lpstr>Cognitive Function</vt:lpstr>
      <vt:lpstr>Clinical Ramifications of Cognitive Decline</vt:lpstr>
      <vt:lpstr>Osteoporosis - Scope of the Problem</vt:lpstr>
      <vt:lpstr>Definitions</vt:lpstr>
      <vt:lpstr>Diagnosis - DEXA BMD</vt:lpstr>
      <vt:lpstr>Orthopaedic Diagnosis - Osteoporosis</vt:lpstr>
      <vt:lpstr>Further Diagnosis - Osteoporosis</vt:lpstr>
      <vt:lpstr>FRAX</vt:lpstr>
      <vt:lpstr>Pathophysiology - Osteoporosis</vt:lpstr>
      <vt:lpstr>Surgical Issues - Osteoporosis</vt:lpstr>
      <vt:lpstr>Surgical Timing</vt:lpstr>
      <vt:lpstr>Surgical Timing</vt:lpstr>
      <vt:lpstr>Surgical Timing</vt:lpstr>
      <vt:lpstr>High Energy Trauma</vt:lpstr>
      <vt:lpstr>Choice of Anesthesia</vt:lpstr>
      <vt:lpstr>Choice of Anesthesia</vt:lpstr>
      <vt:lpstr>Surgical Treatment Principles</vt:lpstr>
      <vt:lpstr>Surgical Treatment Principles - Osteoporosis</vt:lpstr>
      <vt:lpstr>Recognition - Osteoporosis</vt:lpstr>
      <vt:lpstr>Fractures Beget Fractures</vt:lpstr>
      <vt:lpstr>Treatment - Osteoporosis</vt:lpstr>
      <vt:lpstr>Treatment - Osteoporosis</vt:lpstr>
      <vt:lpstr>Exercise and Rehab</vt:lpstr>
      <vt:lpstr>Fall Prevention</vt:lpstr>
      <vt:lpstr>Treatment - Osteoporosis</vt:lpstr>
      <vt:lpstr>Pharmacological Therapy</vt:lpstr>
      <vt:lpstr>Bisphosphonates</vt:lpstr>
      <vt:lpstr>Conclusions</vt:lpstr>
      <vt:lpstr>Conclusions</vt:lpstr>
    </vt:vector>
  </TitlesOfParts>
  <Company>Vanderbilt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Mir, Hassan R</dc:creator>
  <cp:lastModifiedBy>Hopkins</cp:lastModifiedBy>
  <cp:revision>27</cp:revision>
  <dcterms:created xsi:type="dcterms:W3CDTF">2015-06-18T17:49:47Z</dcterms:created>
  <dcterms:modified xsi:type="dcterms:W3CDTF">2015-12-22T20:06:41Z</dcterms:modified>
</cp:coreProperties>
</file>